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3" r:id="rId2"/>
    <p:sldId id="265"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bie Crum" initials="DC"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5BAD"/>
    <a:srgbClr val="1065C2"/>
    <a:srgbClr val="208FF8"/>
    <a:srgbClr val="0979DD"/>
    <a:srgbClr val="0077FF"/>
    <a:srgbClr val="00818B"/>
    <a:srgbClr val="00081B"/>
    <a:srgbClr val="566061"/>
    <a:srgbClr val="E7E8EA"/>
    <a:srgbClr val="1661A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35"/>
    <p:restoredTop sz="94495"/>
  </p:normalViewPr>
  <p:slideViewPr>
    <p:cSldViewPr snapToGrid="0" snapToObjects="1">
      <p:cViewPr varScale="1">
        <p:scale>
          <a:sx n="47" d="100"/>
          <a:sy n="47" d="100"/>
        </p:scale>
        <p:origin x="1794" y="66"/>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79B19D-2102-3340-90EF-0774A23A9B64}" type="datetimeFigureOut">
              <a:rPr lang="en-US" smtClean="0"/>
              <a:t>9/25/2017</a:t>
            </a:fld>
            <a:endParaRPr lang="en-US" dirty="0"/>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5125CC-F649-4747-8638-F889D527C1B3}" type="slidenum">
              <a:rPr lang="en-US" smtClean="0"/>
              <a:t>‹#›</a:t>
            </a:fld>
            <a:endParaRPr lang="en-US" dirty="0"/>
          </a:p>
        </p:txBody>
      </p:sp>
    </p:spTree>
    <p:extLst>
      <p:ext uri="{BB962C8B-B14F-4D97-AF65-F5344CB8AC3E}">
        <p14:creationId xmlns:p14="http://schemas.microsoft.com/office/powerpoint/2010/main" val="609404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5125CC-F649-4747-8638-F889D527C1B3}" type="slidenum">
              <a:rPr lang="en-US" smtClean="0"/>
              <a:t>1</a:t>
            </a:fld>
            <a:endParaRPr lang="en-US" dirty="0"/>
          </a:p>
        </p:txBody>
      </p:sp>
    </p:spTree>
    <p:extLst>
      <p:ext uri="{BB962C8B-B14F-4D97-AF65-F5344CB8AC3E}">
        <p14:creationId xmlns:p14="http://schemas.microsoft.com/office/powerpoint/2010/main" val="909851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5125CC-F649-4747-8638-F889D527C1B3}" type="slidenum">
              <a:rPr lang="en-US" smtClean="0"/>
              <a:t>2</a:t>
            </a:fld>
            <a:endParaRPr lang="en-US" dirty="0"/>
          </a:p>
        </p:txBody>
      </p:sp>
    </p:spTree>
    <p:extLst>
      <p:ext uri="{BB962C8B-B14F-4D97-AF65-F5344CB8AC3E}">
        <p14:creationId xmlns:p14="http://schemas.microsoft.com/office/powerpoint/2010/main" val="1894414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5C6631E-A590-A546-A62A-778A5FC167C5}" type="datetimeFigureOut">
              <a:rPr lang="en-US" smtClean="0"/>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C052F8-1D47-E145-9B16-BDBD5E2776D9}" type="slidenum">
              <a:rPr lang="en-US" smtClean="0"/>
              <a:t>‹#›</a:t>
            </a:fld>
            <a:endParaRPr lang="en-US" dirty="0"/>
          </a:p>
        </p:txBody>
      </p:sp>
    </p:spTree>
    <p:extLst>
      <p:ext uri="{BB962C8B-B14F-4D97-AF65-F5344CB8AC3E}">
        <p14:creationId xmlns:p14="http://schemas.microsoft.com/office/powerpoint/2010/main" val="2662476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C6631E-A590-A546-A62A-778A5FC167C5}" type="datetimeFigureOut">
              <a:rPr lang="en-US" smtClean="0"/>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C052F8-1D47-E145-9B16-BDBD5E2776D9}" type="slidenum">
              <a:rPr lang="en-US" smtClean="0"/>
              <a:t>‹#›</a:t>
            </a:fld>
            <a:endParaRPr lang="en-US" dirty="0"/>
          </a:p>
        </p:txBody>
      </p:sp>
    </p:spTree>
    <p:extLst>
      <p:ext uri="{BB962C8B-B14F-4D97-AF65-F5344CB8AC3E}">
        <p14:creationId xmlns:p14="http://schemas.microsoft.com/office/powerpoint/2010/main" val="440247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C6631E-A590-A546-A62A-778A5FC167C5}" type="datetimeFigureOut">
              <a:rPr lang="en-US" smtClean="0"/>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C052F8-1D47-E145-9B16-BDBD5E2776D9}" type="slidenum">
              <a:rPr lang="en-US" smtClean="0"/>
              <a:t>‹#›</a:t>
            </a:fld>
            <a:endParaRPr lang="en-US" dirty="0"/>
          </a:p>
        </p:txBody>
      </p:sp>
    </p:spTree>
    <p:extLst>
      <p:ext uri="{BB962C8B-B14F-4D97-AF65-F5344CB8AC3E}">
        <p14:creationId xmlns:p14="http://schemas.microsoft.com/office/powerpoint/2010/main" val="1856600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C6631E-A590-A546-A62A-778A5FC167C5}" type="datetimeFigureOut">
              <a:rPr lang="en-US" smtClean="0"/>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C052F8-1D47-E145-9B16-BDBD5E2776D9}" type="slidenum">
              <a:rPr lang="en-US" smtClean="0"/>
              <a:t>‹#›</a:t>
            </a:fld>
            <a:endParaRPr lang="en-US" dirty="0"/>
          </a:p>
        </p:txBody>
      </p:sp>
    </p:spTree>
    <p:extLst>
      <p:ext uri="{BB962C8B-B14F-4D97-AF65-F5344CB8AC3E}">
        <p14:creationId xmlns:p14="http://schemas.microsoft.com/office/powerpoint/2010/main" val="1240798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C6631E-A590-A546-A62A-778A5FC167C5}" type="datetimeFigureOut">
              <a:rPr lang="en-US" smtClean="0"/>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C052F8-1D47-E145-9B16-BDBD5E2776D9}" type="slidenum">
              <a:rPr lang="en-US" smtClean="0"/>
              <a:t>‹#›</a:t>
            </a:fld>
            <a:endParaRPr lang="en-US" dirty="0"/>
          </a:p>
        </p:txBody>
      </p:sp>
    </p:spTree>
    <p:extLst>
      <p:ext uri="{BB962C8B-B14F-4D97-AF65-F5344CB8AC3E}">
        <p14:creationId xmlns:p14="http://schemas.microsoft.com/office/powerpoint/2010/main" val="4035683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5C6631E-A590-A546-A62A-778A5FC167C5}" type="datetimeFigureOut">
              <a:rPr lang="en-US" smtClean="0"/>
              <a:t>9/25/2017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C052F8-1D47-E145-9B16-BDBD5E2776D9}" type="slidenum">
              <a:rPr lang="en-US" smtClean="0"/>
              <a:t>‹#›</a:t>
            </a:fld>
            <a:endParaRPr lang="en-US" dirty="0"/>
          </a:p>
        </p:txBody>
      </p:sp>
    </p:spTree>
    <p:extLst>
      <p:ext uri="{BB962C8B-B14F-4D97-AF65-F5344CB8AC3E}">
        <p14:creationId xmlns:p14="http://schemas.microsoft.com/office/powerpoint/2010/main" val="619489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5C6631E-A590-A546-A62A-778A5FC167C5}" type="datetimeFigureOut">
              <a:rPr lang="en-US" smtClean="0"/>
              <a:t>9/25/2017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4C052F8-1D47-E145-9B16-BDBD5E2776D9}" type="slidenum">
              <a:rPr lang="en-US" smtClean="0"/>
              <a:t>‹#›</a:t>
            </a:fld>
            <a:endParaRPr lang="en-US" dirty="0"/>
          </a:p>
        </p:txBody>
      </p:sp>
    </p:spTree>
    <p:extLst>
      <p:ext uri="{BB962C8B-B14F-4D97-AF65-F5344CB8AC3E}">
        <p14:creationId xmlns:p14="http://schemas.microsoft.com/office/powerpoint/2010/main" val="2989745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5C6631E-A590-A546-A62A-778A5FC167C5}" type="datetimeFigureOut">
              <a:rPr lang="en-US" smtClean="0"/>
              <a:t>9/25/2017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4C052F8-1D47-E145-9B16-BDBD5E2776D9}" type="slidenum">
              <a:rPr lang="en-US" smtClean="0"/>
              <a:t>‹#›</a:t>
            </a:fld>
            <a:endParaRPr lang="en-US" dirty="0"/>
          </a:p>
        </p:txBody>
      </p:sp>
    </p:spTree>
    <p:extLst>
      <p:ext uri="{BB962C8B-B14F-4D97-AF65-F5344CB8AC3E}">
        <p14:creationId xmlns:p14="http://schemas.microsoft.com/office/powerpoint/2010/main" val="1600082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C6631E-A590-A546-A62A-778A5FC167C5}" type="datetimeFigureOut">
              <a:rPr lang="en-US" smtClean="0"/>
              <a:t>9/25/2017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4C052F8-1D47-E145-9B16-BDBD5E2776D9}" type="slidenum">
              <a:rPr lang="en-US" smtClean="0"/>
              <a:t>‹#›</a:t>
            </a:fld>
            <a:endParaRPr lang="en-US" dirty="0"/>
          </a:p>
        </p:txBody>
      </p:sp>
    </p:spTree>
    <p:extLst>
      <p:ext uri="{BB962C8B-B14F-4D97-AF65-F5344CB8AC3E}">
        <p14:creationId xmlns:p14="http://schemas.microsoft.com/office/powerpoint/2010/main" val="139624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6631E-A590-A546-A62A-778A5FC167C5}" type="datetimeFigureOut">
              <a:rPr lang="en-US" smtClean="0"/>
              <a:t>9/25/2017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C052F8-1D47-E145-9B16-BDBD5E2776D9}" type="slidenum">
              <a:rPr lang="en-US" smtClean="0"/>
              <a:t>‹#›</a:t>
            </a:fld>
            <a:endParaRPr lang="en-US" dirty="0"/>
          </a:p>
        </p:txBody>
      </p:sp>
    </p:spTree>
    <p:extLst>
      <p:ext uri="{BB962C8B-B14F-4D97-AF65-F5344CB8AC3E}">
        <p14:creationId xmlns:p14="http://schemas.microsoft.com/office/powerpoint/2010/main" val="3146345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6631E-A590-A546-A62A-778A5FC167C5}" type="datetimeFigureOut">
              <a:rPr lang="en-US" smtClean="0"/>
              <a:t>9/25/2017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C052F8-1D47-E145-9B16-BDBD5E2776D9}" type="slidenum">
              <a:rPr lang="en-US" smtClean="0"/>
              <a:t>‹#›</a:t>
            </a:fld>
            <a:endParaRPr lang="en-US" dirty="0"/>
          </a:p>
        </p:txBody>
      </p:sp>
    </p:spTree>
    <p:extLst>
      <p:ext uri="{BB962C8B-B14F-4D97-AF65-F5344CB8AC3E}">
        <p14:creationId xmlns:p14="http://schemas.microsoft.com/office/powerpoint/2010/main" val="493452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05C6631E-A590-A546-A62A-778A5FC167C5}" type="datetimeFigureOut">
              <a:rPr lang="en-US" smtClean="0"/>
              <a:t>9/25/2017</a:t>
            </a:fld>
            <a:endParaRPr lang="en-US" dirty="0"/>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14C052F8-1D47-E145-9B16-BDBD5E2776D9}" type="slidenum">
              <a:rPr lang="en-US" smtClean="0"/>
              <a:t>‹#›</a:t>
            </a:fld>
            <a:endParaRPr lang="en-US" dirty="0"/>
          </a:p>
        </p:txBody>
      </p:sp>
    </p:spTree>
    <p:extLst>
      <p:ext uri="{BB962C8B-B14F-4D97-AF65-F5344CB8AC3E}">
        <p14:creationId xmlns:p14="http://schemas.microsoft.com/office/powerpoint/2010/main" val="3171274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mailto:cybershark@techdata.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54118" y="3037635"/>
            <a:ext cx="2525720" cy="2154436"/>
          </a:xfrm>
          <a:prstGeom prst="rect">
            <a:avLst/>
          </a:prstGeom>
        </p:spPr>
        <p:txBody>
          <a:bodyPr wrap="square">
            <a:spAutoFit/>
          </a:bodyPr>
          <a:lstStyle/>
          <a:p>
            <a:r>
              <a:rPr lang="en-US" sz="1200" b="1" spc="50" dirty="0">
                <a:latin typeface="Franklin Gothic Medium" panose="020B0603020102020204" pitchFamily="34" charset="0"/>
                <a:ea typeface="Lato" panose="020F0502020204030203" pitchFamily="34" charset="0"/>
                <a:cs typeface="Lato" panose="020F0502020204030203" pitchFamily="34" charset="0"/>
              </a:rPr>
              <a:t>CYBERShark is Comprised of</a:t>
            </a:r>
            <a:r>
              <a:rPr lang="en-US" sz="1200" spc="50" dirty="0">
                <a:latin typeface="Franklin Gothic Medium" panose="020B0603020102020204" pitchFamily="34" charset="0"/>
                <a:ea typeface="Lato" panose="020F0502020204030203" pitchFamily="34" charset="0"/>
                <a:cs typeface="Lato" panose="020F0502020204030203" pitchFamily="34" charset="0"/>
              </a:rPr>
              <a:t>:</a:t>
            </a:r>
          </a:p>
          <a:p>
            <a:endParaRPr lang="en-US" sz="700" spc="50" dirty="0">
              <a:latin typeface="Franklin Gothic Medium" panose="020B0603020102020204" pitchFamily="34" charset="0"/>
              <a:ea typeface="Lato" panose="020F0502020204030203" pitchFamily="34" charset="0"/>
              <a:cs typeface="Lato" panose="020F0502020204030203" pitchFamily="34" charset="0"/>
            </a:endParaRPr>
          </a:p>
          <a:p>
            <a:pPr marL="171450" lvl="0" indent="-171450">
              <a:lnSpc>
                <a:spcPts val="1250"/>
              </a:lnSpc>
              <a:buFont typeface="Arial" charset="0"/>
              <a:buChar char="•"/>
            </a:pPr>
            <a:r>
              <a:rPr lang="en-US" sz="1000" spc="50" dirty="0">
                <a:latin typeface="Franklin Gothic Medium" panose="020B0603020102020204" pitchFamily="34" charset="0"/>
                <a:ea typeface="Lato" panose="020F0502020204030203" pitchFamily="34" charset="0"/>
                <a:cs typeface="Lato" panose="020F0502020204030203" pitchFamily="34" charset="0"/>
              </a:rPr>
              <a:t>A robust security and compliance platform, delivered as a service in the cloud</a:t>
            </a:r>
          </a:p>
          <a:p>
            <a:pPr marL="171450" lvl="0" indent="-171450">
              <a:buFont typeface="Arial" charset="0"/>
              <a:buChar char="•"/>
            </a:pPr>
            <a:endParaRPr lang="en-US" sz="1000" spc="50" dirty="0">
              <a:latin typeface="Franklin Gothic Medium" panose="020B0603020102020204" pitchFamily="34" charset="0"/>
              <a:ea typeface="Lato" panose="020F0502020204030203" pitchFamily="34" charset="0"/>
              <a:cs typeface="Lato" panose="020F0502020204030203" pitchFamily="34" charset="0"/>
            </a:endParaRPr>
          </a:p>
          <a:p>
            <a:pPr marL="171450" lvl="0" indent="-171450">
              <a:lnSpc>
                <a:spcPts val="1250"/>
              </a:lnSpc>
              <a:buFont typeface="Arial" charset="0"/>
              <a:buChar char="•"/>
            </a:pPr>
            <a:r>
              <a:rPr lang="en-US" sz="1000" spc="50" dirty="0">
                <a:latin typeface="Franklin Gothic Medium" panose="020B0603020102020204" pitchFamily="34" charset="0"/>
                <a:ea typeface="Lato" panose="020F0502020204030203" pitchFamily="34" charset="0"/>
                <a:cs typeface="Lato" panose="020F0502020204030203" pitchFamily="34" charset="0"/>
              </a:rPr>
              <a:t>Monitoring performed by security experts at BlackStratus' Security Operations Center (SOC)</a:t>
            </a:r>
          </a:p>
          <a:p>
            <a:pPr lvl="0"/>
            <a:endParaRPr lang="en-US" sz="1000" spc="50" dirty="0">
              <a:latin typeface="Franklin Gothic Medium" panose="020B0603020102020204" pitchFamily="34" charset="0"/>
              <a:ea typeface="Lato" panose="020F0502020204030203" pitchFamily="34" charset="0"/>
              <a:cs typeface="Lato" panose="020F0502020204030203" pitchFamily="34" charset="0"/>
            </a:endParaRPr>
          </a:p>
          <a:p>
            <a:pPr marL="171450" lvl="0" indent="-171450">
              <a:buFont typeface="Arial" charset="0"/>
              <a:buChar char="•"/>
            </a:pPr>
            <a:r>
              <a:rPr lang="en-US" sz="1000" spc="50" dirty="0">
                <a:latin typeface="Franklin Gothic Medium" panose="020B0603020102020204" pitchFamily="34" charset="0"/>
                <a:ea typeface="Lato" panose="020F0502020204030203" pitchFamily="34" charset="0"/>
                <a:cs typeface="Lato" panose="020F0502020204030203" pitchFamily="34" charset="0"/>
              </a:rPr>
              <a:t>Guided remediation via trouble tickets – no in house security expertise needed </a:t>
            </a:r>
          </a:p>
        </p:txBody>
      </p:sp>
      <p:pic>
        <p:nvPicPr>
          <p:cNvPr id="9" name="Picture 8"/>
          <p:cNvPicPr>
            <a:picLocks noChangeAspect="1"/>
          </p:cNvPicPr>
          <p:nvPr/>
        </p:nvPicPr>
        <p:blipFill rotWithShape="1">
          <a:blip r:embed="rId3" cstate="email">
            <a:extLst>
              <a:ext uri="{28A0092B-C50C-407E-A947-70E740481C1C}">
                <a14:useLocalDpi xmlns:a14="http://schemas.microsoft.com/office/drawing/2010/main"/>
              </a:ext>
            </a:extLst>
          </a:blip>
          <a:srcRect l="-126"/>
          <a:stretch/>
        </p:blipFill>
        <p:spPr>
          <a:xfrm>
            <a:off x="0" y="821602"/>
            <a:ext cx="7772400" cy="2099111"/>
          </a:xfrm>
          <a:prstGeom prst="rect">
            <a:avLst/>
          </a:prstGeom>
        </p:spPr>
      </p:pic>
      <p:sp>
        <p:nvSpPr>
          <p:cNvPr id="10" name="TextBox 9"/>
          <p:cNvSpPr txBox="1"/>
          <p:nvPr/>
        </p:nvSpPr>
        <p:spPr>
          <a:xfrm>
            <a:off x="357120" y="3019706"/>
            <a:ext cx="4360460" cy="5822107"/>
          </a:xfrm>
          <a:prstGeom prst="rect">
            <a:avLst/>
          </a:prstGeom>
          <a:noFill/>
        </p:spPr>
        <p:txBody>
          <a:bodyPr wrap="square" rtlCol="0">
            <a:spAutoFit/>
          </a:bodyPr>
          <a:lstStyle/>
          <a:p>
            <a:pPr algn="just">
              <a:lnSpc>
                <a:spcPts val="1560"/>
              </a:lnSpc>
            </a:pPr>
            <a:r>
              <a:rPr lang="en-US" sz="1300" b="1" spc="50" dirty="0">
                <a:latin typeface="Franklin Gothic Medium" panose="020B0603020102020204" pitchFamily="34" charset="0"/>
                <a:ea typeface="Lato Medium" panose="020F0502020204030203" pitchFamily="34" charset="0"/>
                <a:cs typeface="Lato Medium" panose="020F0502020204030203" pitchFamily="34" charset="0"/>
              </a:rPr>
              <a:t>Is Your Customer’s Data and Business Safe from Cyber Attacks? </a:t>
            </a:r>
            <a:endParaRPr lang="en-US" sz="1300" spc="50" dirty="0">
              <a:latin typeface="Franklin Gothic Medium" panose="020B0603020102020204" pitchFamily="34" charset="0"/>
              <a:ea typeface="Lato Medium" panose="020F0502020204030203" pitchFamily="34" charset="0"/>
              <a:cs typeface="Lato Medium" panose="020F0502020204030203" pitchFamily="34" charset="0"/>
            </a:endParaRPr>
          </a:p>
          <a:p>
            <a:pPr algn="just"/>
            <a:endParaRPr lang="en-US" sz="800" spc="50" dirty="0">
              <a:latin typeface="Franklin Gothic Medium" panose="020B0603020102020204" pitchFamily="34" charset="0"/>
              <a:ea typeface="Lato Medium" panose="020F0502020204030203" pitchFamily="34" charset="0"/>
              <a:cs typeface="Lato Medium" panose="020F0502020204030203" pitchFamily="34" charset="0"/>
            </a:endParaRPr>
          </a:p>
          <a:p>
            <a:pPr algn="just">
              <a:lnSpc>
                <a:spcPts val="1460"/>
              </a:lnSpc>
            </a:pPr>
            <a:r>
              <a:rPr lang="en-US" sz="1200" spc="50" dirty="0">
                <a:latin typeface="Franklin Gothic Medium" panose="020B0603020102020204" pitchFamily="34" charset="0"/>
                <a:ea typeface="Lato Medium" panose="020F0502020204030203" pitchFamily="34" charset="0"/>
                <a:cs typeface="Lato Medium" panose="020F0502020204030203" pitchFamily="34" charset="0"/>
              </a:rPr>
              <a:t>Do you think your customer’s business is too small to be targeted for cyber attacks? Think again. It’s not a matter of if, it’s a matter of when. </a:t>
            </a:r>
          </a:p>
          <a:p>
            <a:pPr algn="just">
              <a:lnSpc>
                <a:spcPts val="1460"/>
              </a:lnSpc>
            </a:pPr>
            <a:endParaRPr lang="en-US" sz="1200" spc="50" dirty="0">
              <a:latin typeface="Franklin Gothic Medium" panose="020B0603020102020204" pitchFamily="34" charset="0"/>
              <a:ea typeface="Lato Medium" panose="020F0502020204030203" pitchFamily="34" charset="0"/>
              <a:cs typeface="Lato Medium" panose="020F0502020204030203" pitchFamily="34" charset="0"/>
            </a:endParaRPr>
          </a:p>
          <a:p>
            <a:pPr algn="just">
              <a:lnSpc>
                <a:spcPts val="1460"/>
              </a:lnSpc>
            </a:pPr>
            <a:r>
              <a:rPr lang="en-US" sz="1200" spc="50" dirty="0">
                <a:latin typeface="Franklin Gothic Medium" panose="020B0603020102020204" pitchFamily="34" charset="0"/>
                <a:ea typeface="Lato Medium" panose="020F0502020204030203" pitchFamily="34" charset="0"/>
                <a:cs typeface="Lato Medium" panose="020F0502020204030203" pitchFamily="34" charset="0"/>
              </a:rPr>
              <a:t>Employee and customer data, bank account and credit card information, intellectual property and trade secrets: These are just a few of the assets that most every business possesses — and that hackers find valuable. Without the right security measures in place, there is high risk that these assets will fall into the wrong hands. </a:t>
            </a:r>
          </a:p>
          <a:p>
            <a:pPr algn="just"/>
            <a:endParaRPr lang="en-US" sz="800" spc="50" dirty="0">
              <a:latin typeface="Raleway" charset="0"/>
              <a:ea typeface="Raleway" charset="0"/>
              <a:cs typeface="Raleway" charset="0"/>
            </a:endParaRPr>
          </a:p>
          <a:p>
            <a:pPr algn="just"/>
            <a:endParaRPr lang="en-US" sz="800" spc="50" dirty="0">
              <a:latin typeface="Raleway" charset="0"/>
              <a:ea typeface="Raleway" charset="0"/>
              <a:cs typeface="Raleway" charset="0"/>
            </a:endParaRPr>
          </a:p>
          <a:p>
            <a:pPr algn="just">
              <a:lnSpc>
                <a:spcPts val="1560"/>
              </a:lnSpc>
            </a:pPr>
            <a:r>
              <a:rPr lang="en-US" sz="1300" b="1" spc="50" dirty="0">
                <a:latin typeface="Franklin Gothic Medium" panose="020B0603020102020204" pitchFamily="34" charset="0"/>
                <a:ea typeface="Lato Medium" panose="020F0502020204030203" pitchFamily="34" charset="0"/>
                <a:cs typeface="Lato Medium" panose="020F0502020204030203" pitchFamily="34" charset="0"/>
              </a:rPr>
              <a:t>White Label CYBERShark to Grow Your Business with Managed Security and Compliance Services</a:t>
            </a:r>
          </a:p>
          <a:p>
            <a:endParaRPr lang="en-US" sz="1200" spc="50" dirty="0">
              <a:latin typeface="Franklin Gothic Medium" panose="020B0603020102020204" pitchFamily="34" charset="0"/>
              <a:ea typeface="Lato Medium" panose="020F0502020204030203" pitchFamily="34" charset="0"/>
              <a:cs typeface="Lato Medium" panose="020F0502020204030203" pitchFamily="34" charset="0"/>
            </a:endParaRPr>
          </a:p>
          <a:p>
            <a:pPr algn="just">
              <a:lnSpc>
                <a:spcPts val="1460"/>
              </a:lnSpc>
            </a:pPr>
            <a:r>
              <a:rPr lang="en-US" sz="1200" spc="10" dirty="0">
                <a:latin typeface="Franklin Gothic Medium" panose="020B0603020102020204" pitchFamily="34" charset="0"/>
                <a:ea typeface="Lato Medium" panose="020F0502020204030203" pitchFamily="34" charset="0"/>
                <a:cs typeface="Lato Medium" panose="020F0502020204030203" pitchFamily="34" charset="0"/>
              </a:rPr>
              <a:t>If you are a managed service provider serving small and mid-sized businesses, we have good news: You can now white label CYBERShark and offer your customers a comprehensive security and compliance service at an affordable monthly price. </a:t>
            </a:r>
          </a:p>
          <a:p>
            <a:pPr algn="just">
              <a:lnSpc>
                <a:spcPts val="1460"/>
              </a:lnSpc>
            </a:pPr>
            <a:endParaRPr lang="en-US" sz="1200" spc="50" dirty="0">
              <a:latin typeface="Franklin Gothic Medium" panose="020B0603020102020204" pitchFamily="34" charset="0"/>
              <a:ea typeface="Lato Medium" panose="020F0502020204030203" pitchFamily="34" charset="0"/>
              <a:cs typeface="Lato Medium" panose="020F0502020204030203" pitchFamily="34" charset="0"/>
            </a:endParaRPr>
          </a:p>
          <a:p>
            <a:pPr algn="just">
              <a:lnSpc>
                <a:spcPts val="1460"/>
              </a:lnSpc>
            </a:pPr>
            <a:r>
              <a:rPr lang="en-US" sz="1200" spc="50" dirty="0">
                <a:latin typeface="Franklin Gothic Medium" panose="020B0603020102020204" pitchFamily="34" charset="0"/>
                <a:ea typeface="Lato Medium" panose="020F0502020204030203" pitchFamily="34" charset="0"/>
                <a:cs typeface="Lato Medium" panose="020F0502020204030203" pitchFamily="34" charset="0"/>
              </a:rPr>
              <a:t>Our solution provides advanced threat intelligence</a:t>
            </a:r>
            <a:r>
              <a:rPr lang="en-US" sz="1200" spc="10" dirty="0">
                <a:latin typeface="Franklin Gothic Medium" panose="020B0603020102020204" pitchFamily="34" charset="0"/>
                <a:ea typeface="Lato Medium" panose="020F0502020204030203" pitchFamily="34" charset="0"/>
                <a:cs typeface="Lato Medium" panose="020F0502020204030203" pitchFamily="34" charset="0"/>
              </a:rPr>
              <a:t> and the same level of security as the largest companies in the world. Data is protected in real-time and </a:t>
            </a:r>
            <a:r>
              <a:rPr lang="en-US" sz="1200" spc="50" dirty="0">
                <a:latin typeface="Franklin Gothic Medium" panose="020B0603020102020204" pitchFamily="34" charset="0"/>
                <a:ea typeface="Lato Medium" panose="020F0502020204030203" pitchFamily="34" charset="0"/>
                <a:cs typeface="Lato Medium" panose="020F0502020204030203" pitchFamily="34" charset="0"/>
              </a:rPr>
              <a:t>meets regulatory audit and reporting requirements. This includes providing specific compliance reports needed to pass HIPAA, PCI, FISMA and other audits</a:t>
            </a:r>
            <a:r>
              <a:rPr lang="en-US" sz="1050" spc="50" dirty="0">
                <a:latin typeface="Franklin Gothic Medium" panose="020B0603020102020204" pitchFamily="34" charset="0"/>
                <a:ea typeface="Lato Medium" panose="020F0502020204030203" pitchFamily="34" charset="0"/>
                <a:cs typeface="Lato Medium" panose="020F0502020204030203" pitchFamily="34" charset="0"/>
              </a:rPr>
              <a:t>. </a:t>
            </a:r>
          </a:p>
        </p:txBody>
      </p:sp>
      <p:sp>
        <p:nvSpPr>
          <p:cNvPr id="32" name="Rectangle 31"/>
          <p:cNvSpPr/>
          <p:nvPr/>
        </p:nvSpPr>
        <p:spPr>
          <a:xfrm>
            <a:off x="0" y="821602"/>
            <a:ext cx="7788125" cy="2101195"/>
          </a:xfrm>
          <a:prstGeom prst="rect">
            <a:avLst/>
          </a:prstGeom>
          <a:solidFill>
            <a:srgbClr val="208FF8">
              <a:alpha val="66667"/>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Rectangle 43"/>
          <p:cNvSpPr/>
          <p:nvPr/>
        </p:nvSpPr>
        <p:spPr>
          <a:xfrm>
            <a:off x="0" y="8730675"/>
            <a:ext cx="7772400" cy="76046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 name="Rectangle 50"/>
          <p:cNvSpPr/>
          <p:nvPr/>
        </p:nvSpPr>
        <p:spPr>
          <a:xfrm>
            <a:off x="0" y="9448300"/>
            <a:ext cx="7772400" cy="628674"/>
          </a:xfrm>
          <a:prstGeom prst="rect">
            <a:avLst/>
          </a:prstGeom>
          <a:solidFill>
            <a:srgbClr val="0E5B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2" name="TextBox 51"/>
          <p:cNvSpPr txBox="1"/>
          <p:nvPr/>
        </p:nvSpPr>
        <p:spPr>
          <a:xfrm>
            <a:off x="567708" y="9612073"/>
            <a:ext cx="6837680" cy="271869"/>
          </a:xfrm>
          <a:prstGeom prst="rect">
            <a:avLst/>
          </a:prstGeom>
          <a:noFill/>
        </p:spPr>
        <p:txBody>
          <a:bodyPr wrap="square" rtlCol="0">
            <a:spAutoFit/>
          </a:bodyPr>
          <a:lstStyle/>
          <a:p>
            <a:pPr algn="ctr">
              <a:lnSpc>
                <a:spcPts val="1360"/>
              </a:lnSpc>
            </a:pPr>
            <a:r>
              <a:rPr lang="en-US" sz="1200" dirty="0">
                <a:solidFill>
                  <a:schemeClr val="bg1"/>
                </a:solidFill>
                <a:latin typeface="Lato" panose="020F0502020204030203" pitchFamily="34" charset="0"/>
                <a:ea typeface="Lato" panose="020F0502020204030203" pitchFamily="34" charset="0"/>
                <a:cs typeface="Lato" panose="020F0502020204030203" pitchFamily="34" charset="0"/>
              </a:rPr>
              <a:t>Comprehensive Security and Compliance at an Affordable Price.  </a:t>
            </a:r>
          </a:p>
        </p:txBody>
      </p:sp>
      <p:sp>
        <p:nvSpPr>
          <p:cNvPr id="45" name="TextBox 44"/>
          <p:cNvSpPr txBox="1"/>
          <p:nvPr/>
        </p:nvSpPr>
        <p:spPr>
          <a:xfrm>
            <a:off x="229712" y="8781275"/>
            <a:ext cx="7327975" cy="615553"/>
          </a:xfrm>
          <a:prstGeom prst="rect">
            <a:avLst/>
          </a:prstGeom>
          <a:noFill/>
        </p:spPr>
        <p:txBody>
          <a:bodyPr wrap="square" rtlCol="0">
            <a:spAutoFit/>
          </a:bodyPr>
          <a:lstStyle/>
          <a:p>
            <a:pPr algn="ctr"/>
            <a:r>
              <a:rPr lang="en-US" sz="1700" spc="20" dirty="0">
                <a:solidFill>
                  <a:srgbClr val="00081B"/>
                </a:solidFill>
                <a:latin typeface="Lato" panose="020F0502020204030203" pitchFamily="34" charset="0"/>
                <a:ea typeface="Lato" panose="020F0502020204030203" pitchFamily="34" charset="0"/>
                <a:cs typeface="Lato" panose="020F0502020204030203" pitchFamily="34" charset="0"/>
              </a:rPr>
              <a:t>White Label CYBERShark to Grow Your Business and Protect Your Customer’s Data Today.</a:t>
            </a:r>
          </a:p>
        </p:txBody>
      </p:sp>
      <p:sp>
        <p:nvSpPr>
          <p:cNvPr id="29" name="TextBox 28"/>
          <p:cNvSpPr txBox="1"/>
          <p:nvPr/>
        </p:nvSpPr>
        <p:spPr>
          <a:xfrm>
            <a:off x="4871729" y="6777866"/>
            <a:ext cx="2508109" cy="276999"/>
          </a:xfrm>
          <a:prstGeom prst="rect">
            <a:avLst/>
          </a:prstGeom>
          <a:noFill/>
        </p:spPr>
        <p:txBody>
          <a:bodyPr wrap="square" rtlCol="0">
            <a:spAutoFit/>
          </a:bodyPr>
          <a:lstStyle/>
          <a:p>
            <a:r>
              <a:rPr lang="en-US" sz="1200" b="1" spc="60" dirty="0">
                <a:latin typeface="Franklin Gothic Medium" panose="020B0603020102020204" pitchFamily="34" charset="0"/>
                <a:ea typeface="Lato" panose="020F0502020204030203" pitchFamily="34" charset="0"/>
                <a:cs typeface="Lato" panose="020F0502020204030203" pitchFamily="34" charset="0"/>
              </a:rPr>
              <a:t>Security Made Easy</a:t>
            </a:r>
          </a:p>
        </p:txBody>
      </p:sp>
      <p:sp>
        <p:nvSpPr>
          <p:cNvPr id="16" name="TextBox 15"/>
          <p:cNvSpPr txBox="1"/>
          <p:nvPr/>
        </p:nvSpPr>
        <p:spPr>
          <a:xfrm>
            <a:off x="4907040" y="7085746"/>
            <a:ext cx="2530952" cy="1554913"/>
          </a:xfrm>
          <a:prstGeom prst="rect">
            <a:avLst/>
          </a:prstGeom>
          <a:noFill/>
        </p:spPr>
        <p:txBody>
          <a:bodyPr wrap="square" rtlCol="0">
            <a:spAutoFit/>
          </a:bodyPr>
          <a:lstStyle/>
          <a:p>
            <a:pPr marL="171450" indent="-171450">
              <a:lnSpc>
                <a:spcPts val="1250"/>
              </a:lnSpc>
              <a:buFont typeface="Arial" charset="0"/>
              <a:buChar char="•"/>
            </a:pPr>
            <a:r>
              <a:rPr lang="en-US" sz="1000" spc="50" dirty="0">
                <a:latin typeface="Franklin Gothic Medium" panose="020B0603020102020204" pitchFamily="34" charset="0"/>
                <a:ea typeface="Lato" panose="020F0502020204030203" pitchFamily="34" charset="0"/>
                <a:cs typeface="Lato" panose="020F0502020204030203" pitchFamily="34" charset="0"/>
              </a:rPr>
              <a:t>Early detection, expert insight and quick response</a:t>
            </a:r>
          </a:p>
          <a:p>
            <a:endParaRPr lang="en-US" sz="1000" spc="50" dirty="0">
              <a:latin typeface="Franklin Gothic Medium" panose="020B0603020102020204" pitchFamily="34" charset="0"/>
              <a:ea typeface="Lato" panose="020F0502020204030203" pitchFamily="34" charset="0"/>
              <a:cs typeface="Lato" panose="020F0502020204030203" pitchFamily="34" charset="0"/>
            </a:endParaRPr>
          </a:p>
          <a:p>
            <a:pPr marL="171450" indent="-171450">
              <a:lnSpc>
                <a:spcPts val="1250"/>
              </a:lnSpc>
              <a:buFont typeface="Arial" charset="0"/>
              <a:buChar char="•"/>
            </a:pPr>
            <a:r>
              <a:rPr lang="en-US" sz="1000" spc="50" dirty="0">
                <a:latin typeface="Franklin Gothic Medium" panose="020B0603020102020204" pitchFamily="34" charset="0"/>
                <a:ea typeface="Lato" panose="020F0502020204030203" pitchFamily="34" charset="0"/>
                <a:cs typeface="Lato" panose="020F0502020204030203" pitchFamily="34" charset="0"/>
              </a:rPr>
              <a:t>Real-time situational awareness to anticipate and rapidly respond to cyber threats</a:t>
            </a:r>
          </a:p>
          <a:p>
            <a:endParaRPr lang="en-US" sz="1000" spc="50" dirty="0">
              <a:latin typeface="Franklin Gothic Medium" panose="020B0603020102020204" pitchFamily="34" charset="0"/>
              <a:ea typeface="Lato" panose="020F0502020204030203" pitchFamily="34" charset="0"/>
              <a:cs typeface="Lato" panose="020F0502020204030203" pitchFamily="34" charset="0"/>
            </a:endParaRPr>
          </a:p>
          <a:p>
            <a:pPr marL="171450" indent="-171450">
              <a:lnSpc>
                <a:spcPts val="1250"/>
              </a:lnSpc>
              <a:buFont typeface="Arial" charset="0"/>
              <a:buChar char="•"/>
            </a:pPr>
            <a:r>
              <a:rPr lang="en-US" sz="1000" spc="50" dirty="0">
                <a:latin typeface="Franklin Gothic Medium" panose="020B0603020102020204" pitchFamily="34" charset="0"/>
                <a:ea typeface="Lato" panose="020F0502020204030203" pitchFamily="34" charset="0"/>
                <a:cs typeface="Lato" panose="020F0502020204030203" pitchFamily="34" charset="0"/>
              </a:rPr>
              <a:t>Enterprise class solution at a low affordable monthly cost</a:t>
            </a:r>
          </a:p>
        </p:txBody>
      </p:sp>
      <p:cxnSp>
        <p:nvCxnSpPr>
          <p:cNvPr id="12" name="Straight Connector 11"/>
          <p:cNvCxnSpPr/>
          <p:nvPr/>
        </p:nvCxnSpPr>
        <p:spPr>
          <a:xfrm>
            <a:off x="4975242" y="5192071"/>
            <a:ext cx="2329340" cy="0"/>
          </a:xfrm>
          <a:prstGeom prst="line">
            <a:avLst/>
          </a:prstGeom>
          <a:ln w="15875">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4907040" y="6688041"/>
            <a:ext cx="2329340" cy="0"/>
          </a:xfrm>
          <a:prstGeom prst="line">
            <a:avLst/>
          </a:prstGeom>
          <a:ln w="15875">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357120" y="1646661"/>
            <a:ext cx="7373160" cy="592470"/>
          </a:xfrm>
          <a:prstGeom prst="rect">
            <a:avLst/>
          </a:prstGeom>
          <a:noFill/>
        </p:spPr>
        <p:txBody>
          <a:bodyPr wrap="square" rtlCol="0">
            <a:spAutoFit/>
          </a:bodyPr>
          <a:lstStyle/>
          <a:p>
            <a:pPr>
              <a:lnSpc>
                <a:spcPts val="2080"/>
              </a:lnSpc>
            </a:pPr>
            <a:r>
              <a:rPr lang="en-US" sz="2400" b="1" dirty="0">
                <a:solidFill>
                  <a:schemeClr val="bg1"/>
                </a:solidFill>
                <a:latin typeface="Lato" panose="020F0502020204030203" pitchFamily="34" charset="0"/>
                <a:ea typeface="Lato" panose="020F0502020204030203" pitchFamily="34" charset="0"/>
                <a:cs typeface="Lato" panose="020F0502020204030203" pitchFamily="34" charset="0"/>
              </a:rPr>
              <a:t>Increase Your Revenue with CYBERShark</a:t>
            </a:r>
          </a:p>
          <a:p>
            <a:pPr>
              <a:lnSpc>
                <a:spcPts val="1840"/>
              </a:lnSpc>
            </a:pPr>
            <a:r>
              <a:rPr lang="en-US" sz="1200" b="1" dirty="0">
                <a:solidFill>
                  <a:schemeClr val="bg1"/>
                </a:solidFill>
                <a:latin typeface="Lato" panose="020F0502020204030203" pitchFamily="34" charset="0"/>
                <a:ea typeface="Lato" panose="020F0502020204030203" pitchFamily="34" charset="0"/>
                <a:cs typeface="Lato" panose="020F0502020204030203" pitchFamily="34" charset="0"/>
              </a:rPr>
              <a:t>Offer your customers enterprise-class security and compliance services at an affordable price</a:t>
            </a:r>
          </a:p>
        </p:txBody>
      </p:sp>
      <p:pic>
        <p:nvPicPr>
          <p:cNvPr id="22" name="Picture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03907" y="5213181"/>
            <a:ext cx="1872009" cy="1407711"/>
          </a:xfrm>
          <a:prstGeom prst="rect">
            <a:avLst/>
          </a:prstGeom>
        </p:spPr>
      </p:pic>
      <p:pic>
        <p:nvPicPr>
          <p:cNvPr id="5" name="Picture 4">
            <a:extLst>
              <a:ext uri="{FF2B5EF4-FFF2-40B4-BE49-F238E27FC236}">
                <a16:creationId xmlns:a16="http://schemas.microsoft.com/office/drawing/2014/main" id="{F9C2E28A-2832-4806-B6E9-3210539F55D7}"/>
              </a:ext>
            </a:extLst>
          </p:cNvPr>
          <p:cNvPicPr>
            <a:picLocks noChangeAspect="1"/>
          </p:cNvPicPr>
          <p:nvPr/>
        </p:nvPicPr>
        <p:blipFill>
          <a:blip r:embed="rId5"/>
          <a:stretch>
            <a:fillRect/>
          </a:stretch>
        </p:blipFill>
        <p:spPr>
          <a:xfrm>
            <a:off x="442179" y="83035"/>
            <a:ext cx="3353643" cy="695945"/>
          </a:xfrm>
          <a:prstGeom prst="rect">
            <a:avLst/>
          </a:prstGeom>
        </p:spPr>
      </p:pic>
      <p:pic>
        <p:nvPicPr>
          <p:cNvPr id="4" name="Picture 3">
            <a:extLst>
              <a:ext uri="{FF2B5EF4-FFF2-40B4-BE49-F238E27FC236}">
                <a16:creationId xmlns:a16="http://schemas.microsoft.com/office/drawing/2014/main" id="{AEE9F0D8-3D15-4577-9377-2E5BF06035A5}"/>
              </a:ext>
            </a:extLst>
          </p:cNvPr>
          <p:cNvPicPr>
            <a:picLocks noChangeAspect="1"/>
          </p:cNvPicPr>
          <p:nvPr/>
        </p:nvPicPr>
        <p:blipFill>
          <a:blip r:embed="rId6"/>
          <a:stretch>
            <a:fillRect/>
          </a:stretch>
        </p:blipFill>
        <p:spPr>
          <a:xfrm>
            <a:off x="4910935" y="140020"/>
            <a:ext cx="2463674" cy="554215"/>
          </a:xfrm>
          <a:prstGeom prst="rect">
            <a:avLst/>
          </a:prstGeom>
        </p:spPr>
      </p:pic>
    </p:spTree>
    <p:extLst>
      <p:ext uri="{BB962C8B-B14F-4D97-AF65-F5344CB8AC3E}">
        <p14:creationId xmlns:p14="http://schemas.microsoft.com/office/powerpoint/2010/main" val="1394197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483519" y="1602362"/>
            <a:ext cx="6813385" cy="4549964"/>
          </a:xfrm>
          <a:prstGeom prst="rect">
            <a:avLst/>
          </a:prstGeom>
          <a:noFill/>
        </p:spPr>
        <p:txBody>
          <a:bodyPr wrap="square" rtlCol="0">
            <a:spAutoFit/>
          </a:bodyPr>
          <a:lstStyle/>
          <a:p>
            <a:pPr algn="just">
              <a:lnSpc>
                <a:spcPts val="1740"/>
              </a:lnSpc>
            </a:pPr>
            <a:r>
              <a:rPr lang="en-US" sz="1400" b="1" spc="50" dirty="0">
                <a:latin typeface="Franklin Gothic Medium" panose="020B0603020102020204" pitchFamily="34" charset="0"/>
                <a:ea typeface="Lato" panose="020F0502020204030203" pitchFamily="34" charset="0"/>
                <a:cs typeface="Lato" panose="020F0502020204030203" pitchFamily="34" charset="0"/>
              </a:rPr>
              <a:t>White Label CYBERShark and Provide Enterprise Class Security and Compliance Services on Day One</a:t>
            </a:r>
            <a:endParaRPr lang="en-US" sz="1400" spc="20" dirty="0">
              <a:latin typeface="Franklin Gothic Medium" panose="020B0603020102020204" pitchFamily="34" charset="0"/>
              <a:ea typeface="Lato" panose="020F0502020204030203" pitchFamily="34" charset="0"/>
              <a:cs typeface="Lato" panose="020F0502020204030203" pitchFamily="34" charset="0"/>
            </a:endParaRPr>
          </a:p>
          <a:p>
            <a:pPr algn="just"/>
            <a:endParaRPr lang="en-US" sz="800" spc="20" dirty="0">
              <a:latin typeface="Lato" panose="020F0502020204030203" pitchFamily="34" charset="0"/>
              <a:ea typeface="Lato" panose="020F0502020204030203" pitchFamily="34" charset="0"/>
              <a:cs typeface="Lato" panose="020F0502020204030203" pitchFamily="34" charset="0"/>
            </a:endParaRPr>
          </a:p>
          <a:p>
            <a:pPr algn="just">
              <a:lnSpc>
                <a:spcPts val="1560"/>
              </a:lnSpc>
            </a:pPr>
            <a:r>
              <a:rPr lang="en-US" sz="1100" spc="20" dirty="0">
                <a:latin typeface="Franklin Gothic Medium" panose="020B0603020102020204" pitchFamily="34" charset="0"/>
                <a:ea typeface="Lato" panose="020F0502020204030203" pitchFamily="34" charset="0"/>
                <a:cs typeface="Lato" panose="020F0502020204030203" pitchFamily="34" charset="0"/>
              </a:rPr>
              <a:t>As an MSP, you can white label our service and build a sustainable security-as-a-service business without investing in expensive infrastructure, hardware appliances and security analysts. Provide your customers with advanced threat intelligence and the same level of security as the largest companies in the world, at a cost that meets even the most stringent budget.</a:t>
            </a:r>
          </a:p>
          <a:p>
            <a:pPr algn="just">
              <a:lnSpc>
                <a:spcPts val="1560"/>
              </a:lnSpc>
            </a:pPr>
            <a:endParaRPr lang="en-US" sz="1100" spc="20" dirty="0">
              <a:latin typeface="Franklin Gothic Medium" panose="020B0603020102020204" pitchFamily="34" charset="0"/>
              <a:ea typeface="Lato" panose="020F0502020204030203" pitchFamily="34" charset="0"/>
              <a:cs typeface="Lato" panose="020F0502020204030203" pitchFamily="34" charset="0"/>
            </a:endParaRPr>
          </a:p>
          <a:p>
            <a:pPr algn="just">
              <a:lnSpc>
                <a:spcPts val="1560"/>
              </a:lnSpc>
            </a:pPr>
            <a:r>
              <a:rPr lang="en-US" sz="1100" spc="20" dirty="0">
                <a:latin typeface="Franklin Gothic Medium" panose="020B0603020102020204" pitchFamily="34" charset="0"/>
                <a:ea typeface="Lato" panose="020F0502020204030203" pitchFamily="34" charset="0"/>
                <a:cs typeface="Lato" panose="020F0502020204030203" pitchFamily="34" charset="0"/>
              </a:rPr>
              <a:t>We don’t just respond to security events, but continuously correlate system data looking for increasing levels of risk based on user activity to proactively stop breaches before they can occur. We provide 24/7 monitoring performed by security experts at the Security Operations Center (SOC) and actively monitor the thousands of bad websites, email scams and ransomware to ensure your employees are protected too. We also include our watchlist and Proofpoint commercial intelligence for highly accurate identification of known threats. </a:t>
            </a:r>
          </a:p>
          <a:p>
            <a:pPr algn="just">
              <a:lnSpc>
                <a:spcPts val="1560"/>
              </a:lnSpc>
            </a:pPr>
            <a:endParaRPr lang="en-US" sz="1100" spc="20" dirty="0">
              <a:latin typeface="Franklin Gothic Medium" panose="020B0603020102020204" pitchFamily="34" charset="0"/>
              <a:ea typeface="Lato" panose="020F0502020204030203" pitchFamily="34" charset="0"/>
              <a:cs typeface="Lato" panose="020F0502020204030203" pitchFamily="34" charset="0"/>
            </a:endParaRPr>
          </a:p>
          <a:p>
            <a:pPr algn="just">
              <a:lnSpc>
                <a:spcPts val="1560"/>
              </a:lnSpc>
            </a:pPr>
            <a:r>
              <a:rPr lang="en-US" sz="1100" spc="20" dirty="0">
                <a:latin typeface="Franklin Gothic Medium" panose="020B0603020102020204" pitchFamily="34" charset="0"/>
                <a:ea typeface="Lato" panose="020F0502020204030203" pitchFamily="34" charset="0"/>
                <a:cs typeface="Lato" panose="020F0502020204030203" pitchFamily="34" charset="0"/>
              </a:rPr>
              <a:t>White label CYBERShark to help your customers: </a:t>
            </a:r>
            <a:endParaRPr lang="en-US" sz="1100" spc="20" dirty="0">
              <a:solidFill>
                <a:schemeClr val="tx1">
                  <a:lumMod val="75000"/>
                  <a:lumOff val="25000"/>
                </a:schemeClr>
              </a:solidFill>
              <a:latin typeface="Franklin Gothic Medium" panose="020B0603020102020204" pitchFamily="34" charset="0"/>
              <a:ea typeface="Lato" panose="020F0502020204030203" pitchFamily="34" charset="0"/>
              <a:cs typeface="Lato" panose="020F0502020204030203" pitchFamily="34" charset="0"/>
            </a:endParaRPr>
          </a:p>
          <a:p>
            <a:pPr marL="628650" lvl="1" indent="-171450" algn="just">
              <a:lnSpc>
                <a:spcPts val="1560"/>
              </a:lnSpc>
              <a:buClr>
                <a:schemeClr val="tx1"/>
              </a:buClr>
              <a:buFont typeface="Wingdings" charset="2"/>
              <a:buChar char="ü"/>
            </a:pPr>
            <a:r>
              <a:rPr lang="en-US" sz="1100" spc="20" dirty="0">
                <a:latin typeface="Franklin Gothic Medium" panose="020B0603020102020204" pitchFamily="34" charset="0"/>
                <a:ea typeface="Lato" panose="020F0502020204030203" pitchFamily="34" charset="0"/>
                <a:cs typeface="Lato" panose="020F0502020204030203" pitchFamily="34" charset="0"/>
              </a:rPr>
              <a:t>Protect your data and your business</a:t>
            </a:r>
          </a:p>
          <a:p>
            <a:pPr marL="628650" lvl="1" indent="-171450" algn="just">
              <a:lnSpc>
                <a:spcPts val="1560"/>
              </a:lnSpc>
              <a:buClr>
                <a:schemeClr val="tx1"/>
              </a:buClr>
              <a:buFont typeface="Wingdings" charset="2"/>
              <a:buChar char="ü"/>
            </a:pPr>
            <a:r>
              <a:rPr lang="en-US" sz="1100" spc="20" dirty="0">
                <a:latin typeface="Franklin Gothic Medium" panose="020B0603020102020204" pitchFamily="34" charset="0"/>
                <a:ea typeface="Lato" panose="020F0502020204030203" pitchFamily="34" charset="0"/>
                <a:cs typeface="Lato" panose="020F0502020204030203" pitchFamily="34" charset="0"/>
              </a:rPr>
              <a:t>Minimize risk of breach </a:t>
            </a:r>
          </a:p>
          <a:p>
            <a:pPr marL="628650" lvl="1" indent="-171450" algn="just">
              <a:lnSpc>
                <a:spcPts val="1560"/>
              </a:lnSpc>
              <a:buClr>
                <a:schemeClr val="tx1"/>
              </a:buClr>
              <a:buFont typeface="Wingdings" charset="2"/>
              <a:buChar char="ü"/>
            </a:pPr>
            <a:r>
              <a:rPr lang="en-US" sz="1100" spc="20" dirty="0">
                <a:latin typeface="Franklin Gothic Medium" panose="020B0603020102020204" pitchFamily="34" charset="0"/>
                <a:ea typeface="Lato" panose="020F0502020204030203" pitchFamily="34" charset="0"/>
                <a:cs typeface="Lato" panose="020F0502020204030203" pitchFamily="34" charset="0"/>
              </a:rPr>
              <a:t>Respond to threats faster</a:t>
            </a:r>
          </a:p>
          <a:p>
            <a:pPr marL="628650" lvl="1" indent="-171450" algn="just">
              <a:lnSpc>
                <a:spcPts val="1560"/>
              </a:lnSpc>
              <a:buClr>
                <a:schemeClr val="tx1"/>
              </a:buClr>
              <a:buFont typeface="Wingdings" charset="2"/>
              <a:buChar char="ü"/>
            </a:pPr>
            <a:r>
              <a:rPr lang="en-US" sz="1100" spc="20" dirty="0">
                <a:latin typeface="Franklin Gothic Medium" panose="020B0603020102020204" pitchFamily="34" charset="0"/>
                <a:ea typeface="Lato" panose="020F0502020204030203" pitchFamily="34" charset="0"/>
                <a:cs typeface="Lato" panose="020F0502020204030203" pitchFamily="34" charset="0"/>
              </a:rPr>
              <a:t>Achieve compliance and avoid cost of failed audit</a:t>
            </a:r>
          </a:p>
          <a:p>
            <a:pPr marL="628650" lvl="1" indent="-171450" algn="just">
              <a:lnSpc>
                <a:spcPts val="1560"/>
              </a:lnSpc>
              <a:buClr>
                <a:schemeClr val="tx1"/>
              </a:buClr>
              <a:buFont typeface="Wingdings" charset="2"/>
              <a:buChar char="ü"/>
            </a:pPr>
            <a:r>
              <a:rPr lang="en-US" sz="1100" spc="20" dirty="0">
                <a:latin typeface="Franklin Gothic Medium" panose="020B0603020102020204" pitchFamily="34" charset="0"/>
                <a:ea typeface="Lato" panose="020F0502020204030203" pitchFamily="34" charset="0"/>
                <a:cs typeface="Lato" panose="020F0502020204030203" pitchFamily="34" charset="0"/>
              </a:rPr>
              <a:t>Reduce cost and time to repair </a:t>
            </a:r>
          </a:p>
          <a:p>
            <a:pPr marL="628650" lvl="1" indent="-171450" algn="just">
              <a:lnSpc>
                <a:spcPts val="1560"/>
              </a:lnSpc>
              <a:buClr>
                <a:schemeClr val="tx1"/>
              </a:buClr>
              <a:buFont typeface="Wingdings" charset="2"/>
              <a:buChar char="ü"/>
            </a:pPr>
            <a:r>
              <a:rPr lang="en-US" sz="1100" spc="20" dirty="0">
                <a:latin typeface="Franklin Gothic Medium" panose="020B0603020102020204" pitchFamily="34" charset="0"/>
                <a:ea typeface="Lato" panose="020F0502020204030203" pitchFamily="34" charset="0"/>
                <a:cs typeface="Lato" panose="020F0502020204030203" pitchFamily="34" charset="0"/>
              </a:rPr>
              <a:t>Dramatically cut costs</a:t>
            </a:r>
          </a:p>
        </p:txBody>
      </p:sp>
      <p:sp>
        <p:nvSpPr>
          <p:cNvPr id="38" name="TextBox 37"/>
          <p:cNvSpPr txBox="1"/>
          <p:nvPr/>
        </p:nvSpPr>
        <p:spPr>
          <a:xfrm>
            <a:off x="132352" y="8715736"/>
            <a:ext cx="7792473" cy="553998"/>
          </a:xfrm>
          <a:prstGeom prst="rect">
            <a:avLst/>
          </a:prstGeom>
          <a:noFill/>
        </p:spPr>
        <p:txBody>
          <a:bodyPr wrap="square" rtlCol="0">
            <a:spAutoFit/>
          </a:bodyPr>
          <a:lstStyle/>
          <a:p>
            <a:r>
              <a:rPr lang="en-US" sz="1500" b="1" spc="60" dirty="0">
                <a:latin typeface="Franklin Gothic Medium" panose="020B0603020102020204" pitchFamily="34" charset="0"/>
                <a:ea typeface="Lato" panose="020F0502020204030203" pitchFamily="34" charset="0"/>
                <a:cs typeface="Lato" panose="020F0502020204030203" pitchFamily="34" charset="0"/>
              </a:rPr>
              <a:t>Ready to learn more? </a:t>
            </a:r>
          </a:p>
          <a:p>
            <a:r>
              <a:rPr lang="en-US" sz="1500" b="1" spc="60" dirty="0">
                <a:latin typeface="Franklin Gothic Medium" panose="020B0603020102020204" pitchFamily="34" charset="0"/>
                <a:ea typeface="Lato" panose="020F0502020204030203" pitchFamily="34" charset="0"/>
                <a:cs typeface="Lato" panose="020F0502020204030203" pitchFamily="34" charset="0"/>
              </a:rPr>
              <a:t>Give us a call at 1 800-237-8931 ext. 71625 or email us </a:t>
            </a:r>
            <a:r>
              <a:rPr lang="en-US" sz="1500" b="1" spc="60" dirty="0">
                <a:latin typeface="Franklin Gothic Medium" panose="020B0603020102020204" pitchFamily="34" charset="0"/>
                <a:ea typeface="Lato" panose="020F0502020204030203" pitchFamily="34" charset="0"/>
                <a:cs typeface="Lato" panose="020F0502020204030203" pitchFamily="34" charset="0"/>
                <a:hlinkClick r:id="rId3"/>
              </a:rPr>
              <a:t>cybershark@techdata.com</a:t>
            </a:r>
            <a:endParaRPr lang="en-US" sz="1500" b="1" spc="60" dirty="0">
              <a:latin typeface="Franklin Gothic Medium" panose="020B0603020102020204" pitchFamily="34" charset="0"/>
              <a:ea typeface="Lato" panose="020F0502020204030203" pitchFamily="34" charset="0"/>
              <a:cs typeface="Lato" panose="020F0502020204030203" pitchFamily="34" charset="0"/>
            </a:endParaRPr>
          </a:p>
        </p:txBody>
      </p:sp>
      <p:sp>
        <p:nvSpPr>
          <p:cNvPr id="41" name="Rectangle 40"/>
          <p:cNvSpPr/>
          <p:nvPr/>
        </p:nvSpPr>
        <p:spPr>
          <a:xfrm>
            <a:off x="0" y="9417896"/>
            <a:ext cx="7772400" cy="628674"/>
          </a:xfrm>
          <a:prstGeom prst="rect">
            <a:avLst/>
          </a:prstGeom>
          <a:solidFill>
            <a:srgbClr val="0E5B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TextBox 15"/>
          <p:cNvSpPr txBox="1"/>
          <p:nvPr/>
        </p:nvSpPr>
        <p:spPr>
          <a:xfrm>
            <a:off x="524463" y="6151542"/>
            <a:ext cx="6609618" cy="823302"/>
          </a:xfrm>
          <a:prstGeom prst="rect">
            <a:avLst/>
          </a:prstGeom>
          <a:noFill/>
        </p:spPr>
        <p:txBody>
          <a:bodyPr wrap="square" rtlCol="0">
            <a:spAutoFit/>
          </a:bodyPr>
          <a:lstStyle/>
          <a:p>
            <a:pPr algn="just">
              <a:lnSpc>
                <a:spcPts val="1460"/>
              </a:lnSpc>
            </a:pPr>
            <a:r>
              <a:rPr lang="en-US" sz="1050" spc="20" dirty="0">
                <a:latin typeface="Franklin Gothic Medium" panose="020B0603020102020204" pitchFamily="34" charset="0"/>
                <a:ea typeface="Lato" panose="020F0502020204030203" pitchFamily="34" charset="0"/>
                <a:cs typeface="Lato" panose="020F0502020204030203" pitchFamily="34" charset="0"/>
              </a:rPr>
              <a:t>All for one low monthly cost and no long-term commitment.</a:t>
            </a:r>
          </a:p>
          <a:p>
            <a:pPr algn="just"/>
            <a:endParaRPr lang="en-US" sz="1050" spc="20" dirty="0">
              <a:latin typeface="Franklin Gothic Medium" panose="020B0603020102020204" pitchFamily="34" charset="0"/>
              <a:ea typeface="Lato" panose="020F0502020204030203" pitchFamily="34" charset="0"/>
              <a:cs typeface="Lato" panose="020F0502020204030203" pitchFamily="34" charset="0"/>
            </a:endParaRPr>
          </a:p>
          <a:p>
            <a:pPr algn="just">
              <a:lnSpc>
                <a:spcPts val="1460"/>
              </a:lnSpc>
            </a:pPr>
            <a:r>
              <a:rPr lang="en-US" sz="1050" spc="20" dirty="0">
                <a:latin typeface="Franklin Gothic Medium" panose="020B0603020102020204" pitchFamily="34" charset="0"/>
                <a:ea typeface="Lato" panose="020F0502020204030203" pitchFamily="34" charset="0"/>
                <a:cs typeface="Lato" panose="020F0502020204030203" pitchFamily="34" charset="0"/>
              </a:rPr>
              <a:t>Leverage the technology, people and process that you need to deliver an enterprise-class solution to your customers</a:t>
            </a:r>
            <a:r>
              <a:rPr lang="en-US" sz="1050" spc="20" dirty="0">
                <a:solidFill>
                  <a:schemeClr val="tx1">
                    <a:lumMod val="75000"/>
                    <a:lumOff val="25000"/>
                  </a:schemeClr>
                </a:solidFill>
                <a:latin typeface="Franklin Gothic Medium" panose="020B0603020102020204" pitchFamily="34" charset="0"/>
                <a:ea typeface="Lato" panose="020F0502020204030203" pitchFamily="34" charset="0"/>
                <a:cs typeface="Lato" panose="020F0502020204030203" pitchFamily="34" charset="0"/>
              </a:rPr>
              <a:t>.</a:t>
            </a:r>
          </a:p>
        </p:txBody>
      </p:sp>
      <p:sp>
        <p:nvSpPr>
          <p:cNvPr id="4" name="Rectangle 3"/>
          <p:cNvSpPr/>
          <p:nvPr/>
        </p:nvSpPr>
        <p:spPr>
          <a:xfrm>
            <a:off x="567707" y="7106043"/>
            <a:ext cx="2135735" cy="1432139"/>
          </a:xfrm>
          <a:prstGeom prst="rect">
            <a:avLst/>
          </a:prstGeom>
          <a:solidFill>
            <a:schemeClr val="tx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p:nvSpPr>
        <p:spPr>
          <a:xfrm>
            <a:off x="2890522" y="7106043"/>
            <a:ext cx="2036344" cy="1421510"/>
          </a:xfrm>
          <a:prstGeom prst="rect">
            <a:avLst/>
          </a:prstGeom>
          <a:solidFill>
            <a:schemeClr val="tx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p:nvPr/>
        </p:nvSpPr>
        <p:spPr>
          <a:xfrm>
            <a:off x="5113946" y="7106043"/>
            <a:ext cx="2036344" cy="1421510"/>
          </a:xfrm>
          <a:prstGeom prst="rect">
            <a:avLst/>
          </a:prstGeom>
          <a:solidFill>
            <a:schemeClr val="tx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Box 4"/>
          <p:cNvSpPr txBox="1"/>
          <p:nvPr/>
        </p:nvSpPr>
        <p:spPr>
          <a:xfrm>
            <a:off x="668591" y="7166238"/>
            <a:ext cx="1933965" cy="430887"/>
          </a:xfrm>
          <a:prstGeom prst="rect">
            <a:avLst/>
          </a:prstGeom>
          <a:noFill/>
        </p:spPr>
        <p:txBody>
          <a:bodyPr wrap="square" rtlCol="0">
            <a:spAutoFit/>
          </a:bodyPr>
          <a:lstStyle/>
          <a:p>
            <a:pPr algn="ctr"/>
            <a:r>
              <a:rPr lang="en-US" sz="2200" b="1" dirty="0">
                <a:latin typeface="Lato" panose="020F0502020204030203" pitchFamily="34" charset="0"/>
                <a:ea typeface="Lato" panose="020F0502020204030203" pitchFamily="34" charset="0"/>
                <a:cs typeface="Lato" panose="020F0502020204030203" pitchFamily="34" charset="0"/>
              </a:rPr>
              <a:t>$400 billion</a:t>
            </a:r>
          </a:p>
        </p:txBody>
      </p:sp>
      <p:sp>
        <p:nvSpPr>
          <p:cNvPr id="18" name="TextBox 17"/>
          <p:cNvSpPr txBox="1"/>
          <p:nvPr/>
        </p:nvSpPr>
        <p:spPr>
          <a:xfrm>
            <a:off x="2860794" y="7130469"/>
            <a:ext cx="2100375" cy="430887"/>
          </a:xfrm>
          <a:prstGeom prst="rect">
            <a:avLst/>
          </a:prstGeom>
          <a:noFill/>
        </p:spPr>
        <p:txBody>
          <a:bodyPr wrap="square" rtlCol="0">
            <a:spAutoFit/>
          </a:bodyPr>
          <a:lstStyle/>
          <a:p>
            <a:pPr algn="ctr"/>
            <a:r>
              <a:rPr lang="en-US" sz="2200" b="1" dirty="0">
                <a:latin typeface="Lato" panose="020F0502020204030203" pitchFamily="34" charset="0"/>
                <a:ea typeface="Lato" panose="020F0502020204030203" pitchFamily="34" charset="0"/>
                <a:cs typeface="Lato" panose="020F0502020204030203" pitchFamily="34" charset="0"/>
              </a:rPr>
              <a:t>205 Days</a:t>
            </a:r>
          </a:p>
        </p:txBody>
      </p:sp>
      <p:sp>
        <p:nvSpPr>
          <p:cNvPr id="19" name="TextBox 18"/>
          <p:cNvSpPr txBox="1"/>
          <p:nvPr/>
        </p:nvSpPr>
        <p:spPr>
          <a:xfrm>
            <a:off x="5208708" y="7130469"/>
            <a:ext cx="1847477" cy="430887"/>
          </a:xfrm>
          <a:prstGeom prst="rect">
            <a:avLst/>
          </a:prstGeom>
          <a:noFill/>
        </p:spPr>
        <p:txBody>
          <a:bodyPr wrap="square" rtlCol="0">
            <a:spAutoFit/>
          </a:bodyPr>
          <a:lstStyle/>
          <a:p>
            <a:pPr algn="ctr"/>
            <a:r>
              <a:rPr lang="en-US" sz="2200" b="1" dirty="0">
                <a:latin typeface="Lato" panose="020F0502020204030203" pitchFamily="34" charset="0"/>
                <a:ea typeface="Lato" panose="020F0502020204030203" pitchFamily="34" charset="0"/>
                <a:cs typeface="Lato" panose="020F0502020204030203" pitchFamily="34" charset="0"/>
              </a:rPr>
              <a:t>95%</a:t>
            </a:r>
          </a:p>
        </p:txBody>
      </p:sp>
      <p:sp>
        <p:nvSpPr>
          <p:cNvPr id="20" name="TextBox 19"/>
          <p:cNvSpPr txBox="1"/>
          <p:nvPr/>
        </p:nvSpPr>
        <p:spPr>
          <a:xfrm>
            <a:off x="532275" y="7633052"/>
            <a:ext cx="2206596" cy="846386"/>
          </a:xfrm>
          <a:prstGeom prst="rect">
            <a:avLst/>
          </a:prstGeom>
          <a:noFill/>
        </p:spPr>
        <p:txBody>
          <a:bodyPr wrap="square" rtlCol="0">
            <a:spAutoFit/>
          </a:bodyPr>
          <a:lstStyle/>
          <a:p>
            <a:pPr algn="ctr"/>
            <a:r>
              <a:rPr lang="en-US" sz="1150" spc="60" dirty="0">
                <a:latin typeface="Lato" panose="020F0502020204030203" pitchFamily="34" charset="0"/>
                <a:ea typeface="Lato" panose="020F0502020204030203" pitchFamily="34" charset="0"/>
                <a:cs typeface="Lato" panose="020F0502020204030203" pitchFamily="34" charset="0"/>
              </a:rPr>
              <a:t>estimated global cost of cyber attacks annually*</a:t>
            </a:r>
          </a:p>
          <a:p>
            <a:pPr algn="ctr"/>
            <a:endParaRPr lang="en-US" sz="1000" i="1" spc="60" dirty="0">
              <a:latin typeface="Lato" panose="020F0502020204030203" pitchFamily="34" charset="0"/>
              <a:ea typeface="Lato" panose="020F0502020204030203" pitchFamily="34" charset="0"/>
              <a:cs typeface="Lato" panose="020F0502020204030203" pitchFamily="34" charset="0"/>
            </a:endParaRPr>
          </a:p>
          <a:p>
            <a:endParaRPr lang="en-US" sz="800" i="1" spc="60" dirty="0">
              <a:latin typeface="Lato" panose="020F0502020204030203" pitchFamily="34" charset="0"/>
              <a:ea typeface="Lato" panose="020F0502020204030203" pitchFamily="34" charset="0"/>
              <a:cs typeface="Lato" panose="020F0502020204030203" pitchFamily="34" charset="0"/>
            </a:endParaRPr>
          </a:p>
          <a:p>
            <a:pPr algn="ctr"/>
            <a:r>
              <a:rPr lang="en-US" sz="800" i="1" spc="60" dirty="0">
                <a:latin typeface="Lato" panose="020F0502020204030203" pitchFamily="34" charset="0"/>
                <a:ea typeface="Lato" panose="020F0502020204030203" pitchFamily="34" charset="0"/>
                <a:cs typeface="Lato" panose="020F0502020204030203" pitchFamily="34" charset="0"/>
              </a:rPr>
              <a:t>*Inga Beale, CEO, Lloyd’s of London</a:t>
            </a:r>
            <a:endParaRPr lang="en-US" sz="800" i="1" spc="20" dirty="0">
              <a:latin typeface="Lato" panose="020F0502020204030203" pitchFamily="34" charset="0"/>
              <a:ea typeface="Lato" panose="020F0502020204030203" pitchFamily="34" charset="0"/>
              <a:cs typeface="Lato" panose="020F0502020204030203" pitchFamily="34" charset="0"/>
            </a:endParaRPr>
          </a:p>
        </p:txBody>
      </p:sp>
      <p:sp>
        <p:nvSpPr>
          <p:cNvPr id="21" name="TextBox 20"/>
          <p:cNvSpPr txBox="1"/>
          <p:nvPr/>
        </p:nvSpPr>
        <p:spPr>
          <a:xfrm>
            <a:off x="2886426" y="7600270"/>
            <a:ext cx="1999547" cy="1138773"/>
          </a:xfrm>
          <a:prstGeom prst="rect">
            <a:avLst/>
          </a:prstGeom>
          <a:noFill/>
        </p:spPr>
        <p:txBody>
          <a:bodyPr wrap="square" rtlCol="0">
            <a:spAutoFit/>
          </a:bodyPr>
          <a:lstStyle/>
          <a:p>
            <a:pPr algn="ctr"/>
            <a:r>
              <a:rPr lang="en-US" sz="1150" spc="60" dirty="0">
                <a:latin typeface="Lato" panose="020F0502020204030203" pitchFamily="34" charset="0"/>
                <a:ea typeface="Lato" panose="020F0502020204030203" pitchFamily="34" charset="0"/>
                <a:cs typeface="Lato" panose="020F0502020204030203" pitchFamily="34" charset="0"/>
              </a:rPr>
              <a:t>average amount of time between breach and discovery*</a:t>
            </a:r>
          </a:p>
          <a:p>
            <a:pPr algn="ctr"/>
            <a:endParaRPr lang="en-US" sz="400" spc="60" dirty="0">
              <a:latin typeface="Lato" panose="020F0502020204030203" pitchFamily="34" charset="0"/>
              <a:ea typeface="Lato" panose="020F0502020204030203" pitchFamily="34" charset="0"/>
              <a:cs typeface="Lato" panose="020F0502020204030203" pitchFamily="34" charset="0"/>
            </a:endParaRPr>
          </a:p>
          <a:p>
            <a:pPr algn="ctr"/>
            <a:r>
              <a:rPr lang="en-US" sz="800" i="1" spc="60" dirty="0">
                <a:latin typeface="Lato" panose="020F0502020204030203" pitchFamily="34" charset="0"/>
                <a:ea typeface="Lato" panose="020F0502020204030203" pitchFamily="34" charset="0"/>
                <a:cs typeface="Lato" panose="020F0502020204030203" pitchFamily="34" charset="0"/>
              </a:rPr>
              <a:t>*Verizon 2014 Data Breach Investigation Report (DBIR)</a:t>
            </a:r>
            <a:endParaRPr lang="en-US" sz="800" i="1" spc="20" dirty="0">
              <a:latin typeface="Lato" panose="020F0502020204030203" pitchFamily="34" charset="0"/>
              <a:ea typeface="Lato" panose="020F0502020204030203" pitchFamily="34" charset="0"/>
              <a:cs typeface="Lato" panose="020F0502020204030203" pitchFamily="34" charset="0"/>
            </a:endParaRPr>
          </a:p>
          <a:p>
            <a:pPr algn="ctr"/>
            <a:endParaRPr lang="en-US" sz="1200" spc="20" dirty="0">
              <a:latin typeface="Raleway" charset="0"/>
              <a:ea typeface="Raleway" charset="0"/>
              <a:cs typeface="Raleway" charset="0"/>
            </a:endParaRPr>
          </a:p>
        </p:txBody>
      </p:sp>
      <p:sp>
        <p:nvSpPr>
          <p:cNvPr id="22" name="TextBox 21"/>
          <p:cNvSpPr txBox="1"/>
          <p:nvPr/>
        </p:nvSpPr>
        <p:spPr>
          <a:xfrm>
            <a:off x="5118521" y="7599192"/>
            <a:ext cx="1999547" cy="931024"/>
          </a:xfrm>
          <a:prstGeom prst="rect">
            <a:avLst/>
          </a:prstGeom>
          <a:noFill/>
        </p:spPr>
        <p:txBody>
          <a:bodyPr wrap="square" rtlCol="0">
            <a:spAutoFit/>
          </a:bodyPr>
          <a:lstStyle/>
          <a:p>
            <a:pPr algn="ctr"/>
            <a:r>
              <a:rPr lang="en-US" sz="1150" spc="60" dirty="0">
                <a:latin typeface="Lato" panose="020F0502020204030203" pitchFamily="34" charset="0"/>
                <a:ea typeface="Lato" panose="020F0502020204030203" pitchFamily="34" charset="0"/>
                <a:cs typeface="Lato" panose="020F0502020204030203" pitchFamily="34" charset="0"/>
              </a:rPr>
              <a:t>web attacks in 2015 carried out for financial gain*</a:t>
            </a:r>
          </a:p>
          <a:p>
            <a:pPr algn="ctr"/>
            <a:endParaRPr lang="en-US" sz="400" i="1" spc="60" dirty="0">
              <a:latin typeface="Lato" panose="020F0502020204030203" pitchFamily="34" charset="0"/>
              <a:ea typeface="Lato" panose="020F0502020204030203" pitchFamily="34" charset="0"/>
              <a:cs typeface="Lato" panose="020F0502020204030203" pitchFamily="34" charset="0"/>
            </a:endParaRPr>
          </a:p>
          <a:p>
            <a:pPr algn="ctr"/>
            <a:r>
              <a:rPr lang="en-US" sz="800" i="1" spc="60" dirty="0">
                <a:latin typeface="Lato" panose="020F0502020204030203" pitchFamily="34" charset="0"/>
                <a:ea typeface="Lato" panose="020F0502020204030203" pitchFamily="34" charset="0"/>
                <a:cs typeface="Lato" panose="020F0502020204030203" pitchFamily="34" charset="0"/>
              </a:rPr>
              <a:t>*Verizon 2016 Data Breach Investigation Report (DBIR)</a:t>
            </a:r>
            <a:endParaRPr lang="en-US" sz="800" i="1" spc="20" dirty="0">
              <a:latin typeface="Lato" panose="020F0502020204030203" pitchFamily="34" charset="0"/>
              <a:ea typeface="Lato" panose="020F0502020204030203" pitchFamily="34" charset="0"/>
              <a:cs typeface="Lato" panose="020F0502020204030203" pitchFamily="34" charset="0"/>
            </a:endParaRPr>
          </a:p>
        </p:txBody>
      </p:sp>
      <p:pic>
        <p:nvPicPr>
          <p:cNvPr id="24" name="Pictur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13757" y="9560351"/>
            <a:ext cx="1713109" cy="343764"/>
          </a:xfrm>
          <a:prstGeom prst="rect">
            <a:avLst/>
          </a:prstGeom>
        </p:spPr>
      </p:pic>
      <p:pic>
        <p:nvPicPr>
          <p:cNvPr id="29" name="Picture 2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437480" y="4474492"/>
            <a:ext cx="2831231" cy="2088701"/>
          </a:xfrm>
          <a:prstGeom prst="rect">
            <a:avLst/>
          </a:prstGeom>
        </p:spPr>
      </p:pic>
      <p:sp>
        <p:nvSpPr>
          <p:cNvPr id="23" name="Content Placeholder 2">
            <a:extLst>
              <a:ext uri="{FF2B5EF4-FFF2-40B4-BE49-F238E27FC236}">
                <a16:creationId xmlns:a16="http://schemas.microsoft.com/office/drawing/2014/main" id="{EBD2D735-124C-4A8E-9198-F29E24A01208}"/>
              </a:ext>
            </a:extLst>
          </p:cNvPr>
          <p:cNvSpPr txBox="1">
            <a:spLocks/>
          </p:cNvSpPr>
          <p:nvPr/>
        </p:nvSpPr>
        <p:spPr>
          <a:xfrm>
            <a:off x="-25217" y="0"/>
            <a:ext cx="7817691" cy="1530841"/>
          </a:xfrm>
          <a:prstGeom prst="rect">
            <a:avLst/>
          </a:prstGeom>
          <a:solidFill>
            <a:schemeClr val="tx1">
              <a:lumMod val="50000"/>
              <a:lumOff val="50000"/>
            </a:schemeClr>
          </a:solidFill>
          <a:ln>
            <a:noFill/>
          </a:ln>
        </p:spPr>
        <p:txBody>
          <a:bodyPr lIns="91425" tIns="91425" rIns="91425" bIns="91425" anchor="t" anchorCtr="0"/>
          <a:lstStyle>
            <a:defPPr marR="0" algn="l" rtl="0">
              <a:lnSpc>
                <a:spcPct val="100000"/>
              </a:lnSpc>
              <a:spcBef>
                <a:spcPts val="0"/>
              </a:spcBef>
              <a:spcAft>
                <a:spcPts val="0"/>
              </a:spcAft>
            </a:defPPr>
            <a:lvl1pPr marL="0" marR="0" indent="0" algn="ctr" rtl="0">
              <a:lnSpc>
                <a:spcPct val="100000"/>
              </a:lnSpc>
              <a:spcBef>
                <a:spcPts val="640"/>
              </a:spcBef>
              <a:spcAft>
                <a:spcPts val="0"/>
              </a:spcAft>
              <a:buClr>
                <a:srgbClr val="888888"/>
              </a:buClr>
              <a:buFont typeface="Arial"/>
              <a:buNone/>
              <a:defRPr sz="3200" b="0" i="0" u="none" strike="noStrike" cap="none" baseline="0">
                <a:solidFill>
                  <a:srgbClr val="888888"/>
                </a:solidFill>
                <a:latin typeface="Calibri"/>
                <a:ea typeface="Calibri"/>
                <a:cs typeface="Calibri"/>
                <a:sym typeface="Calibri"/>
                <a:rtl val="0"/>
              </a:defRPr>
            </a:lvl1pPr>
            <a:lvl2pPr marL="457200" marR="0" indent="0" algn="ctr" rtl="0">
              <a:lnSpc>
                <a:spcPct val="100000"/>
              </a:lnSpc>
              <a:spcBef>
                <a:spcPts val="560"/>
              </a:spcBef>
              <a:spcAft>
                <a:spcPts val="0"/>
              </a:spcAft>
              <a:buClr>
                <a:srgbClr val="888888"/>
              </a:buClr>
              <a:buFont typeface="Arial"/>
              <a:buNone/>
              <a:defRPr sz="2800" b="0" i="0" u="none" strike="noStrike" cap="none" baseline="0">
                <a:solidFill>
                  <a:srgbClr val="888888"/>
                </a:solidFill>
                <a:latin typeface="Calibri"/>
                <a:ea typeface="Calibri"/>
                <a:cs typeface="Calibri"/>
                <a:sym typeface="Calibri"/>
                <a:rtl val="0"/>
              </a:defRPr>
            </a:lvl2pPr>
            <a:lvl3pPr marL="914400" marR="0" indent="0" algn="ctr" rtl="0">
              <a:lnSpc>
                <a:spcPct val="100000"/>
              </a:lnSpc>
              <a:spcBef>
                <a:spcPts val="480"/>
              </a:spcBef>
              <a:spcAft>
                <a:spcPts val="0"/>
              </a:spcAft>
              <a:buClr>
                <a:srgbClr val="888888"/>
              </a:buClr>
              <a:buFont typeface="Arial"/>
              <a:buNone/>
              <a:defRPr sz="2400" b="0" i="0" u="none" strike="noStrike" cap="none" baseline="0">
                <a:solidFill>
                  <a:srgbClr val="888888"/>
                </a:solidFill>
                <a:latin typeface="Calibri"/>
                <a:ea typeface="Calibri"/>
                <a:cs typeface="Calibri"/>
                <a:sym typeface="Calibri"/>
                <a:rtl val="0"/>
              </a:defRPr>
            </a:lvl3pPr>
            <a:lvl4pPr marL="1371600" marR="0" indent="0" algn="ctr" rtl="0">
              <a:lnSpc>
                <a:spcPct val="100000"/>
              </a:lnSpc>
              <a:spcBef>
                <a:spcPts val="400"/>
              </a:spcBef>
              <a:spcAft>
                <a:spcPts val="0"/>
              </a:spcAft>
              <a:buClr>
                <a:srgbClr val="888888"/>
              </a:buClr>
              <a:buFont typeface="Arial"/>
              <a:buNone/>
              <a:defRPr sz="2000" b="0" i="0" u="none" strike="noStrike" cap="none" baseline="0">
                <a:solidFill>
                  <a:srgbClr val="888888"/>
                </a:solidFill>
                <a:latin typeface="Calibri"/>
                <a:ea typeface="Calibri"/>
                <a:cs typeface="Calibri"/>
                <a:sym typeface="Calibri"/>
                <a:rtl val="0"/>
              </a:defRPr>
            </a:lvl4pPr>
            <a:lvl5pPr marL="1828800" marR="0" indent="0" algn="ctr" rtl="0">
              <a:lnSpc>
                <a:spcPct val="100000"/>
              </a:lnSpc>
              <a:spcBef>
                <a:spcPts val="400"/>
              </a:spcBef>
              <a:spcAft>
                <a:spcPts val="0"/>
              </a:spcAft>
              <a:buClr>
                <a:srgbClr val="888888"/>
              </a:buClr>
              <a:buFont typeface="Arial"/>
              <a:buNone/>
              <a:defRPr sz="2000" b="0" i="0" u="none" strike="noStrike" cap="none" baseline="0">
                <a:solidFill>
                  <a:srgbClr val="888888"/>
                </a:solidFill>
                <a:latin typeface="Calibri"/>
                <a:ea typeface="Calibri"/>
                <a:cs typeface="Calibri"/>
                <a:sym typeface="Calibri"/>
                <a:rtl val="0"/>
              </a:defRPr>
            </a:lvl5pPr>
            <a:lvl6pPr marL="2286000" marR="0" indent="0" algn="ctr" rtl="0">
              <a:lnSpc>
                <a:spcPct val="100000"/>
              </a:lnSpc>
              <a:spcBef>
                <a:spcPts val="400"/>
              </a:spcBef>
              <a:spcAft>
                <a:spcPts val="0"/>
              </a:spcAft>
              <a:buClr>
                <a:srgbClr val="888888"/>
              </a:buClr>
              <a:buFont typeface="Arial"/>
              <a:buNone/>
              <a:defRPr sz="2000" b="0" i="0" u="none" strike="noStrike" cap="none" baseline="0">
                <a:solidFill>
                  <a:srgbClr val="888888"/>
                </a:solidFill>
                <a:latin typeface="Calibri"/>
                <a:ea typeface="Calibri"/>
                <a:cs typeface="Calibri"/>
                <a:sym typeface="Calibri"/>
                <a:rtl val="0"/>
              </a:defRPr>
            </a:lvl6pPr>
            <a:lvl7pPr marL="2743200" marR="0" indent="0" algn="ctr" rtl="0">
              <a:lnSpc>
                <a:spcPct val="100000"/>
              </a:lnSpc>
              <a:spcBef>
                <a:spcPts val="400"/>
              </a:spcBef>
              <a:spcAft>
                <a:spcPts val="0"/>
              </a:spcAft>
              <a:buClr>
                <a:srgbClr val="888888"/>
              </a:buClr>
              <a:buFont typeface="Arial"/>
              <a:buNone/>
              <a:defRPr sz="2000" b="0" i="0" u="none" strike="noStrike" cap="none" baseline="0">
                <a:solidFill>
                  <a:srgbClr val="888888"/>
                </a:solidFill>
                <a:latin typeface="Calibri"/>
                <a:ea typeface="Calibri"/>
                <a:cs typeface="Calibri"/>
                <a:sym typeface="Calibri"/>
                <a:rtl val="0"/>
              </a:defRPr>
            </a:lvl7pPr>
            <a:lvl8pPr marL="3200400" marR="0" indent="0" algn="ctr" rtl="0">
              <a:lnSpc>
                <a:spcPct val="100000"/>
              </a:lnSpc>
              <a:spcBef>
                <a:spcPts val="400"/>
              </a:spcBef>
              <a:spcAft>
                <a:spcPts val="0"/>
              </a:spcAft>
              <a:buClr>
                <a:srgbClr val="888888"/>
              </a:buClr>
              <a:buFont typeface="Arial"/>
              <a:buNone/>
              <a:defRPr sz="2000" b="0" i="0" u="none" strike="noStrike" cap="none" baseline="0">
                <a:solidFill>
                  <a:srgbClr val="888888"/>
                </a:solidFill>
                <a:latin typeface="Calibri"/>
                <a:ea typeface="Calibri"/>
                <a:cs typeface="Calibri"/>
                <a:sym typeface="Calibri"/>
                <a:rtl val="0"/>
              </a:defRPr>
            </a:lvl8pPr>
            <a:lvl9pPr marL="3657600" marR="0" indent="0" algn="ctr" rtl="0">
              <a:lnSpc>
                <a:spcPct val="100000"/>
              </a:lnSpc>
              <a:spcBef>
                <a:spcPts val="400"/>
              </a:spcBef>
              <a:spcAft>
                <a:spcPts val="0"/>
              </a:spcAft>
              <a:buClr>
                <a:srgbClr val="888888"/>
              </a:buClr>
              <a:buFont typeface="Arial"/>
              <a:buNone/>
              <a:defRPr sz="2000" b="0" i="0" u="none" strike="noStrike" cap="none" baseline="0">
                <a:solidFill>
                  <a:srgbClr val="888888"/>
                </a:solidFill>
                <a:latin typeface="Calibri"/>
                <a:ea typeface="Calibri"/>
                <a:cs typeface="Calibri"/>
                <a:sym typeface="Calibri"/>
                <a:rtl val="0"/>
              </a:defRPr>
            </a:lvl9pPr>
          </a:lstStyle>
          <a:p>
            <a:pPr>
              <a:spcBef>
                <a:spcPts val="0"/>
              </a:spcBef>
              <a:buClr>
                <a:schemeClr val="accent6">
                  <a:lumMod val="10000"/>
                </a:schemeClr>
              </a:buClr>
            </a:pPr>
            <a:endParaRPr lang="en-US" sz="1400" b="1" dirty="0">
              <a:solidFill>
                <a:schemeClr val="bg1"/>
              </a:solidFill>
              <a:latin typeface="+mj-lt"/>
              <a:cs typeface="Arial" panose="020B0604020202020204" pitchFamily="34" charset="0"/>
            </a:endParaRPr>
          </a:p>
          <a:p>
            <a:pPr>
              <a:spcBef>
                <a:spcPts val="0"/>
              </a:spcBef>
              <a:buClr>
                <a:schemeClr val="accent6">
                  <a:lumMod val="10000"/>
                </a:schemeClr>
              </a:buClr>
            </a:pPr>
            <a:endParaRPr lang="en-US" sz="400" b="1" dirty="0">
              <a:solidFill>
                <a:schemeClr val="bg1"/>
              </a:solidFill>
              <a:latin typeface="+mj-lt"/>
              <a:cs typeface="Arial" panose="020B0604020202020204" pitchFamily="34" charset="0"/>
            </a:endParaRPr>
          </a:p>
        </p:txBody>
      </p:sp>
      <p:sp>
        <p:nvSpPr>
          <p:cNvPr id="2" name="TextBox 1">
            <a:extLst>
              <a:ext uri="{FF2B5EF4-FFF2-40B4-BE49-F238E27FC236}">
                <a16:creationId xmlns:a16="http://schemas.microsoft.com/office/drawing/2014/main" id="{200BB749-49CC-415E-AA78-C572C269D941}"/>
              </a:ext>
            </a:extLst>
          </p:cNvPr>
          <p:cNvSpPr txBox="1"/>
          <p:nvPr/>
        </p:nvSpPr>
        <p:spPr>
          <a:xfrm>
            <a:off x="280854" y="172962"/>
            <a:ext cx="7248660" cy="800219"/>
          </a:xfrm>
          <a:prstGeom prst="rect">
            <a:avLst/>
          </a:prstGeom>
          <a:noFill/>
        </p:spPr>
        <p:txBody>
          <a:bodyPr wrap="square" rtlCol="0">
            <a:spAutoFit/>
          </a:bodyPr>
          <a:lstStyle/>
          <a:p>
            <a:pPr>
              <a:spcBef>
                <a:spcPts val="0"/>
              </a:spcBef>
              <a:buClr>
                <a:schemeClr val="accent6">
                  <a:lumMod val="10000"/>
                </a:schemeClr>
              </a:buClr>
            </a:pP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Demonstrate Value to Your Customers BEFORE Purchase </a:t>
            </a:r>
          </a:p>
          <a:p>
            <a:pPr>
              <a:spcBef>
                <a:spcPts val="0"/>
              </a:spcBef>
              <a:buClr>
                <a:schemeClr val="accent6">
                  <a:lumMod val="10000"/>
                </a:schemeClr>
              </a:buClr>
            </a:pP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Offer a Free 30-day Trial that includes Health Assessment and Compliance Reporting</a:t>
            </a:r>
          </a:p>
          <a:p>
            <a:endParaRPr lang="en-US" dirty="0"/>
          </a:p>
        </p:txBody>
      </p:sp>
      <p:sp>
        <p:nvSpPr>
          <p:cNvPr id="3" name="TextBox 2">
            <a:extLst>
              <a:ext uri="{FF2B5EF4-FFF2-40B4-BE49-F238E27FC236}">
                <a16:creationId xmlns:a16="http://schemas.microsoft.com/office/drawing/2014/main" id="{10482336-4472-4147-A8C0-00843959C264}"/>
              </a:ext>
            </a:extLst>
          </p:cNvPr>
          <p:cNvSpPr txBox="1"/>
          <p:nvPr/>
        </p:nvSpPr>
        <p:spPr>
          <a:xfrm>
            <a:off x="-159081" y="720663"/>
            <a:ext cx="7729539" cy="923330"/>
          </a:xfrm>
          <a:prstGeom prst="rect">
            <a:avLst/>
          </a:prstGeom>
          <a:noFill/>
        </p:spPr>
        <p:txBody>
          <a:bodyPr wrap="square" rtlCol="0">
            <a:spAutoFit/>
          </a:bodyPr>
          <a:lstStyle/>
          <a:p>
            <a:pPr marL="800100" lvl="1" indent="-342900">
              <a:buFont typeface="Arial" panose="020B0604020202020204" pitchFamily="34" charset="0"/>
              <a:buChar char="•"/>
            </a:pPr>
            <a:r>
              <a:rPr lang="en-US" sz="1200" b="1" dirty="0">
                <a:solidFill>
                  <a:schemeClr val="bg1"/>
                </a:solidFill>
                <a:latin typeface="Lato" panose="020F0502020204030203" pitchFamily="34" charset="0"/>
                <a:ea typeface="Lato" panose="020F0502020204030203" pitchFamily="34" charset="0"/>
                <a:cs typeface="Lato" panose="020F0502020204030203" pitchFamily="34" charset="0"/>
              </a:rPr>
              <a:t>We will onboard up to 20 of their most crucial network devices</a:t>
            </a:r>
          </a:p>
          <a:p>
            <a:pPr marL="800100" lvl="1" indent="-342900">
              <a:buFont typeface="Arial" panose="020B0604020202020204" pitchFamily="34" charset="0"/>
              <a:buChar char="•"/>
            </a:pPr>
            <a:r>
              <a:rPr lang="en-US" sz="1200" b="1" dirty="0">
                <a:solidFill>
                  <a:schemeClr val="bg1"/>
                </a:solidFill>
                <a:latin typeface="Lato" panose="020F0502020204030203" pitchFamily="34" charset="0"/>
                <a:ea typeface="Lato" panose="020F0502020204030203" pitchFamily="34" charset="0"/>
                <a:cs typeface="Lato" panose="020F0502020204030203" pitchFamily="34" charset="0"/>
              </a:rPr>
              <a:t>CYBERShark will monitor them and generate security &amp; compliance reporting during the trial period</a:t>
            </a:r>
          </a:p>
          <a:p>
            <a:pPr marL="800100" lvl="1" indent="-342900">
              <a:buFont typeface="Arial" panose="020B0604020202020204" pitchFamily="34" charset="0"/>
              <a:buChar char="•"/>
            </a:pPr>
            <a:r>
              <a:rPr lang="en-US" sz="1200" b="1" dirty="0">
                <a:solidFill>
                  <a:schemeClr val="bg1"/>
                </a:solidFill>
                <a:latin typeface="Lato" panose="020F0502020204030203" pitchFamily="34" charset="0"/>
                <a:ea typeface="Lato" panose="020F0502020204030203" pitchFamily="34" charset="0"/>
                <a:cs typeface="Lato" panose="020F0502020204030203" pitchFamily="34" charset="0"/>
              </a:rPr>
              <a:t>At the end of the trial, the customer gets a detailed assessment of the results</a:t>
            </a:r>
          </a:p>
          <a:p>
            <a:endParaRPr lang="en-US" dirty="0"/>
          </a:p>
        </p:txBody>
      </p:sp>
    </p:spTree>
    <p:extLst>
      <p:ext uri="{BB962C8B-B14F-4D97-AF65-F5344CB8AC3E}">
        <p14:creationId xmlns:p14="http://schemas.microsoft.com/office/powerpoint/2010/main" val="558353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8161</TotalTime>
  <Words>697</Words>
  <Application>Microsoft Office PowerPoint</Application>
  <PresentationFormat>Custom</PresentationFormat>
  <Paragraphs>67</Paragraphs>
  <Slides>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Calibri</vt:lpstr>
      <vt:lpstr>Franklin Gothic Medium</vt:lpstr>
      <vt:lpstr>Lato</vt:lpstr>
      <vt:lpstr>Lato Medium</vt:lpstr>
      <vt:lpstr>Raleway</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Meagan Krueger</dc:creator>
  <cp:lastModifiedBy>Bojovic, Vedrana</cp:lastModifiedBy>
  <cp:revision>186</cp:revision>
  <cp:lastPrinted>2016-08-24T00:40:13Z</cp:lastPrinted>
  <dcterms:created xsi:type="dcterms:W3CDTF">2015-11-07T04:07:33Z</dcterms:created>
  <dcterms:modified xsi:type="dcterms:W3CDTF">2017-09-25T21:21:06Z</dcterms:modified>
</cp:coreProperties>
</file>