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57" r:id="rId6"/>
  </p:sldIdLst>
  <p:sldSz cx="7772400" cy="10058400"/>
  <p:notesSz cx="7772400" cy="10058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F4F4F"/>
    <a:srgbClr val="2C78D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47F767D-EDDC-47C0-AEF2-CA5D3EF82805}" v="1" dt="2019-10-02T05:41:01.329"/>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94"/>
  </p:normalViewPr>
  <p:slideViewPr>
    <p:cSldViewPr snapToGrid="0">
      <p:cViewPr varScale="1">
        <p:scale>
          <a:sx n="77" d="100"/>
          <a:sy n="77" d="100"/>
        </p:scale>
        <p:origin x="3258" y="108"/>
      </p:cViewPr>
      <p:guideLst>
        <p:guide orient="horz" pos="2880"/>
        <p:guide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microsoft.com/office/2015/10/relationships/revisionInfo" Target="revisionInfo.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582930" y="3118104"/>
            <a:ext cx="6606540" cy="2112264"/>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165860" y="5632704"/>
            <a:ext cx="5440680" cy="25146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4/21/2020</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7772400" cy="3182111"/>
          </a:xfrm>
          <a:prstGeom prst="rect">
            <a:avLst/>
          </a:prstGeom>
          <a:blipFill>
            <a:blip r:embed="rId2" cstate="print"/>
            <a:stretch>
              <a:fillRect/>
            </a:stretch>
          </a:blipFill>
        </p:spPr>
        <p:txBody>
          <a:bodyPr wrap="square" lIns="0" tIns="0" rIns="0" bIns="0" rtlCol="0"/>
          <a:lstStyle/>
          <a:p>
            <a:endParaRPr/>
          </a:p>
        </p:txBody>
      </p:sp>
      <p:sp>
        <p:nvSpPr>
          <p:cNvPr id="17" name="bk object 17"/>
          <p:cNvSpPr/>
          <p:nvPr/>
        </p:nvSpPr>
        <p:spPr>
          <a:xfrm>
            <a:off x="0" y="0"/>
            <a:ext cx="7772400" cy="3182620"/>
          </a:xfrm>
          <a:custGeom>
            <a:avLst/>
            <a:gdLst/>
            <a:ahLst/>
            <a:cxnLst/>
            <a:rect l="l" t="t" r="r" b="b"/>
            <a:pathLst>
              <a:path w="7772400" h="3182620">
                <a:moveTo>
                  <a:pt x="0" y="3182111"/>
                </a:moveTo>
                <a:lnTo>
                  <a:pt x="7772400" y="3182111"/>
                </a:lnTo>
                <a:lnTo>
                  <a:pt x="7772400" y="0"/>
                </a:lnTo>
                <a:lnTo>
                  <a:pt x="0" y="0"/>
                </a:lnTo>
                <a:lnTo>
                  <a:pt x="0" y="3182111"/>
                </a:lnTo>
                <a:close/>
              </a:path>
            </a:pathLst>
          </a:custGeom>
          <a:solidFill>
            <a:srgbClr val="000000">
              <a:alpha val="44999"/>
            </a:srgbClr>
          </a:solid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3100" b="1" i="0">
                <a:solidFill>
                  <a:schemeClr val="bg1"/>
                </a:solidFill>
                <a:latin typeface="SegoePro-Semibold"/>
                <a:cs typeface="SegoePro-Semibold"/>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4/21/2020</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100" b="1" i="0">
                <a:solidFill>
                  <a:schemeClr val="bg1"/>
                </a:solidFill>
                <a:latin typeface="SegoePro-Semibold"/>
                <a:cs typeface="SegoePro-Semibold"/>
              </a:defRPr>
            </a:lvl1pPr>
          </a:lstStyle>
          <a:p>
            <a:endParaRPr/>
          </a:p>
        </p:txBody>
      </p:sp>
      <p:sp>
        <p:nvSpPr>
          <p:cNvPr id="3" name="Holder 3"/>
          <p:cNvSpPr>
            <a:spLocks noGrp="1"/>
          </p:cNvSpPr>
          <p:nvPr>
            <p:ph sz="half" idx="2"/>
          </p:nvPr>
        </p:nvSpPr>
        <p:spPr>
          <a:xfrm>
            <a:off x="388620" y="2313432"/>
            <a:ext cx="3380994" cy="6638544"/>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002786" y="2313432"/>
            <a:ext cx="3380994" cy="6638544"/>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4/21/2020</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100" b="1" i="0">
                <a:solidFill>
                  <a:schemeClr val="bg1"/>
                </a:solidFill>
                <a:latin typeface="SegoePro-Semibold"/>
                <a:cs typeface="SegoePro-Semibold"/>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4/21/2020</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4/21/2020</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7772400" cy="2425065"/>
          </a:xfrm>
          <a:custGeom>
            <a:avLst/>
            <a:gdLst/>
            <a:ahLst/>
            <a:cxnLst/>
            <a:rect l="l" t="t" r="r" b="b"/>
            <a:pathLst>
              <a:path w="7772400" h="2425065">
                <a:moveTo>
                  <a:pt x="0" y="2424836"/>
                </a:moveTo>
                <a:lnTo>
                  <a:pt x="7772400" y="2424836"/>
                </a:lnTo>
                <a:lnTo>
                  <a:pt x="7772400" y="0"/>
                </a:lnTo>
                <a:lnTo>
                  <a:pt x="0" y="0"/>
                </a:lnTo>
                <a:lnTo>
                  <a:pt x="0" y="2424836"/>
                </a:lnTo>
                <a:close/>
              </a:path>
            </a:pathLst>
          </a:custGeom>
          <a:solidFill>
            <a:srgbClr val="EDEDED"/>
          </a:solidFill>
        </p:spPr>
        <p:txBody>
          <a:bodyPr wrap="square" lIns="0" tIns="0" rIns="0" bIns="0" rtlCol="0"/>
          <a:lstStyle/>
          <a:p>
            <a:endParaRPr/>
          </a:p>
        </p:txBody>
      </p:sp>
      <p:sp>
        <p:nvSpPr>
          <p:cNvPr id="2" name="Holder 2"/>
          <p:cNvSpPr>
            <a:spLocks noGrp="1"/>
          </p:cNvSpPr>
          <p:nvPr>
            <p:ph type="title"/>
          </p:nvPr>
        </p:nvSpPr>
        <p:spPr>
          <a:xfrm>
            <a:off x="1196677" y="1618749"/>
            <a:ext cx="5379044" cy="497839"/>
          </a:xfrm>
          <a:prstGeom prst="rect">
            <a:avLst/>
          </a:prstGeom>
        </p:spPr>
        <p:txBody>
          <a:bodyPr wrap="square" lIns="0" tIns="0" rIns="0" bIns="0">
            <a:spAutoFit/>
          </a:bodyPr>
          <a:lstStyle>
            <a:lvl1pPr>
              <a:defRPr sz="3100" b="1" i="0">
                <a:solidFill>
                  <a:schemeClr val="bg1"/>
                </a:solidFill>
                <a:latin typeface="SegoePro-Semibold"/>
                <a:cs typeface="SegoePro-Semibold"/>
              </a:defRPr>
            </a:lvl1pPr>
          </a:lstStyle>
          <a:p>
            <a:endParaRPr/>
          </a:p>
        </p:txBody>
      </p:sp>
      <p:sp>
        <p:nvSpPr>
          <p:cNvPr id="3" name="Holder 3"/>
          <p:cNvSpPr>
            <a:spLocks noGrp="1"/>
          </p:cNvSpPr>
          <p:nvPr>
            <p:ph type="body" idx="1"/>
          </p:nvPr>
        </p:nvSpPr>
        <p:spPr>
          <a:xfrm>
            <a:off x="388620" y="2313432"/>
            <a:ext cx="6995160" cy="66385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642616" y="9354312"/>
            <a:ext cx="2487168" cy="50292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388620" y="9354312"/>
            <a:ext cx="1787652" cy="50292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4/21/2020</a:t>
            </a:fld>
            <a:endParaRPr lang="en-US"/>
          </a:p>
        </p:txBody>
      </p:sp>
      <p:sp>
        <p:nvSpPr>
          <p:cNvPr id="6" name="Holder 6"/>
          <p:cNvSpPr>
            <a:spLocks noGrp="1"/>
          </p:cNvSpPr>
          <p:nvPr>
            <p:ph type="sldNum" sz="quarter" idx="7"/>
          </p:nvPr>
        </p:nvSpPr>
        <p:spPr>
          <a:xfrm>
            <a:off x="5596128" y="9354312"/>
            <a:ext cx="1787652" cy="50292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5.xml"/><Relationship Id="rId6" Type="http://schemas.openxmlformats.org/officeDocument/2006/relationships/image" Target="../media/image9.png"/><Relationship Id="rId11" Type="http://schemas.openxmlformats.org/officeDocument/2006/relationships/hyperlink" Target="http://www.surface.com/business" TargetMode="External"/><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06F42561-4289-504C-9F61-9E666B0C7023}"/>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27659"/>
          <a:stretch/>
        </p:blipFill>
        <p:spPr bwMode="auto">
          <a:xfrm>
            <a:off x="0" y="-3313"/>
            <a:ext cx="7772400" cy="3179960"/>
          </a:xfrm>
          <a:prstGeom prst="rect">
            <a:avLst/>
          </a:prstGeom>
          <a:noFill/>
          <a:extLst>
            <a:ext uri="{909E8E84-426E-40DD-AFC4-6F175D3DCCD1}">
              <a14:hiddenFill xmlns:a14="http://schemas.microsoft.com/office/drawing/2010/main">
                <a:solidFill>
                  <a:srgbClr val="FFFFFF"/>
                </a:solidFill>
              </a14:hiddenFill>
            </a:ext>
          </a:extLst>
        </p:spPr>
      </p:pic>
      <p:sp>
        <p:nvSpPr>
          <p:cNvPr id="22" name="Rectangle 21">
            <a:extLst>
              <a:ext uri="{FF2B5EF4-FFF2-40B4-BE49-F238E27FC236}">
                <a16:creationId xmlns:a16="http://schemas.microsoft.com/office/drawing/2014/main" id="{83FCB213-78EE-D740-A098-E544F5C980BC}"/>
              </a:ext>
            </a:extLst>
          </p:cNvPr>
          <p:cNvSpPr/>
          <p:nvPr/>
        </p:nvSpPr>
        <p:spPr>
          <a:xfrm>
            <a:off x="0" y="1"/>
            <a:ext cx="7772398" cy="3179959"/>
          </a:xfrm>
          <a:prstGeom prst="rect">
            <a:avLst/>
          </a:prstGeom>
          <a:solidFill>
            <a:srgbClr val="05000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object 2"/>
          <p:cNvSpPr txBox="1"/>
          <p:nvPr/>
        </p:nvSpPr>
        <p:spPr>
          <a:xfrm>
            <a:off x="761457" y="4447356"/>
            <a:ext cx="4191500" cy="676660"/>
          </a:xfrm>
          <a:prstGeom prst="rect">
            <a:avLst/>
          </a:prstGeom>
        </p:spPr>
        <p:txBody>
          <a:bodyPr vert="horz" wrap="square" lIns="0" tIns="12700" rIns="0" bIns="0" rtlCol="0" anchor="t">
            <a:spAutoFit/>
          </a:bodyPr>
          <a:lstStyle/>
          <a:p>
            <a:pPr marL="12700" marR="5080" indent="-635">
              <a:lnSpc>
                <a:spcPct val="110000"/>
              </a:lnSpc>
            </a:pPr>
            <a:r>
              <a:rPr lang="en-US" sz="1000" b="1" spc="15">
                <a:solidFill>
                  <a:srgbClr val="4F4F4F"/>
                </a:solidFill>
                <a:latin typeface="Segoe UI Semibold" panose="020B0502040204020203" pitchFamily="34" charset="0"/>
                <a:cs typeface="Segoe UI Semibold" panose="020B0502040204020203" pitchFamily="34" charset="0"/>
              </a:rPr>
              <a:t>Today’s classrooms and school administration are evolving. </a:t>
            </a:r>
            <a:br>
              <a:rPr lang="en-US" sz="1000" b="1" spc="15">
                <a:solidFill>
                  <a:srgbClr val="4F4F4F"/>
                </a:solidFill>
                <a:latin typeface="Segoe UI Semibold" panose="020B0502040204020203" pitchFamily="34" charset="0"/>
                <a:cs typeface="Segoe UI Semibold" panose="020B0502040204020203" pitchFamily="34" charset="0"/>
              </a:rPr>
            </a:br>
            <a:r>
              <a:rPr lang="en-US" sz="1000" b="1" spc="15">
                <a:solidFill>
                  <a:srgbClr val="4F4F4F"/>
                </a:solidFill>
                <a:latin typeface="Segoe UI Semibold" panose="020B0502040204020203" pitchFamily="34" charset="0"/>
                <a:cs typeface="Segoe UI Semibold" panose="020B0502040204020203" pitchFamily="34" charset="0"/>
              </a:rPr>
              <a:t>While traditional tools like pen and paper remain a vital part of </a:t>
            </a:r>
            <a:br>
              <a:rPr lang="en-US" sz="1000" b="1" spc="15">
                <a:solidFill>
                  <a:srgbClr val="4F4F4F"/>
                </a:solidFill>
                <a:latin typeface="Segoe UI Semibold" panose="020B0502040204020203" pitchFamily="34" charset="0"/>
                <a:cs typeface="Segoe UI Semibold" panose="020B0502040204020203" pitchFamily="34" charset="0"/>
              </a:rPr>
            </a:br>
            <a:r>
              <a:rPr lang="en-US" sz="1000" b="1" spc="15">
                <a:solidFill>
                  <a:srgbClr val="4F4F4F"/>
                </a:solidFill>
                <a:latin typeface="Segoe UI Semibold" panose="020B0502040204020203" pitchFamily="34" charset="0"/>
                <a:cs typeface="Segoe UI Semibold" panose="020B0502040204020203" pitchFamily="34" charset="0"/>
              </a:rPr>
              <a:t>the learning experience, technology offers new opportunities for engagement and interaction.</a:t>
            </a:r>
          </a:p>
        </p:txBody>
      </p:sp>
      <p:sp>
        <p:nvSpPr>
          <p:cNvPr id="3" name="object 3"/>
          <p:cNvSpPr txBox="1"/>
          <p:nvPr/>
        </p:nvSpPr>
        <p:spPr>
          <a:xfrm>
            <a:off x="5468201" y="4439836"/>
            <a:ext cx="1691978" cy="2341667"/>
          </a:xfrm>
          <a:prstGeom prst="rect">
            <a:avLst/>
          </a:prstGeom>
        </p:spPr>
        <p:txBody>
          <a:bodyPr vert="horz" wrap="square" lIns="0" tIns="12700" rIns="0" bIns="0" rtlCol="0" anchor="t">
            <a:spAutoFit/>
          </a:bodyPr>
          <a:lstStyle/>
          <a:p>
            <a:pPr marL="6350" marR="5080" indent="-6350">
              <a:spcBef>
                <a:spcPts val="100"/>
              </a:spcBef>
            </a:pPr>
            <a:r>
              <a:rPr lang="en-US" sz="1100" spc="15" dirty="0">
                <a:solidFill>
                  <a:srgbClr val="4F4F4F"/>
                </a:solidFill>
                <a:latin typeface="Segoe UI" panose="020B0502040204020203" pitchFamily="34" charset="0"/>
                <a:cs typeface="Segoe UI" panose="020B0502040204020203" pitchFamily="34" charset="0"/>
              </a:rPr>
              <a:t>“Surface Go is allowing us to become more creative in the classroom and to be more accessible in terms of sharing, producing and collating information. The device helps me every single day: I can’t imagine actually doing the job without it."</a:t>
            </a:r>
          </a:p>
          <a:p>
            <a:pPr marL="49530" marR="5080" indent="-37465">
              <a:spcBef>
                <a:spcPts val="100"/>
              </a:spcBef>
            </a:pPr>
            <a:endParaRPr lang="en-US" sz="1100" spc="15" dirty="0">
              <a:solidFill>
                <a:srgbClr val="4F4F4F"/>
              </a:solidFill>
              <a:latin typeface="Segoe UI" panose="020B0502040204020203" pitchFamily="34" charset="0"/>
              <a:cs typeface="Segoe UI" panose="020B0502040204020203" pitchFamily="34" charset="0"/>
            </a:endParaRPr>
          </a:p>
          <a:p>
            <a:pPr marL="49530" marR="5080" indent="-37465">
              <a:spcBef>
                <a:spcPts val="100"/>
              </a:spcBef>
            </a:pPr>
            <a:r>
              <a:rPr lang="en-US" sz="900" dirty="0">
                <a:solidFill>
                  <a:srgbClr val="4F4F4F"/>
                </a:solidFill>
                <a:latin typeface="Segoe UI" panose="020B0502040204020203" pitchFamily="34" charset="0"/>
                <a:cs typeface="Segoe UI" panose="020B0502040204020203" pitchFamily="34" charset="0"/>
              </a:rPr>
              <a:t>Philip </a:t>
            </a:r>
            <a:r>
              <a:rPr lang="en-US" sz="900" dirty="0" err="1">
                <a:solidFill>
                  <a:srgbClr val="4F4F4F"/>
                </a:solidFill>
                <a:latin typeface="Segoe UI" panose="020B0502040204020203" pitchFamily="34" charset="0"/>
                <a:cs typeface="Segoe UI" panose="020B0502040204020203" pitchFamily="34" charset="0"/>
              </a:rPr>
              <a:t>Arkinstall</a:t>
            </a:r>
            <a:endParaRPr lang="en-US" sz="900" dirty="0">
              <a:solidFill>
                <a:srgbClr val="4F4F4F"/>
              </a:solidFill>
              <a:latin typeface="Segoe UI" panose="020B0502040204020203" pitchFamily="34" charset="0"/>
              <a:cs typeface="Segoe UI" panose="020B0502040204020203" pitchFamily="34" charset="0"/>
            </a:endParaRPr>
          </a:p>
          <a:p>
            <a:pPr marL="49530" marR="5080" indent="-37465">
              <a:spcBef>
                <a:spcPts val="100"/>
              </a:spcBef>
            </a:pPr>
            <a:r>
              <a:rPr lang="en-US" sz="900" dirty="0">
                <a:solidFill>
                  <a:srgbClr val="4F4F4F"/>
                </a:solidFill>
                <a:latin typeface="Segoe UI" panose="020B0502040204020203" pitchFamily="34" charset="0"/>
                <a:cs typeface="Segoe UI" panose="020B0502040204020203" pitchFamily="34" charset="0"/>
              </a:rPr>
              <a:t>Curriculum Leader</a:t>
            </a:r>
          </a:p>
          <a:p>
            <a:pPr marL="49530" marR="5080" indent="-37465">
              <a:spcBef>
                <a:spcPts val="100"/>
              </a:spcBef>
            </a:pPr>
            <a:r>
              <a:rPr lang="en-US" sz="900" dirty="0" err="1">
                <a:solidFill>
                  <a:srgbClr val="4F4F4F"/>
                </a:solidFill>
                <a:latin typeface="Segoe UI" panose="020B0502040204020203" pitchFamily="34" charset="0"/>
                <a:cs typeface="Segoe UI" panose="020B0502040204020203" pitchFamily="34" charset="0"/>
              </a:rPr>
              <a:t>Hardenhuish</a:t>
            </a:r>
            <a:r>
              <a:rPr lang="en-US" sz="900" dirty="0">
                <a:solidFill>
                  <a:srgbClr val="4F4F4F"/>
                </a:solidFill>
                <a:latin typeface="Segoe UI" panose="020B0502040204020203" pitchFamily="34" charset="0"/>
                <a:cs typeface="Segoe UI" panose="020B0502040204020203" pitchFamily="34" charset="0"/>
              </a:rPr>
              <a:t> School</a:t>
            </a:r>
          </a:p>
        </p:txBody>
      </p:sp>
      <p:sp>
        <p:nvSpPr>
          <p:cNvPr id="5" name="object 5"/>
          <p:cNvSpPr txBox="1"/>
          <p:nvPr/>
        </p:nvSpPr>
        <p:spPr>
          <a:xfrm>
            <a:off x="758154" y="5290483"/>
            <a:ext cx="1969135" cy="1769139"/>
          </a:xfrm>
          <a:prstGeom prst="rect">
            <a:avLst/>
          </a:prstGeom>
        </p:spPr>
        <p:txBody>
          <a:bodyPr vert="horz" wrap="square" lIns="0" tIns="12700" rIns="0" bIns="0" rtlCol="0" anchor="t">
            <a:spAutoFit/>
          </a:bodyPr>
          <a:lstStyle/>
          <a:p>
            <a:pPr marL="12700" marR="5080" indent="1905">
              <a:lnSpc>
                <a:spcPct val="110000"/>
              </a:lnSpc>
            </a:pPr>
            <a:r>
              <a:rPr lang="en-US" sz="950" spc="-10" dirty="0">
                <a:solidFill>
                  <a:srgbClr val="4F4F4F"/>
                </a:solidFill>
                <a:latin typeface="Segoe UI" panose="020B0502040204020203" pitchFamily="34" charset="0"/>
                <a:cs typeface="Segoe UI" panose="020B0502040204020203" pitchFamily="34" charset="0"/>
              </a:rPr>
              <a:t>Microsoft Surface devices bring together analog and  digital worlds with a wide range of modes and inputs.  Surface empowers educators with new ways to bring  lessons to life, engage students, and improve the quality  of teaching. It builds on traditional tools too, with innovations, such as the Microsoft Classroom Pen, that feel as natural as pen on paper.</a:t>
            </a:r>
          </a:p>
        </p:txBody>
      </p:sp>
      <p:sp>
        <p:nvSpPr>
          <p:cNvPr id="6" name="object 6"/>
          <p:cNvSpPr txBox="1"/>
          <p:nvPr/>
        </p:nvSpPr>
        <p:spPr>
          <a:xfrm>
            <a:off x="2877149" y="5290483"/>
            <a:ext cx="2075808" cy="1929952"/>
          </a:xfrm>
          <a:prstGeom prst="rect">
            <a:avLst/>
          </a:prstGeom>
        </p:spPr>
        <p:txBody>
          <a:bodyPr vert="horz" wrap="square" lIns="0" tIns="12700" rIns="0" bIns="0" rtlCol="0" anchor="t">
            <a:spAutoFit/>
          </a:bodyPr>
          <a:lstStyle/>
          <a:p>
            <a:pPr marL="12700" marR="5080" indent="2540">
              <a:lnSpc>
                <a:spcPct val="110000"/>
              </a:lnSpc>
            </a:pPr>
            <a:r>
              <a:rPr lang="en-US" sz="950" dirty="0">
                <a:solidFill>
                  <a:srgbClr val="4F4F4F"/>
                </a:solidFill>
                <a:latin typeface="Segoe UI" panose="020B0502040204020203" pitchFamily="34" charset="0"/>
                <a:cs typeface="Segoe UI" panose="020B0502040204020203" pitchFamily="34" charset="0"/>
              </a:rPr>
              <a:t>Surface devices can make it easier for teachers to streamline lesson plans, create and grade assignments, and collaborate with students.</a:t>
            </a:r>
          </a:p>
          <a:p>
            <a:pPr marL="12700" marR="5080" indent="2540">
              <a:lnSpc>
                <a:spcPct val="110000"/>
              </a:lnSpc>
            </a:pPr>
            <a:endParaRPr lang="en-US" sz="950" dirty="0">
              <a:solidFill>
                <a:srgbClr val="4F4F4F"/>
              </a:solidFill>
              <a:latin typeface="Segoe UI" panose="020B0502040204020203" pitchFamily="34" charset="0"/>
              <a:cs typeface="Segoe UI" panose="020B0502040204020203" pitchFamily="34" charset="0"/>
            </a:endParaRPr>
          </a:p>
          <a:p>
            <a:pPr marL="12700" marR="5080" indent="2540">
              <a:lnSpc>
                <a:spcPct val="110000"/>
              </a:lnSpc>
            </a:pPr>
            <a:r>
              <a:rPr lang="en-US" sz="950" dirty="0">
                <a:solidFill>
                  <a:srgbClr val="4F4F4F"/>
                </a:solidFill>
                <a:latin typeface="Segoe UI" panose="020B0502040204020203" pitchFamily="34" charset="0"/>
                <a:cs typeface="Segoe UI" panose="020B0502040204020203" pitchFamily="34" charset="0"/>
              </a:rPr>
              <a:t>Surface provides education professionals with the best  elements of a desktop, laptop, and tablet, making it easier for them to move around the classroom, or work  wherever their roles take them.</a:t>
            </a:r>
          </a:p>
          <a:p>
            <a:pPr marL="12700" marR="5080" indent="2540">
              <a:lnSpc>
                <a:spcPct val="110000"/>
              </a:lnSpc>
            </a:pPr>
            <a:endParaRPr lang="en-US" sz="950" dirty="0">
              <a:solidFill>
                <a:srgbClr val="4F4F4F"/>
              </a:solidFill>
              <a:latin typeface="Segoe UI" panose="020B0502040204020203" pitchFamily="34" charset="0"/>
              <a:cs typeface="Segoe UI" panose="020B0502040204020203" pitchFamily="34" charset="0"/>
            </a:endParaRPr>
          </a:p>
        </p:txBody>
      </p:sp>
      <p:sp>
        <p:nvSpPr>
          <p:cNvPr id="10" name="object 10"/>
          <p:cNvSpPr txBox="1"/>
          <p:nvPr/>
        </p:nvSpPr>
        <p:spPr>
          <a:xfrm>
            <a:off x="754239" y="7379717"/>
            <a:ext cx="6890729" cy="766877"/>
          </a:xfrm>
          <a:prstGeom prst="rect">
            <a:avLst/>
          </a:prstGeom>
        </p:spPr>
        <p:txBody>
          <a:bodyPr vert="horz" wrap="square" lIns="0" tIns="12700" rIns="0" bIns="0" rtlCol="0" anchor="t">
            <a:spAutoFit/>
          </a:bodyPr>
          <a:lstStyle/>
          <a:p>
            <a:pPr marL="12700">
              <a:lnSpc>
                <a:spcPct val="100000"/>
              </a:lnSpc>
              <a:spcBef>
                <a:spcPts val="100"/>
              </a:spcBef>
            </a:pPr>
            <a:r>
              <a:rPr lang="en-US" sz="2400" b="1" spc="-50">
                <a:solidFill>
                  <a:srgbClr val="4F4F4F"/>
                </a:solidFill>
                <a:latin typeface="Segoe UI Semibold" panose="020B0502040204020203" pitchFamily="34" charset="0"/>
                <a:cs typeface="Segoe UI Semibold" panose="020B0502040204020203" pitchFamily="34" charset="0"/>
              </a:rPr>
              <a:t>Devices and software, built to transform education</a:t>
            </a:r>
          </a:p>
          <a:p>
            <a:pPr marL="15875" marR="5080" indent="-3810">
              <a:spcBef>
                <a:spcPts val="615"/>
              </a:spcBef>
            </a:pPr>
            <a:r>
              <a:rPr lang="en-US" sz="1000" spc="10">
                <a:solidFill>
                  <a:srgbClr val="4F4F4F"/>
                </a:solidFill>
                <a:latin typeface="Segoe UI" panose="020B0502040204020203" pitchFamily="34" charset="0"/>
                <a:cs typeface="Segoe UI" panose="020B0502040204020203" pitchFamily="34" charset="0"/>
              </a:rPr>
              <a:t>Surface devices are light, thin, and truly versatile; intuitive to use, powerfully efficient, and incredibly secure. From teachers and students to administrators, Surface delivers value across education.</a:t>
            </a:r>
          </a:p>
        </p:txBody>
      </p:sp>
      <p:sp>
        <p:nvSpPr>
          <p:cNvPr id="11" name="object 11"/>
          <p:cNvSpPr txBox="1">
            <a:spLocks noGrp="1"/>
          </p:cNvSpPr>
          <p:nvPr>
            <p:ph type="title"/>
          </p:nvPr>
        </p:nvSpPr>
        <p:spPr>
          <a:xfrm>
            <a:off x="755210" y="1618749"/>
            <a:ext cx="7017188" cy="966931"/>
          </a:xfrm>
          <a:prstGeom prst="rect">
            <a:avLst/>
          </a:prstGeom>
        </p:spPr>
        <p:txBody>
          <a:bodyPr vert="horz" wrap="square" lIns="0" tIns="12700" rIns="0" bIns="0" rtlCol="0" anchor="t">
            <a:spAutoFit/>
          </a:bodyPr>
          <a:lstStyle/>
          <a:p>
            <a:pPr marL="12700" algn="l">
              <a:lnSpc>
                <a:spcPct val="100000"/>
              </a:lnSpc>
              <a:spcBef>
                <a:spcPts val="100"/>
              </a:spcBef>
            </a:pPr>
            <a:r>
              <a:rPr lang="en-US" b="0" spc="-50">
                <a:latin typeface="Segoe UI Semibold" panose="020B0502040204020203" pitchFamily="34" charset="0"/>
                <a:cs typeface="Segoe UI Semibold" panose="020B0502040204020203" pitchFamily="34" charset="0"/>
              </a:rPr>
              <a:t>The most versatile device </a:t>
            </a:r>
            <a:br>
              <a:rPr lang="en-US" b="0" spc="-50">
                <a:latin typeface="Segoe UI Semibold" panose="020B0502040204020203" pitchFamily="34" charset="0"/>
                <a:cs typeface="Segoe UI Semibold" panose="020B0502040204020203" pitchFamily="34" charset="0"/>
              </a:rPr>
            </a:br>
            <a:r>
              <a:rPr lang="en-US" b="0" spc="-50">
                <a:latin typeface="Segoe UI Semibold" panose="020B0502040204020203" pitchFamily="34" charset="0"/>
                <a:cs typeface="Segoe UI Semibold" panose="020B0502040204020203" pitchFamily="34" charset="0"/>
              </a:rPr>
              <a:t>for teaching and learning</a:t>
            </a:r>
            <a:endParaRPr lang="en-US" b="0" spc="-25">
              <a:latin typeface="Segoe UI Semibold" panose="020B0502040204020203" pitchFamily="34" charset="0"/>
              <a:cs typeface="Segoe UI Semibold" panose="020B0502040204020203" pitchFamily="34" charset="0"/>
            </a:endParaRPr>
          </a:p>
        </p:txBody>
      </p:sp>
      <p:sp>
        <p:nvSpPr>
          <p:cNvPr id="12" name="object 12"/>
          <p:cNvSpPr txBox="1"/>
          <p:nvPr/>
        </p:nvSpPr>
        <p:spPr>
          <a:xfrm>
            <a:off x="2416354" y="661368"/>
            <a:ext cx="1953158" cy="259686"/>
          </a:xfrm>
          <a:prstGeom prst="rect">
            <a:avLst/>
          </a:prstGeom>
        </p:spPr>
        <p:txBody>
          <a:bodyPr vert="horz" wrap="square" lIns="0" tIns="13335" rIns="0" bIns="0" rtlCol="0" anchor="t">
            <a:spAutoFit/>
          </a:bodyPr>
          <a:lstStyle/>
          <a:p>
            <a:pPr>
              <a:spcBef>
                <a:spcPts val="105"/>
              </a:spcBef>
            </a:pPr>
            <a:r>
              <a:rPr lang="en-US" sz="1600" spc="-5">
                <a:solidFill>
                  <a:srgbClr val="FFFFFF"/>
                </a:solidFill>
                <a:latin typeface="Segoe UI"/>
                <a:cs typeface="Segoe UI"/>
              </a:rPr>
              <a:t>K12 Education</a:t>
            </a:r>
            <a:endParaRPr lang="en-US" sz="1600">
              <a:latin typeface="Segoe UI"/>
              <a:cs typeface="Segoe UI"/>
            </a:endParaRPr>
          </a:p>
        </p:txBody>
      </p:sp>
      <p:grpSp>
        <p:nvGrpSpPr>
          <p:cNvPr id="25" name="Group 24">
            <a:extLst>
              <a:ext uri="{FF2B5EF4-FFF2-40B4-BE49-F238E27FC236}">
                <a16:creationId xmlns:a16="http://schemas.microsoft.com/office/drawing/2014/main" id="{A6B10D96-A133-2449-B95A-8C80CF6142F4}"/>
              </a:ext>
            </a:extLst>
          </p:cNvPr>
          <p:cNvGrpSpPr/>
          <p:nvPr/>
        </p:nvGrpSpPr>
        <p:grpSpPr>
          <a:xfrm>
            <a:off x="769112" y="598919"/>
            <a:ext cx="1181048" cy="331228"/>
            <a:chOff x="769112" y="598919"/>
            <a:chExt cx="1181048" cy="331228"/>
          </a:xfrm>
        </p:grpSpPr>
        <p:sp>
          <p:nvSpPr>
            <p:cNvPr id="14" name="object 14"/>
            <p:cNvSpPr/>
            <p:nvPr/>
          </p:nvSpPr>
          <p:spPr>
            <a:xfrm>
              <a:off x="1181329" y="598919"/>
              <a:ext cx="768831" cy="331228"/>
            </a:xfrm>
            <a:prstGeom prst="rect">
              <a:avLst/>
            </a:prstGeom>
            <a:blipFill>
              <a:blip r:embed="rId3" cstate="print"/>
              <a:stretch>
                <a:fillRect/>
              </a:stretch>
            </a:blipFill>
          </p:spPr>
          <p:txBody>
            <a:bodyPr wrap="square" lIns="0" tIns="0" rIns="0" bIns="0" rtlCol="0"/>
            <a:lstStyle/>
            <a:p>
              <a:endParaRPr/>
            </a:p>
          </p:txBody>
        </p:sp>
        <p:sp>
          <p:nvSpPr>
            <p:cNvPr id="15" name="object 15"/>
            <p:cNvSpPr/>
            <p:nvPr/>
          </p:nvSpPr>
          <p:spPr>
            <a:xfrm>
              <a:off x="769112" y="606221"/>
              <a:ext cx="319582" cy="321576"/>
            </a:xfrm>
            <a:prstGeom prst="rect">
              <a:avLst/>
            </a:prstGeom>
            <a:blipFill>
              <a:blip r:embed="rId4" cstate="print"/>
              <a:stretch>
                <a:fillRect/>
              </a:stretch>
            </a:blipFill>
          </p:spPr>
          <p:txBody>
            <a:bodyPr wrap="square" lIns="0" tIns="0" rIns="0" bIns="0" rtlCol="0"/>
            <a:lstStyle/>
            <a:p>
              <a:endParaRPr/>
            </a:p>
          </p:txBody>
        </p:sp>
      </p:grpSp>
      <p:sp>
        <p:nvSpPr>
          <p:cNvPr id="16" name="object 16"/>
          <p:cNvSpPr/>
          <p:nvPr/>
        </p:nvSpPr>
        <p:spPr>
          <a:xfrm>
            <a:off x="5170898" y="8382000"/>
            <a:ext cx="0" cy="1156970"/>
          </a:xfrm>
          <a:custGeom>
            <a:avLst/>
            <a:gdLst/>
            <a:ahLst/>
            <a:cxnLst/>
            <a:rect l="l" t="t" r="r" b="b"/>
            <a:pathLst>
              <a:path h="1156970">
                <a:moveTo>
                  <a:pt x="0" y="0"/>
                </a:moveTo>
                <a:lnTo>
                  <a:pt x="0" y="1156716"/>
                </a:lnTo>
              </a:path>
            </a:pathLst>
          </a:custGeom>
          <a:ln w="6350">
            <a:solidFill>
              <a:srgbClr val="E5E5E5"/>
            </a:solidFill>
          </a:ln>
        </p:spPr>
        <p:txBody>
          <a:bodyPr wrap="square" lIns="0" tIns="0" rIns="0" bIns="0" rtlCol="0"/>
          <a:lstStyle/>
          <a:p>
            <a:endParaRPr/>
          </a:p>
        </p:txBody>
      </p:sp>
      <p:sp>
        <p:nvSpPr>
          <p:cNvPr id="17" name="object 17"/>
          <p:cNvSpPr/>
          <p:nvPr/>
        </p:nvSpPr>
        <p:spPr>
          <a:xfrm>
            <a:off x="5204447" y="4440911"/>
            <a:ext cx="0" cy="2172335"/>
          </a:xfrm>
          <a:custGeom>
            <a:avLst/>
            <a:gdLst/>
            <a:ahLst/>
            <a:cxnLst/>
            <a:rect l="l" t="t" r="r" b="b"/>
            <a:pathLst>
              <a:path h="2172334">
                <a:moveTo>
                  <a:pt x="0" y="0"/>
                </a:moveTo>
                <a:lnTo>
                  <a:pt x="0" y="2171877"/>
                </a:lnTo>
              </a:path>
            </a:pathLst>
          </a:custGeom>
          <a:ln w="6350">
            <a:solidFill>
              <a:srgbClr val="E5E5E5"/>
            </a:solidFill>
          </a:ln>
        </p:spPr>
        <p:txBody>
          <a:bodyPr wrap="square" lIns="0" tIns="0" rIns="0" bIns="0" rtlCol="0"/>
          <a:lstStyle/>
          <a:p>
            <a:endParaRPr/>
          </a:p>
        </p:txBody>
      </p:sp>
      <p:sp>
        <p:nvSpPr>
          <p:cNvPr id="18" name="object 18"/>
          <p:cNvSpPr/>
          <p:nvPr/>
        </p:nvSpPr>
        <p:spPr>
          <a:xfrm>
            <a:off x="770181" y="7234829"/>
            <a:ext cx="6390005" cy="0"/>
          </a:xfrm>
          <a:custGeom>
            <a:avLst/>
            <a:gdLst/>
            <a:ahLst/>
            <a:cxnLst/>
            <a:rect l="l" t="t" r="r" b="b"/>
            <a:pathLst>
              <a:path w="6390005">
                <a:moveTo>
                  <a:pt x="0" y="0"/>
                </a:moveTo>
                <a:lnTo>
                  <a:pt x="6389573" y="0"/>
                </a:lnTo>
              </a:path>
            </a:pathLst>
          </a:custGeom>
          <a:ln w="6350">
            <a:solidFill>
              <a:srgbClr val="E5E5E5"/>
            </a:solidFill>
          </a:ln>
        </p:spPr>
        <p:txBody>
          <a:bodyPr wrap="square" lIns="0" tIns="0" rIns="0" bIns="0" rtlCol="0"/>
          <a:lstStyle/>
          <a:p>
            <a:endParaRPr/>
          </a:p>
        </p:txBody>
      </p:sp>
      <p:sp>
        <p:nvSpPr>
          <p:cNvPr id="19" name="object 19"/>
          <p:cNvSpPr/>
          <p:nvPr/>
        </p:nvSpPr>
        <p:spPr>
          <a:xfrm>
            <a:off x="2919658" y="8382000"/>
            <a:ext cx="0" cy="1156970"/>
          </a:xfrm>
          <a:custGeom>
            <a:avLst/>
            <a:gdLst/>
            <a:ahLst/>
            <a:cxnLst/>
            <a:rect l="l" t="t" r="r" b="b"/>
            <a:pathLst>
              <a:path h="1156970">
                <a:moveTo>
                  <a:pt x="0" y="0"/>
                </a:moveTo>
                <a:lnTo>
                  <a:pt x="0" y="1156716"/>
                </a:lnTo>
              </a:path>
            </a:pathLst>
          </a:custGeom>
          <a:ln w="6350">
            <a:solidFill>
              <a:srgbClr val="E5E5E5"/>
            </a:solidFill>
          </a:ln>
        </p:spPr>
        <p:txBody>
          <a:bodyPr wrap="square" lIns="0" tIns="0" rIns="0" bIns="0" rtlCol="0"/>
          <a:lstStyle/>
          <a:p>
            <a:endParaRPr/>
          </a:p>
        </p:txBody>
      </p:sp>
      <p:sp>
        <p:nvSpPr>
          <p:cNvPr id="20" name="object 20"/>
          <p:cNvSpPr/>
          <p:nvPr/>
        </p:nvSpPr>
        <p:spPr>
          <a:xfrm>
            <a:off x="2202307" y="571501"/>
            <a:ext cx="0" cy="439420"/>
          </a:xfrm>
          <a:custGeom>
            <a:avLst/>
            <a:gdLst/>
            <a:ahLst/>
            <a:cxnLst/>
            <a:rect l="l" t="t" r="r" b="b"/>
            <a:pathLst>
              <a:path h="439419">
                <a:moveTo>
                  <a:pt x="0" y="0"/>
                </a:moveTo>
                <a:lnTo>
                  <a:pt x="0" y="438912"/>
                </a:lnTo>
              </a:path>
            </a:pathLst>
          </a:custGeom>
          <a:ln w="6350">
            <a:solidFill>
              <a:srgbClr val="FFFFFF"/>
            </a:solidFill>
          </a:ln>
        </p:spPr>
        <p:txBody>
          <a:bodyPr wrap="square" lIns="0" tIns="0" rIns="0" bIns="0" rtlCol="0"/>
          <a:lstStyle/>
          <a:p>
            <a:endParaRPr/>
          </a:p>
        </p:txBody>
      </p:sp>
      <p:sp>
        <p:nvSpPr>
          <p:cNvPr id="27" name="Rectangle 26">
            <a:extLst>
              <a:ext uri="{FF2B5EF4-FFF2-40B4-BE49-F238E27FC236}">
                <a16:creationId xmlns:a16="http://schemas.microsoft.com/office/drawing/2014/main" id="{39B2F948-4034-534A-B1C6-E298E0D73AB4}"/>
              </a:ext>
            </a:extLst>
          </p:cNvPr>
          <p:cNvSpPr/>
          <p:nvPr/>
        </p:nvSpPr>
        <p:spPr>
          <a:xfrm>
            <a:off x="0" y="3179960"/>
            <a:ext cx="7772398" cy="10244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itle 3">
            <a:extLst>
              <a:ext uri="{FF2B5EF4-FFF2-40B4-BE49-F238E27FC236}">
                <a16:creationId xmlns:a16="http://schemas.microsoft.com/office/drawing/2014/main" id="{389F49CC-DDD2-B049-8F03-F64530CE168F}"/>
              </a:ext>
            </a:extLst>
          </p:cNvPr>
          <p:cNvSpPr txBox="1">
            <a:spLocks/>
          </p:cNvSpPr>
          <p:nvPr/>
        </p:nvSpPr>
        <p:spPr>
          <a:xfrm>
            <a:off x="769112" y="3380737"/>
            <a:ext cx="6503430" cy="584775"/>
          </a:xfrm>
          <a:prstGeom prst="rect">
            <a:avLst/>
          </a:prstGeom>
        </p:spPr>
        <p:txBody>
          <a:bodyPr vert="horz" wrap="square" lIns="0" tIns="0" rIns="0" bIns="0" rtlCol="0" anchor="t">
            <a:spAutoFit/>
          </a:bodyPr>
          <a:lstStyle>
            <a:lvl1pPr algn="l" defTabSz="932742" rtl="0" eaLnBrk="1" latinLnBrk="0" hangingPunct="1">
              <a:lnSpc>
                <a:spcPts val="3200"/>
              </a:lnSpc>
              <a:spcBef>
                <a:spcPct val="0"/>
              </a:spcBef>
              <a:buNone/>
              <a:defRPr lang="en-US" sz="2800" b="0" strike="noStrike" kern="1200" cap="none" spc="-150" baseline="0">
                <a:ln w="3175">
                  <a:noFill/>
                </a:ln>
                <a:solidFill>
                  <a:srgbClr val="2F2F2F"/>
                </a:solidFill>
                <a:effectLst/>
                <a:latin typeface="+mj-lt"/>
                <a:ea typeface="+mn-ea"/>
                <a:cs typeface="Segoe UI" pitchFamily="34" charset="0"/>
              </a:defRPr>
            </a:lvl1pPr>
          </a:lstStyle>
          <a:p>
            <a:pPr>
              <a:lnSpc>
                <a:spcPct val="100000"/>
              </a:lnSpc>
              <a:spcBef>
                <a:spcPts val="0"/>
              </a:spcBef>
              <a:spcAft>
                <a:spcPts val="600"/>
              </a:spcAft>
            </a:pPr>
            <a:r>
              <a:rPr lang="en-US" sz="1900" b="1" spc="0">
                <a:solidFill>
                  <a:srgbClr val="0078D4"/>
                </a:solidFill>
                <a:latin typeface="Segoe UI Semibold" panose="020B0502040204020203" pitchFamily="34" charset="0"/>
                <a:cs typeface="Segoe UI Semibold" panose="020B0502040204020203" pitchFamily="34" charset="0"/>
              </a:rPr>
              <a:t>Technology is creating new possibilities for education professionals and their students.</a:t>
            </a:r>
          </a:p>
        </p:txBody>
      </p:sp>
      <p:sp>
        <p:nvSpPr>
          <p:cNvPr id="24" name="object 7">
            <a:extLst>
              <a:ext uri="{FF2B5EF4-FFF2-40B4-BE49-F238E27FC236}">
                <a16:creationId xmlns:a16="http://schemas.microsoft.com/office/drawing/2014/main" id="{8791B6A7-23A0-D046-A7E7-D35113B8F005}"/>
              </a:ext>
            </a:extLst>
          </p:cNvPr>
          <p:cNvSpPr txBox="1"/>
          <p:nvPr/>
        </p:nvSpPr>
        <p:spPr>
          <a:xfrm>
            <a:off x="3201763" y="8347125"/>
            <a:ext cx="1969135" cy="1158779"/>
          </a:xfrm>
          <a:prstGeom prst="rect">
            <a:avLst/>
          </a:prstGeom>
        </p:spPr>
        <p:txBody>
          <a:bodyPr vert="horz" wrap="square" lIns="0" tIns="0" rIns="0" bIns="0" rtlCol="0" anchor="t">
            <a:spAutoFit/>
          </a:bodyPr>
          <a:lstStyle/>
          <a:p>
            <a:pPr marL="26670" marR="361950" indent="-2540">
              <a:spcBef>
                <a:spcPts val="100"/>
              </a:spcBef>
            </a:pPr>
            <a:r>
              <a:rPr sz="1200" spc="-5">
                <a:solidFill>
                  <a:srgbClr val="2C78D4"/>
                </a:solidFill>
                <a:latin typeface="Segoe UI" panose="020B0502040204020203" pitchFamily="34" charset="0"/>
                <a:cs typeface="Segoe UI" panose="020B0502040204020203" pitchFamily="34" charset="0"/>
              </a:rPr>
              <a:t>Leading</a:t>
            </a:r>
            <a:r>
              <a:rPr lang="en-US" sz="1200" spc="-5">
                <a:solidFill>
                  <a:srgbClr val="2C78D4"/>
                </a:solidFill>
                <a:latin typeface="Segoe UI" panose="020B0502040204020203" pitchFamily="34" charset="0"/>
                <a:cs typeface="Segoe UI" panose="020B0502040204020203" pitchFamily="34" charset="0"/>
              </a:rPr>
              <a:t> </a:t>
            </a:r>
            <a:r>
              <a:rPr sz="1200" spc="-5">
                <a:solidFill>
                  <a:srgbClr val="2C78D4"/>
                </a:solidFill>
                <a:latin typeface="Segoe UI" panose="020B0502040204020203" pitchFamily="34" charset="0"/>
                <a:cs typeface="Segoe UI" panose="020B0502040204020203" pitchFamily="34" charset="0"/>
              </a:rPr>
              <a:t>modern</a:t>
            </a:r>
            <a:r>
              <a:rPr lang="en-US" sz="1200" spc="-5">
                <a:solidFill>
                  <a:srgbClr val="2C78D4"/>
                </a:solidFill>
                <a:latin typeface="Segoe UI" panose="020B0502040204020203" pitchFamily="34" charset="0"/>
                <a:cs typeface="Segoe UI" panose="020B0502040204020203" pitchFamily="34" charset="0"/>
              </a:rPr>
              <a:t> </a:t>
            </a:r>
            <a:br>
              <a:rPr lang="en-US" sz="1200" spc="-5">
                <a:solidFill>
                  <a:srgbClr val="2C78D4"/>
                </a:solidFill>
                <a:latin typeface="Segoe UI" panose="020B0502040204020203" pitchFamily="34" charset="0"/>
                <a:cs typeface="Segoe UI" panose="020B0502040204020203" pitchFamily="34" charset="0"/>
              </a:rPr>
            </a:br>
            <a:r>
              <a:rPr sz="1200" spc="-5">
                <a:solidFill>
                  <a:srgbClr val="2C78D4"/>
                </a:solidFill>
                <a:latin typeface="Segoe UI" panose="020B0502040204020203" pitchFamily="34" charset="0"/>
                <a:cs typeface="Segoe UI" panose="020B0502040204020203" pitchFamily="34" charset="0"/>
              </a:rPr>
              <a:t>management</a:t>
            </a:r>
            <a:endParaRPr lang="en-US" sz="1200" spc="-5">
              <a:solidFill>
                <a:srgbClr val="2C78D4"/>
              </a:solidFill>
              <a:latin typeface="Segoe UI" panose="020B0502040204020203" pitchFamily="34" charset="0"/>
              <a:cs typeface="Segoe UI" panose="020B0502040204020203" pitchFamily="34" charset="0"/>
            </a:endParaRPr>
          </a:p>
          <a:p>
            <a:pPr marL="19050" marR="5080" indent="-6985">
              <a:lnSpc>
                <a:spcPct val="114000"/>
              </a:lnSpc>
              <a:spcBef>
                <a:spcPts val="409"/>
              </a:spcBef>
            </a:pPr>
            <a:r>
              <a:rPr lang="en-US" sz="1000">
                <a:solidFill>
                  <a:srgbClr val="4F4F4F"/>
                </a:solidFill>
                <a:latin typeface="Segoe UI" panose="020B0502040204020203" pitchFamily="34" charset="0"/>
                <a:cs typeface="Segoe UI" panose="020B0502040204020203" pitchFamily="34" charset="0"/>
              </a:rPr>
              <a:t>The efficiency of cloud-scale remote firmware management through Microsoft Intune. </a:t>
            </a:r>
          </a:p>
          <a:p>
            <a:pPr marL="19050" marR="5080" indent="-6985">
              <a:lnSpc>
                <a:spcPct val="114000"/>
              </a:lnSpc>
              <a:spcBef>
                <a:spcPts val="409"/>
              </a:spcBef>
            </a:pPr>
            <a:endParaRPr lang="en-US" sz="1000">
              <a:solidFill>
                <a:srgbClr val="4F4F4F"/>
              </a:solidFill>
              <a:latin typeface="Segoe UI" panose="020B0502040204020203" pitchFamily="34" charset="0"/>
              <a:cs typeface="Segoe UI" panose="020B0502040204020203" pitchFamily="34" charset="0"/>
            </a:endParaRPr>
          </a:p>
        </p:txBody>
      </p:sp>
      <p:sp>
        <p:nvSpPr>
          <p:cNvPr id="28" name="object 8">
            <a:extLst>
              <a:ext uri="{FF2B5EF4-FFF2-40B4-BE49-F238E27FC236}">
                <a16:creationId xmlns:a16="http://schemas.microsoft.com/office/drawing/2014/main" id="{3247E23C-39A6-AF4D-A7F0-D80BA29EC4E3}"/>
              </a:ext>
            </a:extLst>
          </p:cNvPr>
          <p:cNvSpPr txBox="1"/>
          <p:nvPr/>
        </p:nvSpPr>
        <p:spPr>
          <a:xfrm>
            <a:off x="5374907" y="8279991"/>
            <a:ext cx="2075814" cy="1293046"/>
          </a:xfrm>
          <a:prstGeom prst="rect">
            <a:avLst/>
          </a:prstGeom>
        </p:spPr>
        <p:txBody>
          <a:bodyPr vert="horz" wrap="square" lIns="0" tIns="0" rIns="0" bIns="0" rtlCol="0" anchor="t">
            <a:spAutoFit/>
          </a:bodyPr>
          <a:lstStyle/>
          <a:p>
            <a:pPr marL="26670" marR="361950" indent="-2540">
              <a:lnSpc>
                <a:spcPct val="114000"/>
              </a:lnSpc>
              <a:spcBef>
                <a:spcPts val="100"/>
              </a:spcBef>
            </a:pPr>
            <a:r>
              <a:rPr sz="1200" spc="-5" dirty="0">
                <a:solidFill>
                  <a:srgbClr val="2C78D4"/>
                </a:solidFill>
                <a:latin typeface="Segoe UI" panose="020B0502040204020203" pitchFamily="34" charset="0"/>
                <a:cs typeface="Segoe UI" panose="020B0502040204020203" pitchFamily="34" charset="0"/>
              </a:rPr>
              <a:t>Enterprise-grade </a:t>
            </a:r>
            <a:br>
              <a:rPr lang="en-US" sz="1200" spc="-5" dirty="0">
                <a:solidFill>
                  <a:srgbClr val="2C78D4"/>
                </a:solidFill>
                <a:latin typeface="Segoe UI" panose="020B0502040204020203" pitchFamily="34" charset="0"/>
                <a:cs typeface="Segoe UI" panose="020B0502040204020203" pitchFamily="34" charset="0"/>
              </a:rPr>
            </a:br>
            <a:r>
              <a:rPr sz="1200" spc="-5" dirty="0">
                <a:solidFill>
                  <a:srgbClr val="2C78D4"/>
                </a:solidFill>
                <a:latin typeface="Segoe UI" panose="020B0502040204020203" pitchFamily="34" charset="0"/>
                <a:cs typeface="Segoe UI" panose="020B0502040204020203" pitchFamily="34" charset="0"/>
              </a:rPr>
              <a:t>security</a:t>
            </a:r>
            <a:endParaRPr lang="en-US" sz="1200" spc="-5" dirty="0">
              <a:solidFill>
                <a:srgbClr val="2C78D4"/>
              </a:solidFill>
              <a:latin typeface="Segoe UI" panose="020B0502040204020203" pitchFamily="34" charset="0"/>
              <a:cs typeface="Segoe UI" panose="020B0502040204020203" pitchFamily="34" charset="0"/>
            </a:endParaRPr>
          </a:p>
          <a:p>
            <a:pPr marL="12700" marR="5080" indent="8255">
              <a:spcBef>
                <a:spcPts val="409"/>
              </a:spcBef>
            </a:pPr>
            <a:r>
              <a:rPr lang="en-US" sz="1000" spc="-5" dirty="0">
                <a:solidFill>
                  <a:srgbClr val="4F4F4F"/>
                </a:solidFill>
                <a:latin typeface="Segoe UI" panose="020B0502040204020203" pitchFamily="34" charset="0"/>
                <a:cs typeface="Segoe UI" panose="020B0502040204020203" pitchFamily="34" charset="0"/>
              </a:rPr>
              <a:t>Surface devices are equipped </a:t>
            </a:r>
            <a:br>
              <a:rPr lang="en-US" sz="1000" spc="-5" dirty="0">
                <a:solidFill>
                  <a:srgbClr val="4F4F4F"/>
                </a:solidFill>
                <a:latin typeface="Segoe UI" panose="020B0502040204020203" pitchFamily="34" charset="0"/>
                <a:cs typeface="Segoe UI" panose="020B0502040204020203" pitchFamily="34" charset="0"/>
              </a:rPr>
            </a:br>
            <a:r>
              <a:rPr lang="en-US" sz="1000" spc="-5" dirty="0">
                <a:solidFill>
                  <a:srgbClr val="4F4F4F"/>
                </a:solidFill>
                <a:latin typeface="Segoe UI" panose="020B0502040204020203" pitchFamily="34" charset="0"/>
                <a:cs typeface="Segoe UI" panose="020B0502040204020203" pitchFamily="34" charset="0"/>
              </a:rPr>
              <a:t>with TPM version 2.0, and feature Windows Hello biometric password-free sign-in. </a:t>
            </a:r>
          </a:p>
          <a:p>
            <a:pPr marL="12700" marR="5080" indent="8255">
              <a:spcBef>
                <a:spcPts val="409"/>
              </a:spcBef>
            </a:pPr>
            <a:endParaRPr lang="en-US" sz="1000" spc="-5" dirty="0">
              <a:solidFill>
                <a:srgbClr val="4F4F4F"/>
              </a:solidFill>
              <a:latin typeface="Segoe UI" panose="020B0502040204020203" pitchFamily="34" charset="0"/>
              <a:cs typeface="Segoe UI" panose="020B0502040204020203" pitchFamily="34" charset="0"/>
            </a:endParaRPr>
          </a:p>
        </p:txBody>
      </p:sp>
      <p:sp>
        <p:nvSpPr>
          <p:cNvPr id="29" name="object 9">
            <a:extLst>
              <a:ext uri="{FF2B5EF4-FFF2-40B4-BE49-F238E27FC236}">
                <a16:creationId xmlns:a16="http://schemas.microsoft.com/office/drawing/2014/main" id="{08C9870B-E10D-0645-A44F-9B81D6CF8548}"/>
              </a:ext>
            </a:extLst>
          </p:cNvPr>
          <p:cNvSpPr txBox="1"/>
          <p:nvPr/>
        </p:nvSpPr>
        <p:spPr>
          <a:xfrm>
            <a:off x="761457" y="8347125"/>
            <a:ext cx="2023689" cy="1112356"/>
          </a:xfrm>
          <a:prstGeom prst="rect">
            <a:avLst/>
          </a:prstGeom>
        </p:spPr>
        <p:txBody>
          <a:bodyPr vert="horz" wrap="square" lIns="0" tIns="0" rIns="0" bIns="0" rtlCol="0" anchor="t">
            <a:spAutoFit/>
          </a:bodyPr>
          <a:lstStyle/>
          <a:p>
            <a:pPr marL="26670" marR="361950" indent="-2540">
              <a:spcBef>
                <a:spcPts val="100"/>
              </a:spcBef>
            </a:pPr>
            <a:r>
              <a:rPr sz="1200" spc="-5" dirty="0">
                <a:solidFill>
                  <a:srgbClr val="2C78D4"/>
                </a:solidFill>
                <a:latin typeface="Segoe UI" panose="020B0502040204020203" pitchFamily="34" charset="0"/>
                <a:cs typeface="Segoe UI" panose="020B0502040204020203" pitchFamily="34" charset="0"/>
              </a:rPr>
              <a:t>The best</a:t>
            </a:r>
            <a:r>
              <a:rPr lang="en-US" sz="1200" spc="-5" dirty="0">
                <a:solidFill>
                  <a:srgbClr val="2C78D4"/>
                </a:solidFill>
                <a:latin typeface="Segoe UI" panose="020B0502040204020203" pitchFamily="34" charset="0"/>
                <a:cs typeface="Segoe UI" panose="020B0502040204020203" pitchFamily="34" charset="0"/>
              </a:rPr>
              <a:t> </a:t>
            </a:r>
            <a:r>
              <a:rPr sz="1200" spc="-5" dirty="0">
                <a:solidFill>
                  <a:srgbClr val="2C78D4"/>
                </a:solidFill>
                <a:latin typeface="Segoe UI" panose="020B0502040204020203" pitchFamily="34" charset="0"/>
                <a:cs typeface="Segoe UI" panose="020B0502040204020203" pitchFamily="34" charset="0"/>
              </a:rPr>
              <a:t>devices</a:t>
            </a:r>
            <a:r>
              <a:rPr lang="en-US" sz="1200" spc="-5" dirty="0">
                <a:solidFill>
                  <a:srgbClr val="2C78D4"/>
                </a:solidFill>
                <a:latin typeface="Segoe UI" panose="020B0502040204020203" pitchFamily="34" charset="0"/>
                <a:cs typeface="Segoe UI" panose="020B0502040204020203" pitchFamily="34" charset="0"/>
              </a:rPr>
              <a:t> </a:t>
            </a:r>
            <a:r>
              <a:rPr sz="1200" spc="-5" dirty="0">
                <a:solidFill>
                  <a:srgbClr val="2C78D4"/>
                </a:solidFill>
                <a:latin typeface="Segoe UI" panose="020B0502040204020203" pitchFamily="34" charset="0"/>
                <a:cs typeface="Segoe UI" panose="020B0502040204020203" pitchFamily="34" charset="0"/>
              </a:rPr>
              <a:t>for </a:t>
            </a:r>
            <a:r>
              <a:rPr lang="en-US" sz="1200" spc="-5" dirty="0">
                <a:solidFill>
                  <a:srgbClr val="2C78D4"/>
                </a:solidFill>
                <a:latin typeface="Segoe UI" panose="020B0502040204020203" pitchFamily="34" charset="0"/>
                <a:cs typeface="Segoe UI" panose="020B0502040204020203" pitchFamily="34" charset="0"/>
              </a:rPr>
              <a:t>the intelligent workplace</a:t>
            </a:r>
          </a:p>
          <a:p>
            <a:pPr marL="19050" marR="5080" indent="-6985">
              <a:lnSpc>
                <a:spcPct val="114000"/>
              </a:lnSpc>
              <a:spcBef>
                <a:spcPts val="409"/>
              </a:spcBef>
            </a:pPr>
            <a:r>
              <a:rPr lang="en-US" sz="1000" dirty="0">
                <a:solidFill>
                  <a:srgbClr val="4F4F4F"/>
                </a:solidFill>
                <a:latin typeface="Segoe UI" panose="020B0502040204020203" pitchFamily="34" charset="0"/>
                <a:cs typeface="Segoe UI" panose="020B0502040204020203" pitchFamily="34" charset="0"/>
              </a:rPr>
              <a:t>Allow people to do their best work from anywhere, with modern devices that let them connect, collaborate and communicate in new ways.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891538" y="9664758"/>
            <a:ext cx="6206290" cy="89768"/>
          </a:xfrm>
          <a:prstGeom prst="rect">
            <a:avLst/>
          </a:prstGeom>
        </p:spPr>
        <p:txBody>
          <a:bodyPr vert="horz" wrap="square" lIns="0" tIns="12700" rIns="0" bIns="0" rtlCol="0" anchor="t">
            <a:spAutoFit/>
          </a:bodyPr>
          <a:lstStyle/>
          <a:p>
            <a:pPr marL="12700" marR="5080">
              <a:spcBef>
                <a:spcPts val="100"/>
              </a:spcBef>
            </a:pPr>
            <a:r>
              <a:rPr lang="en-US" sz="500" spc="5" dirty="0">
                <a:solidFill>
                  <a:srgbClr val="4F4F4F"/>
                </a:solidFill>
                <a:latin typeface="Segoe UI" panose="020B0502040204020203" pitchFamily="34" charset="0"/>
                <a:cs typeface="Segoe UI" panose="020B0502040204020203" pitchFamily="34" charset="0"/>
              </a:rPr>
              <a:t>1 S. Oviatt, The Design of Future Educational Interfaces, 2013</a:t>
            </a:r>
          </a:p>
        </p:txBody>
      </p:sp>
      <p:grpSp>
        <p:nvGrpSpPr>
          <p:cNvPr id="42" name="Group 41">
            <a:extLst>
              <a:ext uri="{FF2B5EF4-FFF2-40B4-BE49-F238E27FC236}">
                <a16:creationId xmlns:a16="http://schemas.microsoft.com/office/drawing/2014/main" id="{652BBF39-331C-CB46-83F5-7DFA8F486A9E}"/>
              </a:ext>
            </a:extLst>
          </p:cNvPr>
          <p:cNvGrpSpPr/>
          <p:nvPr/>
        </p:nvGrpSpPr>
        <p:grpSpPr>
          <a:xfrm>
            <a:off x="457200" y="460943"/>
            <a:ext cx="978089" cy="276555"/>
            <a:chOff x="457200" y="460943"/>
            <a:chExt cx="978089" cy="276555"/>
          </a:xfrm>
        </p:grpSpPr>
        <p:sp>
          <p:nvSpPr>
            <p:cNvPr id="3" name="object 3"/>
            <p:cNvSpPr/>
            <p:nvPr/>
          </p:nvSpPr>
          <p:spPr>
            <a:xfrm>
              <a:off x="798588" y="460943"/>
              <a:ext cx="636701" cy="276555"/>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457200" y="469226"/>
              <a:ext cx="264680" cy="266319"/>
            </a:xfrm>
            <a:prstGeom prst="rect">
              <a:avLst/>
            </a:prstGeom>
            <a:blipFill>
              <a:blip r:embed="rId3" cstate="print"/>
              <a:stretch>
                <a:fillRect/>
              </a:stretch>
            </a:blipFill>
          </p:spPr>
          <p:txBody>
            <a:bodyPr wrap="square" lIns="0" tIns="0" rIns="0" bIns="0" rtlCol="0"/>
            <a:lstStyle/>
            <a:p>
              <a:endParaRPr/>
            </a:p>
          </p:txBody>
        </p:sp>
      </p:grpSp>
      <p:sp>
        <p:nvSpPr>
          <p:cNvPr id="5" name="object 5"/>
          <p:cNvSpPr txBox="1"/>
          <p:nvPr/>
        </p:nvSpPr>
        <p:spPr>
          <a:xfrm>
            <a:off x="1376112" y="2901263"/>
            <a:ext cx="2281471" cy="518091"/>
          </a:xfrm>
          <a:prstGeom prst="rect">
            <a:avLst/>
          </a:prstGeom>
        </p:spPr>
        <p:txBody>
          <a:bodyPr vert="horz" wrap="square" lIns="0" tIns="12700" rIns="0" bIns="0" rtlCol="0" anchor="t">
            <a:spAutoFit/>
          </a:bodyPr>
          <a:lstStyle/>
          <a:p>
            <a:pPr marL="12700">
              <a:spcBef>
                <a:spcPts val="100"/>
              </a:spcBef>
            </a:pPr>
            <a:r>
              <a:rPr lang="en-US" sz="1600" b="1" spc="-15">
                <a:solidFill>
                  <a:srgbClr val="2C78D4"/>
                </a:solidFill>
                <a:latin typeface="Segoe UI Semibold" panose="020B0502040204020203" pitchFamily="34" charset="0"/>
                <a:cs typeface="Segoe UI Semibold" panose="020B0502040204020203" pitchFamily="34" charset="0"/>
              </a:rPr>
              <a:t>The student experience</a:t>
            </a:r>
          </a:p>
          <a:p>
            <a:pPr marL="12700">
              <a:spcBef>
                <a:spcPts val="100"/>
              </a:spcBef>
            </a:pPr>
            <a:endParaRPr lang="en-US" sz="1600" b="1">
              <a:solidFill>
                <a:srgbClr val="2C78D4"/>
              </a:solidFill>
              <a:latin typeface="Segoe UI Semibold" panose="020B0502040204020203" pitchFamily="34" charset="0"/>
              <a:cs typeface="Segoe UI Semibold" panose="020B0502040204020203" pitchFamily="34" charset="0"/>
            </a:endParaRPr>
          </a:p>
        </p:txBody>
      </p:sp>
      <p:sp>
        <p:nvSpPr>
          <p:cNvPr id="6" name="object 6"/>
          <p:cNvSpPr txBox="1"/>
          <p:nvPr/>
        </p:nvSpPr>
        <p:spPr>
          <a:xfrm>
            <a:off x="4795011" y="2901263"/>
            <a:ext cx="1892935" cy="259045"/>
          </a:xfrm>
          <a:prstGeom prst="rect">
            <a:avLst/>
          </a:prstGeom>
        </p:spPr>
        <p:txBody>
          <a:bodyPr vert="horz" wrap="square" lIns="0" tIns="12700" rIns="0" bIns="0" rtlCol="0" anchor="t">
            <a:spAutoFit/>
          </a:bodyPr>
          <a:lstStyle/>
          <a:p>
            <a:pPr marL="12700">
              <a:spcBef>
                <a:spcPts val="100"/>
              </a:spcBef>
            </a:pPr>
            <a:r>
              <a:rPr lang="en-US" sz="1600" b="1" spc="-15">
                <a:solidFill>
                  <a:srgbClr val="2C78D4"/>
                </a:solidFill>
                <a:latin typeface="Segoe UI Semibold" panose="020B0502040204020203" pitchFamily="34" charset="0"/>
                <a:cs typeface="Segoe UI Semibold" panose="020B0502040204020203" pitchFamily="34" charset="0"/>
              </a:rPr>
              <a:t>Benefits to teachers</a:t>
            </a:r>
          </a:p>
        </p:txBody>
      </p:sp>
      <p:sp>
        <p:nvSpPr>
          <p:cNvPr id="8" name="object 8"/>
          <p:cNvSpPr txBox="1"/>
          <p:nvPr/>
        </p:nvSpPr>
        <p:spPr>
          <a:xfrm>
            <a:off x="891538" y="3500912"/>
            <a:ext cx="2879715" cy="2446824"/>
          </a:xfrm>
          <a:prstGeom prst="rect">
            <a:avLst/>
          </a:prstGeom>
        </p:spPr>
        <p:txBody>
          <a:bodyPr vert="horz" wrap="square" lIns="0" tIns="0" rIns="0" bIns="0" rtlCol="0" anchor="t">
            <a:spAutoFit/>
          </a:bodyPr>
          <a:lstStyle/>
          <a:p>
            <a:pPr marL="12700">
              <a:spcBef>
                <a:spcPts val="300"/>
              </a:spcBef>
              <a:spcAft>
                <a:spcPts val="300"/>
              </a:spcAft>
            </a:pPr>
            <a:r>
              <a:rPr lang="en-US" sz="1200" b="1" spc="-5">
                <a:solidFill>
                  <a:srgbClr val="4F4F4F"/>
                </a:solidFill>
                <a:latin typeface="Segoe UI Semibold" panose="020B0502040204020203" pitchFamily="34" charset="0"/>
                <a:cs typeface="Segoe UI Semibold" panose="020B0502040204020203" pitchFamily="34" charset="0"/>
              </a:rPr>
              <a:t>Delivering the most natural experience for students</a:t>
            </a:r>
          </a:p>
          <a:p>
            <a:pPr marL="12700">
              <a:spcBef>
                <a:spcPts val="300"/>
              </a:spcBef>
              <a:spcAft>
                <a:spcPts val="300"/>
              </a:spcAft>
              <a:tabLst>
                <a:tab pos="127000" algn="l"/>
              </a:tabLst>
            </a:pPr>
            <a:r>
              <a:rPr lang="en-US" sz="900" spc="10">
                <a:solidFill>
                  <a:srgbClr val="4F4F4F"/>
                </a:solidFill>
                <a:latin typeface="Segoe UI" panose="020B0502040204020203" pitchFamily="34" charset="0"/>
                <a:cs typeface="Segoe UI" panose="020B0502040204020203" pitchFamily="34" charset="0"/>
              </a:rPr>
              <a:t>With its PixelSense™ display, Surface Go supports full touch and inking in the same aspect ratio as a piece of paper for a natural transition from analog to digital. When writing with Surface Pen* or Microsoft Classroom Pen*, Palm Block ensures students can write naturally, while Smart Controls in the Type Cover differentiate between intentional and accidental clicks, minimizing barriers against students’ effective use of technology.</a:t>
            </a:r>
          </a:p>
          <a:p>
            <a:pPr marL="12700">
              <a:spcBef>
                <a:spcPts val="300"/>
              </a:spcBef>
              <a:spcAft>
                <a:spcPts val="300"/>
              </a:spcAft>
              <a:tabLst>
                <a:tab pos="127000" algn="l"/>
              </a:tabLst>
            </a:pPr>
            <a:r>
              <a:rPr lang="en-US" sz="1200" b="1" spc="-5">
                <a:solidFill>
                  <a:srgbClr val="4F4F4F"/>
                </a:solidFill>
                <a:latin typeface="Segoe UI Semibold" panose="020B0502040204020203" pitchFamily="34" charset="0"/>
                <a:cs typeface="Segoe UI Semibold" panose="020B0502040204020203" pitchFamily="34" charset="0"/>
              </a:rPr>
              <a:t>Expanding digital literacy with inking</a:t>
            </a:r>
          </a:p>
          <a:p>
            <a:pPr marL="12700">
              <a:spcBef>
                <a:spcPts val="300"/>
              </a:spcBef>
              <a:spcAft>
                <a:spcPts val="300"/>
              </a:spcAft>
              <a:tabLst>
                <a:tab pos="127000" algn="l"/>
              </a:tabLst>
            </a:pPr>
            <a:r>
              <a:rPr lang="en-US" sz="900" spc="10">
                <a:solidFill>
                  <a:srgbClr val="4F4F4F"/>
                </a:solidFill>
                <a:latin typeface="Segoe UI" panose="020B0502040204020203" pitchFamily="34" charset="0"/>
                <a:cs typeface="Segoe UI" panose="020B0502040204020203" pitchFamily="34" charset="0"/>
              </a:rPr>
              <a:t>Surface Pen and Microsoft Classroom Pens are designed for a comfortable and familiar experience in writing, drawing, and erasing. The Tip and Eraser are engineered to deliver the tactile feedback of analog paper and pencil.</a:t>
            </a:r>
          </a:p>
        </p:txBody>
      </p:sp>
      <p:sp>
        <p:nvSpPr>
          <p:cNvPr id="23" name="object 23"/>
          <p:cNvSpPr/>
          <p:nvPr/>
        </p:nvSpPr>
        <p:spPr>
          <a:xfrm>
            <a:off x="3996435" y="3379515"/>
            <a:ext cx="3255645" cy="0"/>
          </a:xfrm>
          <a:custGeom>
            <a:avLst/>
            <a:gdLst/>
            <a:ahLst/>
            <a:cxnLst/>
            <a:rect l="l" t="t" r="r" b="b"/>
            <a:pathLst>
              <a:path w="3255645">
                <a:moveTo>
                  <a:pt x="0" y="0"/>
                </a:moveTo>
                <a:lnTo>
                  <a:pt x="3255264" y="0"/>
                </a:lnTo>
              </a:path>
            </a:pathLst>
          </a:custGeom>
          <a:ln w="6350">
            <a:solidFill>
              <a:srgbClr val="E5E5E5"/>
            </a:solidFill>
          </a:ln>
        </p:spPr>
        <p:txBody>
          <a:bodyPr wrap="square" lIns="0" tIns="0" rIns="0" bIns="0" rtlCol="0"/>
          <a:lstStyle/>
          <a:p>
            <a:endParaRPr/>
          </a:p>
        </p:txBody>
      </p:sp>
      <p:sp>
        <p:nvSpPr>
          <p:cNvPr id="25" name="object 25"/>
          <p:cNvSpPr/>
          <p:nvPr/>
        </p:nvSpPr>
        <p:spPr>
          <a:xfrm>
            <a:off x="642619" y="6921817"/>
            <a:ext cx="3143250" cy="0"/>
          </a:xfrm>
          <a:custGeom>
            <a:avLst/>
            <a:gdLst/>
            <a:ahLst/>
            <a:cxnLst/>
            <a:rect l="l" t="t" r="r" b="b"/>
            <a:pathLst>
              <a:path w="3143250">
                <a:moveTo>
                  <a:pt x="0" y="0"/>
                </a:moveTo>
                <a:lnTo>
                  <a:pt x="3142996" y="0"/>
                </a:lnTo>
              </a:path>
            </a:pathLst>
          </a:custGeom>
          <a:ln w="6350">
            <a:solidFill>
              <a:srgbClr val="E5E5E5"/>
            </a:solidFill>
          </a:ln>
        </p:spPr>
        <p:txBody>
          <a:bodyPr wrap="square" lIns="0" tIns="0" rIns="0" bIns="0" rtlCol="0"/>
          <a:lstStyle/>
          <a:p>
            <a:endParaRPr/>
          </a:p>
        </p:txBody>
      </p:sp>
      <p:sp>
        <p:nvSpPr>
          <p:cNvPr id="26" name="object 26"/>
          <p:cNvSpPr/>
          <p:nvPr/>
        </p:nvSpPr>
        <p:spPr>
          <a:xfrm>
            <a:off x="642619" y="3379515"/>
            <a:ext cx="3143250" cy="0"/>
          </a:xfrm>
          <a:custGeom>
            <a:avLst/>
            <a:gdLst/>
            <a:ahLst/>
            <a:cxnLst/>
            <a:rect l="l" t="t" r="r" b="b"/>
            <a:pathLst>
              <a:path w="3143250">
                <a:moveTo>
                  <a:pt x="0" y="0"/>
                </a:moveTo>
                <a:lnTo>
                  <a:pt x="3142996" y="0"/>
                </a:lnTo>
              </a:path>
            </a:pathLst>
          </a:custGeom>
          <a:ln w="6350">
            <a:solidFill>
              <a:srgbClr val="E5E5E5"/>
            </a:solidFill>
          </a:ln>
        </p:spPr>
        <p:txBody>
          <a:bodyPr wrap="square" lIns="0" tIns="0" rIns="0" bIns="0" rtlCol="0"/>
          <a:lstStyle/>
          <a:p>
            <a:endParaRPr/>
          </a:p>
        </p:txBody>
      </p:sp>
      <p:sp>
        <p:nvSpPr>
          <p:cNvPr id="32" name="object 32"/>
          <p:cNvSpPr/>
          <p:nvPr/>
        </p:nvSpPr>
        <p:spPr>
          <a:xfrm>
            <a:off x="1613535" y="429768"/>
            <a:ext cx="0" cy="367030"/>
          </a:xfrm>
          <a:custGeom>
            <a:avLst/>
            <a:gdLst/>
            <a:ahLst/>
            <a:cxnLst/>
            <a:rect l="l" t="t" r="r" b="b"/>
            <a:pathLst>
              <a:path h="367030">
                <a:moveTo>
                  <a:pt x="0" y="0"/>
                </a:moveTo>
                <a:lnTo>
                  <a:pt x="0" y="366547"/>
                </a:lnTo>
              </a:path>
            </a:pathLst>
          </a:custGeom>
          <a:ln w="12700">
            <a:solidFill>
              <a:srgbClr val="737373"/>
            </a:solidFill>
          </a:ln>
        </p:spPr>
        <p:txBody>
          <a:bodyPr wrap="square" lIns="0" tIns="0" rIns="0" bIns="0" rtlCol="0"/>
          <a:lstStyle/>
          <a:p>
            <a:endParaRPr/>
          </a:p>
        </p:txBody>
      </p:sp>
      <p:sp>
        <p:nvSpPr>
          <p:cNvPr id="40" name="object 11">
            <a:extLst>
              <a:ext uri="{FF2B5EF4-FFF2-40B4-BE49-F238E27FC236}">
                <a16:creationId xmlns:a16="http://schemas.microsoft.com/office/drawing/2014/main" id="{1E67ED4B-7F0F-D14C-9B1C-14751E5AFDC5}"/>
              </a:ext>
            </a:extLst>
          </p:cNvPr>
          <p:cNvSpPr txBox="1"/>
          <p:nvPr/>
        </p:nvSpPr>
        <p:spPr>
          <a:xfrm>
            <a:off x="891538" y="7076939"/>
            <a:ext cx="2879725" cy="2364109"/>
          </a:xfrm>
          <a:prstGeom prst="rect">
            <a:avLst/>
          </a:prstGeom>
        </p:spPr>
        <p:txBody>
          <a:bodyPr vert="horz" wrap="square" lIns="0" tIns="0" rIns="0" bIns="0" rtlCol="0" anchor="t">
            <a:spAutoFit/>
          </a:bodyPr>
          <a:lstStyle/>
          <a:p>
            <a:pPr marL="12700">
              <a:spcBef>
                <a:spcPts val="300"/>
              </a:spcBef>
              <a:spcAft>
                <a:spcPts val="300"/>
              </a:spcAft>
            </a:pPr>
            <a:r>
              <a:rPr lang="en-US" sz="1200" b="1" spc="-5">
                <a:solidFill>
                  <a:srgbClr val="4F4F4F"/>
                </a:solidFill>
                <a:latin typeface="Segoe UI Semibold" panose="020B0502040204020203" pitchFamily="34" charset="0"/>
                <a:cs typeface="Segoe UI Semibold" panose="020B0502040204020203" pitchFamily="34" charset="0"/>
              </a:rPr>
              <a:t>Built for inking</a:t>
            </a:r>
          </a:p>
          <a:p>
            <a:pPr marL="12700">
              <a:spcBef>
                <a:spcPts val="300"/>
              </a:spcBef>
              <a:spcAft>
                <a:spcPts val="300"/>
              </a:spcAft>
            </a:pPr>
            <a:r>
              <a:rPr lang="en-US" sz="900" spc="10">
                <a:solidFill>
                  <a:srgbClr val="4F4F4F"/>
                </a:solidFill>
                <a:latin typeface="Segoe UI" panose="020B0502040204020203" pitchFamily="34" charset="0"/>
                <a:cs typeface="Segoe UI" panose="020B0502040204020203" pitchFamily="34" charset="0"/>
              </a:rPr>
              <a:t>Digital inking improves outcomes for both students and teachers. Science scores increase by up to 36% when students think in digital ink and 90% of teachers agree that digital inking improves the quality of their curriculum.</a:t>
            </a:r>
            <a:r>
              <a:rPr lang="en-US" sz="900" spc="10" baseline="30000">
                <a:solidFill>
                  <a:srgbClr val="4F4F4F"/>
                </a:solidFill>
                <a:latin typeface="Segoe UI" panose="020B0502040204020203" pitchFamily="34" charset="0"/>
                <a:cs typeface="Segoe UI" panose="020B0502040204020203" pitchFamily="34" charset="0"/>
              </a:rPr>
              <a:t>1</a:t>
            </a:r>
          </a:p>
          <a:p>
            <a:pPr marL="12700">
              <a:spcBef>
                <a:spcPts val="300"/>
              </a:spcBef>
              <a:spcAft>
                <a:spcPts val="300"/>
              </a:spcAft>
            </a:pPr>
            <a:r>
              <a:rPr lang="en-US" sz="1200" b="1" spc="-5">
                <a:solidFill>
                  <a:srgbClr val="4F4F4F"/>
                </a:solidFill>
                <a:latin typeface="Segoe UI Semibold" panose="020B0502040204020203" pitchFamily="34" charset="0"/>
                <a:cs typeface="Segoe UI Semibold" panose="020B0502040204020203" pitchFamily="34" charset="0"/>
              </a:rPr>
              <a:t>An innovative hinge design</a:t>
            </a:r>
          </a:p>
          <a:p>
            <a:pPr marL="12700" marR="5080">
              <a:lnSpc>
                <a:spcPct val="102800"/>
              </a:lnSpc>
              <a:spcBef>
                <a:spcPts val="300"/>
              </a:spcBef>
              <a:spcAft>
                <a:spcPts val="300"/>
              </a:spcAft>
              <a:tabLst>
                <a:tab pos="127000" algn="l"/>
              </a:tabLst>
            </a:pPr>
            <a:r>
              <a:rPr lang="en-US" sz="900" spc="15">
                <a:solidFill>
                  <a:srgbClr val="4F4F4F"/>
                </a:solidFill>
                <a:latin typeface="Segoe UI" panose="020B0502040204020203" pitchFamily="34" charset="0"/>
                <a:cs typeface="Segoe UI" panose="020B0502040204020203" pitchFamily="34" charset="0"/>
              </a:rPr>
              <a:t>An innovative hinge design supports effective scaffolding strategies and differentiated learning. Surface is easy to move between a tablet, studio, and laptop experience. These modes, along with touch and pen, provide greater options for students across grade levels, activities, and desired learning outcomes.</a:t>
            </a:r>
          </a:p>
          <a:p>
            <a:pPr marL="137795">
              <a:lnSpc>
                <a:spcPct val="100000"/>
              </a:lnSpc>
              <a:spcBef>
                <a:spcPts val="300"/>
              </a:spcBef>
              <a:spcAft>
                <a:spcPts val="300"/>
              </a:spcAft>
              <a:tabLst>
                <a:tab pos="253365" algn="l"/>
              </a:tabLst>
            </a:pPr>
            <a:endParaRPr lang="en-US" sz="900" spc="15">
              <a:solidFill>
                <a:srgbClr val="4F4F4F"/>
              </a:solidFill>
              <a:latin typeface="Segoe UI" panose="020B0502040204020203" pitchFamily="34" charset="0"/>
              <a:cs typeface="Segoe UI" panose="020B0502040204020203" pitchFamily="34" charset="0"/>
            </a:endParaRPr>
          </a:p>
        </p:txBody>
      </p:sp>
      <p:sp>
        <p:nvSpPr>
          <p:cNvPr id="41" name="object 7">
            <a:extLst>
              <a:ext uri="{FF2B5EF4-FFF2-40B4-BE49-F238E27FC236}">
                <a16:creationId xmlns:a16="http://schemas.microsoft.com/office/drawing/2014/main" id="{F77937E3-8E20-024A-AD88-11E4A6701D7A}"/>
              </a:ext>
            </a:extLst>
          </p:cNvPr>
          <p:cNvSpPr txBox="1"/>
          <p:nvPr/>
        </p:nvSpPr>
        <p:spPr>
          <a:xfrm>
            <a:off x="1385835" y="6450688"/>
            <a:ext cx="2271748" cy="406778"/>
          </a:xfrm>
          <a:prstGeom prst="rect">
            <a:avLst/>
          </a:prstGeom>
        </p:spPr>
        <p:txBody>
          <a:bodyPr vert="horz" wrap="square" lIns="0" tIns="12700" rIns="0" bIns="0" rtlCol="0" anchor="t">
            <a:spAutoFit/>
          </a:bodyPr>
          <a:lstStyle/>
          <a:p>
            <a:pPr>
              <a:lnSpc>
                <a:spcPct val="80000"/>
              </a:lnSpc>
              <a:tabLst>
                <a:tab pos="259079" algn="l"/>
                <a:tab pos="681990" algn="l"/>
              </a:tabLst>
            </a:pPr>
            <a:r>
              <a:rPr lang="en-US" sz="1600" b="1" spc="-15">
                <a:solidFill>
                  <a:srgbClr val="2C78D4"/>
                </a:solidFill>
                <a:latin typeface="Segoe UI Semibold" panose="020B0502040204020203" pitchFamily="34" charset="0"/>
                <a:cs typeface="Segoe UI Semibold" panose="020B0502040204020203" pitchFamily="34" charset="0"/>
              </a:rPr>
              <a:t>Teaching and learning capabilities</a:t>
            </a:r>
          </a:p>
        </p:txBody>
      </p:sp>
      <p:pic>
        <p:nvPicPr>
          <p:cNvPr id="43" name="Picture 42">
            <a:extLst>
              <a:ext uri="{FF2B5EF4-FFF2-40B4-BE49-F238E27FC236}">
                <a16:creationId xmlns:a16="http://schemas.microsoft.com/office/drawing/2014/main" id="{C3F24F53-B207-E049-A415-5260DEC26940}"/>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680459" y="1596846"/>
            <a:ext cx="1110734" cy="624602"/>
          </a:xfrm>
          <a:prstGeom prst="rect">
            <a:avLst/>
          </a:prstGeom>
        </p:spPr>
      </p:pic>
      <p:pic>
        <p:nvPicPr>
          <p:cNvPr id="44" name="Picture 43">
            <a:extLst>
              <a:ext uri="{FF2B5EF4-FFF2-40B4-BE49-F238E27FC236}">
                <a16:creationId xmlns:a16="http://schemas.microsoft.com/office/drawing/2014/main" id="{7D704E3C-555A-4940-BE78-CF4C3F8AB982}"/>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515783" y="1538567"/>
            <a:ext cx="1207541" cy="679242"/>
          </a:xfrm>
          <a:prstGeom prst="rect">
            <a:avLst/>
          </a:prstGeom>
        </p:spPr>
      </p:pic>
      <p:pic>
        <p:nvPicPr>
          <p:cNvPr id="45" name="Picture 44">
            <a:extLst>
              <a:ext uri="{FF2B5EF4-FFF2-40B4-BE49-F238E27FC236}">
                <a16:creationId xmlns:a16="http://schemas.microsoft.com/office/drawing/2014/main" id="{FEA3E91E-8253-5443-B202-731C05B82A54}"/>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2618095" y="1543803"/>
            <a:ext cx="1153181" cy="648665"/>
          </a:xfrm>
          <a:prstGeom prst="rect">
            <a:avLst/>
          </a:prstGeom>
        </p:spPr>
      </p:pic>
      <p:pic>
        <p:nvPicPr>
          <p:cNvPr id="46" name="Picture 45">
            <a:extLst>
              <a:ext uri="{FF2B5EF4-FFF2-40B4-BE49-F238E27FC236}">
                <a16:creationId xmlns:a16="http://schemas.microsoft.com/office/drawing/2014/main" id="{465A7593-9289-C942-A9A7-ACB7475379FF}"/>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t="11571" r="17523" b="4072"/>
          <a:stretch/>
        </p:blipFill>
        <p:spPr>
          <a:xfrm>
            <a:off x="5116064" y="115920"/>
            <a:ext cx="2291018" cy="2289771"/>
          </a:xfrm>
          <a:prstGeom prst="rect">
            <a:avLst/>
          </a:prstGeom>
        </p:spPr>
      </p:pic>
      <p:pic>
        <p:nvPicPr>
          <p:cNvPr id="47" name="Picture 46">
            <a:extLst>
              <a:ext uri="{FF2B5EF4-FFF2-40B4-BE49-F238E27FC236}">
                <a16:creationId xmlns:a16="http://schemas.microsoft.com/office/drawing/2014/main" id="{880A303B-5E6C-5544-9F03-A56CCCA312FD}"/>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4503281" y="1092411"/>
            <a:ext cx="1318103" cy="1288049"/>
          </a:xfrm>
          <a:prstGeom prst="rect">
            <a:avLst/>
          </a:prstGeom>
        </p:spPr>
      </p:pic>
      <p:pic>
        <p:nvPicPr>
          <p:cNvPr id="48" name="Picture 47">
            <a:extLst>
              <a:ext uri="{FF2B5EF4-FFF2-40B4-BE49-F238E27FC236}">
                <a16:creationId xmlns:a16="http://schemas.microsoft.com/office/drawing/2014/main" id="{8A705663-28AC-D34E-B62C-02992DD3EB17}"/>
              </a:ext>
            </a:extLst>
          </p:cNvPr>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1286398" y="1677256"/>
            <a:ext cx="533126" cy="556797"/>
          </a:xfrm>
          <a:prstGeom prst="rect">
            <a:avLst/>
          </a:prstGeom>
        </p:spPr>
      </p:pic>
      <p:pic>
        <p:nvPicPr>
          <p:cNvPr id="49" name="Picture 48">
            <a:extLst>
              <a:ext uri="{FF2B5EF4-FFF2-40B4-BE49-F238E27FC236}">
                <a16:creationId xmlns:a16="http://schemas.microsoft.com/office/drawing/2014/main" id="{745F7A9D-DD71-1543-BBB3-8526C7F33385}"/>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686320" y="1716175"/>
            <a:ext cx="689793" cy="544348"/>
          </a:xfrm>
          <a:prstGeom prst="rect">
            <a:avLst/>
          </a:prstGeom>
        </p:spPr>
      </p:pic>
      <p:sp>
        <p:nvSpPr>
          <p:cNvPr id="9" name="object 12">
            <a:extLst>
              <a:ext uri="{FF2B5EF4-FFF2-40B4-BE49-F238E27FC236}">
                <a16:creationId xmlns:a16="http://schemas.microsoft.com/office/drawing/2014/main" id="{278BA5E8-8553-4B30-82D4-600FAA502B05}"/>
              </a:ext>
            </a:extLst>
          </p:cNvPr>
          <p:cNvSpPr txBox="1"/>
          <p:nvPr/>
        </p:nvSpPr>
        <p:spPr>
          <a:xfrm>
            <a:off x="1857554" y="462128"/>
            <a:ext cx="1953158" cy="259686"/>
          </a:xfrm>
          <a:prstGeom prst="rect">
            <a:avLst/>
          </a:prstGeom>
        </p:spPr>
        <p:txBody>
          <a:bodyPr vert="horz" wrap="square" lIns="0" tIns="13335" rIns="0" bIns="0" rtlCol="0" anchor="t">
            <a:spAutoFit/>
          </a:bodyPr>
          <a:lstStyle/>
          <a:p>
            <a:pPr>
              <a:lnSpc>
                <a:spcPct val="100000"/>
              </a:lnSpc>
              <a:spcBef>
                <a:spcPts val="105"/>
              </a:spcBef>
            </a:pPr>
            <a:r>
              <a:rPr lang="en-US" sz="1600" b="1" spc="-5">
                <a:solidFill>
                  <a:schemeClr val="tx1">
                    <a:lumMod val="50000"/>
                    <a:lumOff val="50000"/>
                  </a:schemeClr>
                </a:solidFill>
                <a:latin typeface="Segoe UI Semilight"/>
                <a:cs typeface="SegoePro-Semibold"/>
              </a:rPr>
              <a:t>K12 Education</a:t>
            </a:r>
            <a:endParaRPr lang="en-US" sz="1600">
              <a:solidFill>
                <a:schemeClr val="tx1">
                  <a:lumMod val="50000"/>
                  <a:lumOff val="50000"/>
                </a:schemeClr>
              </a:solidFill>
              <a:latin typeface="Segoe UI Semilight"/>
              <a:cs typeface="SegoePro-Semibold"/>
            </a:endParaRPr>
          </a:p>
        </p:txBody>
      </p:sp>
      <p:sp>
        <p:nvSpPr>
          <p:cNvPr id="37" name="object 8">
            <a:extLst>
              <a:ext uri="{FF2B5EF4-FFF2-40B4-BE49-F238E27FC236}">
                <a16:creationId xmlns:a16="http://schemas.microsoft.com/office/drawing/2014/main" id="{33DF542C-EF0B-6D4E-B89D-FC1CC238DEAD}"/>
              </a:ext>
            </a:extLst>
          </p:cNvPr>
          <p:cNvSpPr txBox="1"/>
          <p:nvPr/>
        </p:nvSpPr>
        <p:spPr>
          <a:xfrm>
            <a:off x="4174384" y="3500912"/>
            <a:ext cx="2879715" cy="2539157"/>
          </a:xfrm>
          <a:prstGeom prst="rect">
            <a:avLst/>
          </a:prstGeom>
        </p:spPr>
        <p:txBody>
          <a:bodyPr vert="horz" wrap="square" lIns="0" tIns="0" rIns="0" bIns="0" rtlCol="0" anchor="t">
            <a:spAutoFit/>
          </a:bodyPr>
          <a:lstStyle/>
          <a:p>
            <a:pPr marL="12700">
              <a:spcBef>
                <a:spcPts val="300"/>
              </a:spcBef>
              <a:spcAft>
                <a:spcPts val="300"/>
              </a:spcAft>
            </a:pPr>
            <a:r>
              <a:rPr lang="en-US" sz="1200" b="1" spc="-5">
                <a:solidFill>
                  <a:srgbClr val="4F4F4F"/>
                </a:solidFill>
                <a:latin typeface="Segoe UI Semibold" panose="020B0502040204020203" pitchFamily="34" charset="0"/>
                <a:cs typeface="Segoe UI Semibold" panose="020B0502040204020203" pitchFamily="34" charset="0"/>
              </a:rPr>
              <a:t>Secure login with Windows Hello</a:t>
            </a:r>
          </a:p>
          <a:p>
            <a:pPr marL="12700">
              <a:spcBef>
                <a:spcPts val="300"/>
              </a:spcBef>
              <a:spcAft>
                <a:spcPts val="300"/>
              </a:spcAft>
              <a:tabLst>
                <a:tab pos="127000" algn="l"/>
              </a:tabLst>
            </a:pPr>
            <a:r>
              <a:rPr lang="en-US" sz="900" spc="10">
                <a:solidFill>
                  <a:srgbClr val="4F4F4F"/>
                </a:solidFill>
                <a:latin typeface="Segoe UI" panose="020B0502040204020203" pitchFamily="34" charset="0"/>
                <a:cs typeface="Segoe UI" panose="020B0502040204020203" pitchFamily="34" charset="0"/>
              </a:rPr>
              <a:t>Windows Hello uses biometric login information, which keeps information more secure than traditional passwords and cuts down on the time it takes for students to get started. Instant On gets them into the lesson with no wasted time.</a:t>
            </a:r>
          </a:p>
          <a:p>
            <a:pPr marL="12700">
              <a:spcBef>
                <a:spcPts val="300"/>
              </a:spcBef>
              <a:spcAft>
                <a:spcPts val="300"/>
              </a:spcAft>
              <a:tabLst>
                <a:tab pos="127000" algn="l"/>
              </a:tabLst>
            </a:pPr>
            <a:r>
              <a:rPr lang="en-US" sz="1200" b="1" spc="-5">
                <a:solidFill>
                  <a:srgbClr val="4F4F4F"/>
                </a:solidFill>
                <a:latin typeface="Segoe UI Semibold" panose="020B0502040204020203" pitchFamily="34" charset="0"/>
                <a:cs typeface="Segoe UI Semibold" panose="020B0502040204020203" pitchFamily="34" charset="0"/>
              </a:rPr>
              <a:t>Teaching untethered</a:t>
            </a:r>
          </a:p>
          <a:p>
            <a:pPr marL="12700">
              <a:spcBef>
                <a:spcPts val="300"/>
              </a:spcBef>
              <a:spcAft>
                <a:spcPts val="300"/>
              </a:spcAft>
              <a:tabLst>
                <a:tab pos="127000" algn="l"/>
              </a:tabLst>
            </a:pPr>
            <a:r>
              <a:rPr lang="en-US" sz="900" spc="10">
                <a:solidFill>
                  <a:srgbClr val="4F4F4F"/>
                </a:solidFill>
                <a:latin typeface="Segoe UI" panose="020B0502040204020203" pitchFamily="34" charset="0"/>
                <a:cs typeface="Segoe UI" panose="020B0502040204020203" pitchFamily="34" charset="0"/>
              </a:rPr>
              <a:t>With Miracast, teachers can connect wirelessly to a projector, freeing them to move about the classroom. Surface Go’s 8.0MP rear-facing autofocus camera and Office Lens can replace traditional document cameras while its touch and inking capabilities bring an interactive whiteboard experience to each student’s desk. As a full Windows 10 Pro PC, teachers can access all digital learning tools including cloud-based applications.</a:t>
            </a:r>
          </a:p>
        </p:txBody>
      </p:sp>
      <p:sp>
        <p:nvSpPr>
          <p:cNvPr id="39" name="girl_2" title="Icon of a woman">
            <a:extLst>
              <a:ext uri="{FF2B5EF4-FFF2-40B4-BE49-F238E27FC236}">
                <a16:creationId xmlns:a16="http://schemas.microsoft.com/office/drawing/2014/main" id="{9F7FB75F-116E-F544-9FF7-58DD885F60EB}"/>
              </a:ext>
            </a:extLst>
          </p:cNvPr>
          <p:cNvSpPr>
            <a:spLocks noChangeAspect="1" noEditPoints="1"/>
          </p:cNvSpPr>
          <p:nvPr/>
        </p:nvSpPr>
        <p:spPr bwMode="auto">
          <a:xfrm>
            <a:off x="853540" y="2834669"/>
            <a:ext cx="355352" cy="365760"/>
          </a:xfrm>
          <a:custGeom>
            <a:avLst/>
            <a:gdLst>
              <a:gd name="T0" fmla="*/ 62 w 331"/>
              <a:gd name="T1" fmla="*/ 104 h 339"/>
              <a:gd name="T2" fmla="*/ 166 w 331"/>
              <a:gd name="T3" fmla="*/ 0 h 339"/>
              <a:gd name="T4" fmla="*/ 270 w 331"/>
              <a:gd name="T5" fmla="*/ 104 h 339"/>
              <a:gd name="T6" fmla="*/ 166 w 331"/>
              <a:gd name="T7" fmla="*/ 208 h 339"/>
              <a:gd name="T8" fmla="*/ 62 w 331"/>
              <a:gd name="T9" fmla="*/ 104 h 339"/>
              <a:gd name="T10" fmla="*/ 296 w 331"/>
              <a:gd name="T11" fmla="*/ 339 h 339"/>
              <a:gd name="T12" fmla="*/ 166 w 331"/>
              <a:gd name="T13" fmla="*/ 208 h 339"/>
              <a:gd name="T14" fmla="*/ 35 w 331"/>
              <a:gd name="T15" fmla="*/ 339 h 339"/>
              <a:gd name="T16" fmla="*/ 109 w 331"/>
              <a:gd name="T17" fmla="*/ 221 h 339"/>
              <a:gd name="T18" fmla="*/ 166 w 331"/>
              <a:gd name="T19" fmla="*/ 274 h 339"/>
              <a:gd name="T20" fmla="*/ 222 w 331"/>
              <a:gd name="T21" fmla="*/ 221 h 339"/>
              <a:gd name="T22" fmla="*/ 0 w 331"/>
              <a:gd name="T23" fmla="*/ 190 h 339"/>
              <a:gd name="T24" fmla="*/ 31 w 331"/>
              <a:gd name="T25" fmla="*/ 217 h 339"/>
              <a:gd name="T26" fmla="*/ 62 w 331"/>
              <a:gd name="T27" fmla="*/ 190 h 339"/>
              <a:gd name="T28" fmla="*/ 62 w 331"/>
              <a:gd name="T29" fmla="*/ 101 h 339"/>
              <a:gd name="T30" fmla="*/ 62 w 331"/>
              <a:gd name="T31" fmla="*/ 192 h 339"/>
              <a:gd name="T32" fmla="*/ 270 w 331"/>
              <a:gd name="T33" fmla="*/ 190 h 339"/>
              <a:gd name="T34" fmla="*/ 300 w 331"/>
              <a:gd name="T35" fmla="*/ 217 h 339"/>
              <a:gd name="T36" fmla="*/ 331 w 331"/>
              <a:gd name="T37" fmla="*/ 190 h 339"/>
              <a:gd name="T38" fmla="*/ 270 w 331"/>
              <a:gd name="T39" fmla="*/ 101 h 339"/>
              <a:gd name="T40" fmla="*/ 270 w 331"/>
              <a:gd name="T41" fmla="*/ 19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1" h="339">
                <a:moveTo>
                  <a:pt x="62" y="104"/>
                </a:moveTo>
                <a:cubicBezTo>
                  <a:pt x="62" y="47"/>
                  <a:pt x="108" y="0"/>
                  <a:pt x="166" y="0"/>
                </a:cubicBezTo>
                <a:cubicBezTo>
                  <a:pt x="223" y="0"/>
                  <a:pt x="270" y="47"/>
                  <a:pt x="270" y="104"/>
                </a:cubicBezTo>
                <a:cubicBezTo>
                  <a:pt x="270" y="162"/>
                  <a:pt x="223" y="208"/>
                  <a:pt x="166" y="208"/>
                </a:cubicBezTo>
                <a:cubicBezTo>
                  <a:pt x="108" y="208"/>
                  <a:pt x="62" y="162"/>
                  <a:pt x="62" y="104"/>
                </a:cubicBezTo>
                <a:close/>
                <a:moveTo>
                  <a:pt x="296" y="339"/>
                </a:moveTo>
                <a:cubicBezTo>
                  <a:pt x="296" y="267"/>
                  <a:pt x="238" y="208"/>
                  <a:pt x="166" y="208"/>
                </a:cubicBezTo>
                <a:cubicBezTo>
                  <a:pt x="94" y="208"/>
                  <a:pt x="35" y="267"/>
                  <a:pt x="35" y="339"/>
                </a:cubicBezTo>
                <a:moveTo>
                  <a:pt x="109" y="221"/>
                </a:moveTo>
                <a:cubicBezTo>
                  <a:pt x="166" y="274"/>
                  <a:pt x="166" y="274"/>
                  <a:pt x="166" y="274"/>
                </a:cubicBezTo>
                <a:cubicBezTo>
                  <a:pt x="222" y="221"/>
                  <a:pt x="222" y="221"/>
                  <a:pt x="222" y="221"/>
                </a:cubicBezTo>
                <a:moveTo>
                  <a:pt x="0" y="190"/>
                </a:moveTo>
                <a:cubicBezTo>
                  <a:pt x="0" y="205"/>
                  <a:pt x="14" y="217"/>
                  <a:pt x="31" y="217"/>
                </a:cubicBezTo>
                <a:cubicBezTo>
                  <a:pt x="48" y="217"/>
                  <a:pt x="62" y="205"/>
                  <a:pt x="62" y="190"/>
                </a:cubicBezTo>
                <a:moveTo>
                  <a:pt x="62" y="101"/>
                </a:moveTo>
                <a:cubicBezTo>
                  <a:pt x="62" y="192"/>
                  <a:pt x="62" y="192"/>
                  <a:pt x="62" y="192"/>
                </a:cubicBezTo>
                <a:moveTo>
                  <a:pt x="270" y="190"/>
                </a:moveTo>
                <a:cubicBezTo>
                  <a:pt x="270" y="205"/>
                  <a:pt x="283" y="217"/>
                  <a:pt x="300" y="217"/>
                </a:cubicBezTo>
                <a:cubicBezTo>
                  <a:pt x="317" y="217"/>
                  <a:pt x="331" y="205"/>
                  <a:pt x="331" y="190"/>
                </a:cubicBezTo>
                <a:moveTo>
                  <a:pt x="270" y="101"/>
                </a:moveTo>
                <a:cubicBezTo>
                  <a:pt x="270" y="192"/>
                  <a:pt x="270" y="192"/>
                  <a:pt x="270" y="192"/>
                </a:cubicBezTo>
              </a:path>
            </a:pathLst>
          </a:custGeom>
          <a:noFill/>
          <a:ln w="15875" cap="sq">
            <a:solidFill>
              <a:schemeClr val="tx1">
                <a:lumMod val="50000"/>
                <a:lumOff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00">
              <a:gradFill>
                <a:gsLst>
                  <a:gs pos="0">
                    <a:srgbClr val="505050"/>
                  </a:gs>
                  <a:gs pos="100000">
                    <a:srgbClr val="505050"/>
                  </a:gs>
                </a:gsLst>
              </a:gradFill>
            </a:endParaRPr>
          </a:p>
        </p:txBody>
      </p:sp>
      <p:sp>
        <p:nvSpPr>
          <p:cNvPr id="54" name="book_2" title="Icon of a book and a pencil">
            <a:extLst>
              <a:ext uri="{FF2B5EF4-FFF2-40B4-BE49-F238E27FC236}">
                <a16:creationId xmlns:a16="http://schemas.microsoft.com/office/drawing/2014/main" id="{96C740BB-5445-F043-BF64-A133D38260AA}"/>
              </a:ext>
            </a:extLst>
          </p:cNvPr>
          <p:cNvSpPr>
            <a:spLocks noChangeAspect="1" noEditPoints="1"/>
          </p:cNvSpPr>
          <p:nvPr/>
        </p:nvSpPr>
        <p:spPr bwMode="auto">
          <a:xfrm>
            <a:off x="798588" y="6465670"/>
            <a:ext cx="400692" cy="365760"/>
          </a:xfrm>
          <a:custGeom>
            <a:avLst/>
            <a:gdLst>
              <a:gd name="T0" fmla="*/ 223 w 330"/>
              <a:gd name="T1" fmla="*/ 0 h 301"/>
              <a:gd name="T2" fmla="*/ 223 w 330"/>
              <a:gd name="T3" fmla="*/ 284 h 301"/>
              <a:gd name="T4" fmla="*/ 31 w 330"/>
              <a:gd name="T5" fmla="*/ 284 h 301"/>
              <a:gd name="T6" fmla="*/ 0 w 330"/>
              <a:gd name="T7" fmla="*/ 233 h 301"/>
              <a:gd name="T8" fmla="*/ 0 w 330"/>
              <a:gd name="T9" fmla="*/ 31 h 301"/>
              <a:gd name="T10" fmla="*/ 43 w 330"/>
              <a:gd name="T11" fmla="*/ 0 h 301"/>
              <a:gd name="T12" fmla="*/ 223 w 330"/>
              <a:gd name="T13" fmla="*/ 0 h 301"/>
              <a:gd name="T14" fmla="*/ 223 w 330"/>
              <a:gd name="T15" fmla="*/ 228 h 301"/>
              <a:gd name="T16" fmla="*/ 48 w 330"/>
              <a:gd name="T17" fmla="*/ 227 h 301"/>
              <a:gd name="T18" fmla="*/ 2 w 330"/>
              <a:gd name="T19" fmla="*/ 252 h 301"/>
              <a:gd name="T20" fmla="*/ 316 w 330"/>
              <a:gd name="T21" fmla="*/ 301 h 301"/>
              <a:gd name="T22" fmla="*/ 316 w 330"/>
              <a:gd name="T23" fmla="*/ 301 h 301"/>
              <a:gd name="T24" fmla="*/ 330 w 330"/>
              <a:gd name="T25" fmla="*/ 278 h 301"/>
              <a:gd name="T26" fmla="*/ 330 w 330"/>
              <a:gd name="T27" fmla="*/ 19 h 301"/>
              <a:gd name="T28" fmla="*/ 316 w 330"/>
              <a:gd name="T29" fmla="*/ 0 h 301"/>
              <a:gd name="T30" fmla="*/ 302 w 330"/>
              <a:gd name="T31" fmla="*/ 19 h 301"/>
              <a:gd name="T32" fmla="*/ 302 w 330"/>
              <a:gd name="T33" fmla="*/ 278 h 301"/>
              <a:gd name="T34" fmla="*/ 316 w 330"/>
              <a:gd name="T35" fmla="*/ 301 h 301"/>
              <a:gd name="T36" fmla="*/ 330 w 330"/>
              <a:gd name="T37" fmla="*/ 41 h 301"/>
              <a:gd name="T38" fmla="*/ 302 w 330"/>
              <a:gd name="T39" fmla="*/ 43 h 301"/>
              <a:gd name="T40" fmla="*/ 330 w 330"/>
              <a:gd name="T41" fmla="*/ 265 h 301"/>
              <a:gd name="T42" fmla="*/ 302 w 330"/>
              <a:gd name="T43" fmla="*/ 265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0" h="301">
                <a:moveTo>
                  <a:pt x="223" y="0"/>
                </a:moveTo>
                <a:cubicBezTo>
                  <a:pt x="223" y="284"/>
                  <a:pt x="223" y="284"/>
                  <a:pt x="223" y="284"/>
                </a:cubicBezTo>
                <a:cubicBezTo>
                  <a:pt x="31" y="284"/>
                  <a:pt x="31" y="284"/>
                  <a:pt x="31" y="284"/>
                </a:cubicBezTo>
                <a:cubicBezTo>
                  <a:pt x="31" y="284"/>
                  <a:pt x="0" y="287"/>
                  <a:pt x="0" y="233"/>
                </a:cubicBezTo>
                <a:cubicBezTo>
                  <a:pt x="0" y="193"/>
                  <a:pt x="0" y="31"/>
                  <a:pt x="0" y="31"/>
                </a:cubicBezTo>
                <a:cubicBezTo>
                  <a:pt x="0" y="31"/>
                  <a:pt x="2" y="0"/>
                  <a:pt x="43" y="0"/>
                </a:cubicBezTo>
                <a:cubicBezTo>
                  <a:pt x="80" y="0"/>
                  <a:pt x="223" y="0"/>
                  <a:pt x="223" y="0"/>
                </a:cubicBezTo>
                <a:close/>
                <a:moveTo>
                  <a:pt x="223" y="228"/>
                </a:moveTo>
                <a:cubicBezTo>
                  <a:pt x="41" y="228"/>
                  <a:pt x="48" y="227"/>
                  <a:pt x="48" y="227"/>
                </a:cubicBezTo>
                <a:cubicBezTo>
                  <a:pt x="48" y="227"/>
                  <a:pt x="6" y="223"/>
                  <a:pt x="2" y="252"/>
                </a:cubicBezTo>
                <a:moveTo>
                  <a:pt x="316" y="301"/>
                </a:moveTo>
                <a:cubicBezTo>
                  <a:pt x="316" y="301"/>
                  <a:pt x="316" y="301"/>
                  <a:pt x="316" y="301"/>
                </a:cubicBezTo>
                <a:cubicBezTo>
                  <a:pt x="330" y="278"/>
                  <a:pt x="330" y="278"/>
                  <a:pt x="330" y="278"/>
                </a:cubicBezTo>
                <a:cubicBezTo>
                  <a:pt x="330" y="278"/>
                  <a:pt x="330" y="278"/>
                  <a:pt x="330" y="19"/>
                </a:cubicBezTo>
                <a:cubicBezTo>
                  <a:pt x="330" y="19"/>
                  <a:pt x="329" y="0"/>
                  <a:pt x="316" y="0"/>
                </a:cubicBezTo>
                <a:cubicBezTo>
                  <a:pt x="303" y="0"/>
                  <a:pt x="302" y="19"/>
                  <a:pt x="302" y="19"/>
                </a:cubicBezTo>
                <a:cubicBezTo>
                  <a:pt x="302" y="19"/>
                  <a:pt x="302" y="19"/>
                  <a:pt x="302" y="278"/>
                </a:cubicBezTo>
                <a:cubicBezTo>
                  <a:pt x="302" y="278"/>
                  <a:pt x="302" y="278"/>
                  <a:pt x="316" y="301"/>
                </a:cubicBezTo>
                <a:close/>
                <a:moveTo>
                  <a:pt x="330" y="41"/>
                </a:moveTo>
                <a:cubicBezTo>
                  <a:pt x="313" y="22"/>
                  <a:pt x="302" y="43"/>
                  <a:pt x="302" y="43"/>
                </a:cubicBezTo>
                <a:moveTo>
                  <a:pt x="330" y="265"/>
                </a:moveTo>
                <a:cubicBezTo>
                  <a:pt x="316" y="244"/>
                  <a:pt x="302" y="265"/>
                  <a:pt x="302" y="265"/>
                </a:cubicBezTo>
              </a:path>
            </a:pathLst>
          </a:custGeom>
          <a:noFill/>
          <a:ln w="15875" cap="flat">
            <a:solidFill>
              <a:schemeClr val="tx1">
                <a:lumMod val="50000"/>
                <a:lumOff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5" name="Books" title="Icon of a stack of books">
            <a:extLst>
              <a:ext uri="{FF2B5EF4-FFF2-40B4-BE49-F238E27FC236}">
                <a16:creationId xmlns:a16="http://schemas.microsoft.com/office/drawing/2014/main" id="{A3C78783-56DC-CC45-AE88-19775C7283EF}"/>
              </a:ext>
            </a:extLst>
          </p:cNvPr>
          <p:cNvSpPr>
            <a:spLocks noChangeAspect="1" noEditPoints="1"/>
          </p:cNvSpPr>
          <p:nvPr/>
        </p:nvSpPr>
        <p:spPr bwMode="auto">
          <a:xfrm>
            <a:off x="4191462" y="2869394"/>
            <a:ext cx="463236" cy="365760"/>
          </a:xfrm>
          <a:custGeom>
            <a:avLst/>
            <a:gdLst>
              <a:gd name="T0" fmla="*/ 3195 w 3452"/>
              <a:gd name="T1" fmla="*/ 1671 h 2724"/>
              <a:gd name="T2" fmla="*/ 309 w 3452"/>
              <a:gd name="T3" fmla="*/ 1671 h 2724"/>
              <a:gd name="T4" fmla="*/ 0 w 3452"/>
              <a:gd name="T5" fmla="*/ 1362 h 2724"/>
              <a:gd name="T6" fmla="*/ 309 w 3452"/>
              <a:gd name="T7" fmla="*/ 1053 h 2724"/>
              <a:gd name="T8" fmla="*/ 3195 w 3452"/>
              <a:gd name="T9" fmla="*/ 1053 h 2724"/>
              <a:gd name="T10" fmla="*/ 3018 w 3452"/>
              <a:gd name="T11" fmla="*/ 1053 h 2724"/>
              <a:gd name="T12" fmla="*/ 2937 w 3452"/>
              <a:gd name="T13" fmla="*/ 1362 h 2724"/>
              <a:gd name="T14" fmla="*/ 3018 w 3452"/>
              <a:gd name="T15" fmla="*/ 1671 h 2724"/>
              <a:gd name="T16" fmla="*/ 3452 w 3452"/>
              <a:gd name="T17" fmla="*/ 0 h 2724"/>
              <a:gd name="T18" fmla="*/ 566 w 3452"/>
              <a:gd name="T19" fmla="*/ 0 h 2724"/>
              <a:gd name="T20" fmla="*/ 257 w 3452"/>
              <a:gd name="T21" fmla="*/ 309 h 2724"/>
              <a:gd name="T22" fmla="*/ 566 w 3452"/>
              <a:gd name="T23" fmla="*/ 618 h 2724"/>
              <a:gd name="T24" fmla="*/ 3452 w 3452"/>
              <a:gd name="T25" fmla="*/ 618 h 2724"/>
              <a:gd name="T26" fmla="*/ 3275 w 3452"/>
              <a:gd name="T27" fmla="*/ 0 h 2724"/>
              <a:gd name="T28" fmla="*/ 3195 w 3452"/>
              <a:gd name="T29" fmla="*/ 309 h 2724"/>
              <a:gd name="T30" fmla="*/ 3275 w 3452"/>
              <a:gd name="T31" fmla="*/ 618 h 2724"/>
              <a:gd name="T32" fmla="*/ 192 w 3452"/>
              <a:gd name="T33" fmla="*/ 2724 h 2724"/>
              <a:gd name="T34" fmla="*/ 3078 w 3452"/>
              <a:gd name="T35" fmla="*/ 2724 h 2724"/>
              <a:gd name="T36" fmla="*/ 3387 w 3452"/>
              <a:gd name="T37" fmla="*/ 2415 h 2724"/>
              <a:gd name="T38" fmla="*/ 3078 w 3452"/>
              <a:gd name="T39" fmla="*/ 2106 h 2724"/>
              <a:gd name="T40" fmla="*/ 192 w 3452"/>
              <a:gd name="T41" fmla="*/ 2106 h 2724"/>
              <a:gd name="T42" fmla="*/ 369 w 3452"/>
              <a:gd name="T43" fmla="*/ 2724 h 2724"/>
              <a:gd name="T44" fmla="*/ 450 w 3452"/>
              <a:gd name="T45" fmla="*/ 2415 h 2724"/>
              <a:gd name="T46" fmla="*/ 369 w 3452"/>
              <a:gd name="T47" fmla="*/ 2106 h 2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52" h="2724">
                <a:moveTo>
                  <a:pt x="3195" y="1671"/>
                </a:moveTo>
                <a:cubicBezTo>
                  <a:pt x="309" y="1671"/>
                  <a:pt x="309" y="1671"/>
                  <a:pt x="309" y="1671"/>
                </a:cubicBezTo>
                <a:cubicBezTo>
                  <a:pt x="138" y="1671"/>
                  <a:pt x="0" y="1533"/>
                  <a:pt x="0" y="1362"/>
                </a:cubicBezTo>
                <a:cubicBezTo>
                  <a:pt x="0" y="1191"/>
                  <a:pt x="138" y="1053"/>
                  <a:pt x="309" y="1053"/>
                </a:cubicBezTo>
                <a:cubicBezTo>
                  <a:pt x="3195" y="1053"/>
                  <a:pt x="3195" y="1053"/>
                  <a:pt x="3195" y="1053"/>
                </a:cubicBezTo>
                <a:moveTo>
                  <a:pt x="3018" y="1053"/>
                </a:moveTo>
                <a:cubicBezTo>
                  <a:pt x="2968" y="1126"/>
                  <a:pt x="2937" y="1237"/>
                  <a:pt x="2937" y="1362"/>
                </a:cubicBezTo>
                <a:cubicBezTo>
                  <a:pt x="2937" y="1486"/>
                  <a:pt x="2968" y="1598"/>
                  <a:pt x="3018" y="1671"/>
                </a:cubicBezTo>
                <a:moveTo>
                  <a:pt x="3452" y="0"/>
                </a:moveTo>
                <a:cubicBezTo>
                  <a:pt x="566" y="0"/>
                  <a:pt x="566" y="0"/>
                  <a:pt x="566" y="0"/>
                </a:cubicBezTo>
                <a:cubicBezTo>
                  <a:pt x="396" y="0"/>
                  <a:pt x="257" y="139"/>
                  <a:pt x="257" y="309"/>
                </a:cubicBezTo>
                <a:cubicBezTo>
                  <a:pt x="257" y="480"/>
                  <a:pt x="396" y="618"/>
                  <a:pt x="566" y="618"/>
                </a:cubicBezTo>
                <a:cubicBezTo>
                  <a:pt x="3452" y="618"/>
                  <a:pt x="3452" y="618"/>
                  <a:pt x="3452" y="618"/>
                </a:cubicBezTo>
                <a:moveTo>
                  <a:pt x="3275" y="0"/>
                </a:moveTo>
                <a:cubicBezTo>
                  <a:pt x="3226" y="74"/>
                  <a:pt x="3195" y="185"/>
                  <a:pt x="3195" y="309"/>
                </a:cubicBezTo>
                <a:cubicBezTo>
                  <a:pt x="3195" y="434"/>
                  <a:pt x="3226" y="545"/>
                  <a:pt x="3275" y="618"/>
                </a:cubicBezTo>
                <a:moveTo>
                  <a:pt x="192" y="2724"/>
                </a:moveTo>
                <a:cubicBezTo>
                  <a:pt x="3078" y="2724"/>
                  <a:pt x="3078" y="2724"/>
                  <a:pt x="3078" y="2724"/>
                </a:cubicBezTo>
                <a:cubicBezTo>
                  <a:pt x="3249" y="2724"/>
                  <a:pt x="3387" y="2585"/>
                  <a:pt x="3387" y="2415"/>
                </a:cubicBezTo>
                <a:cubicBezTo>
                  <a:pt x="3387" y="2244"/>
                  <a:pt x="3249" y="2106"/>
                  <a:pt x="3078" y="2106"/>
                </a:cubicBezTo>
                <a:cubicBezTo>
                  <a:pt x="192" y="2106"/>
                  <a:pt x="192" y="2106"/>
                  <a:pt x="192" y="2106"/>
                </a:cubicBezTo>
                <a:moveTo>
                  <a:pt x="369" y="2724"/>
                </a:moveTo>
                <a:cubicBezTo>
                  <a:pt x="418" y="2650"/>
                  <a:pt x="450" y="2539"/>
                  <a:pt x="450" y="2415"/>
                </a:cubicBezTo>
                <a:cubicBezTo>
                  <a:pt x="450" y="2290"/>
                  <a:pt x="418" y="2179"/>
                  <a:pt x="369" y="2106"/>
                </a:cubicBezTo>
              </a:path>
            </a:pathLst>
          </a:custGeom>
          <a:noFill/>
          <a:ln w="15875" cap="sq">
            <a:solidFill>
              <a:schemeClr val="tx1">
                <a:lumMod val="50000"/>
                <a:lumOff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 name="object 2">
            <a:extLst>
              <a:ext uri="{FF2B5EF4-FFF2-40B4-BE49-F238E27FC236}">
                <a16:creationId xmlns:a16="http://schemas.microsoft.com/office/drawing/2014/main" id="{68B463EC-EA96-4B30-96E4-4AD0B05CB206}"/>
              </a:ext>
            </a:extLst>
          </p:cNvPr>
          <p:cNvSpPr txBox="1"/>
          <p:nvPr/>
        </p:nvSpPr>
        <p:spPr>
          <a:xfrm>
            <a:off x="891538" y="9811524"/>
            <a:ext cx="6206290" cy="166712"/>
          </a:xfrm>
          <a:prstGeom prst="rect">
            <a:avLst/>
          </a:prstGeom>
        </p:spPr>
        <p:txBody>
          <a:bodyPr vert="horz" wrap="square" lIns="0" tIns="1270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700" marR="5080">
              <a:spcBef>
                <a:spcPts val="100"/>
              </a:spcBef>
            </a:pPr>
            <a:r>
              <a:rPr lang="en-US" sz="500" spc="10" dirty="0">
                <a:solidFill>
                  <a:srgbClr val="4F4F4F"/>
                </a:solidFill>
                <a:latin typeface="Segoe UI" panose="020B0502040204020203" pitchFamily="34" charset="0"/>
                <a:cs typeface="Segoe UI" panose="020B0502040204020203" pitchFamily="34" charset="0"/>
              </a:rPr>
              <a:t>*Accessories sold separately. </a:t>
            </a:r>
            <a:r>
              <a:rPr sz="500" spc="10" dirty="0">
                <a:solidFill>
                  <a:srgbClr val="4F4F4F"/>
                </a:solidFill>
                <a:latin typeface="Segoe UI" panose="020B0502040204020203" pitchFamily="34" charset="0"/>
                <a:cs typeface="Segoe UI" panose="020B0502040204020203" pitchFamily="34" charset="0"/>
              </a:rPr>
              <a:t>Battery </a:t>
            </a:r>
            <a:r>
              <a:rPr sz="500" spc="5" dirty="0">
                <a:solidFill>
                  <a:srgbClr val="4F4F4F"/>
                </a:solidFill>
                <a:latin typeface="Segoe UI" panose="020B0502040204020203" pitchFamily="34" charset="0"/>
                <a:cs typeface="Segoe UI" panose="020B0502040204020203" pitchFamily="34" charset="0"/>
              </a:rPr>
              <a:t>life varies significantly with </a:t>
            </a:r>
            <a:r>
              <a:rPr sz="500" spc="10" dirty="0">
                <a:solidFill>
                  <a:srgbClr val="4F4F4F"/>
                </a:solidFill>
                <a:latin typeface="Segoe UI" panose="020B0502040204020203" pitchFamily="34" charset="0"/>
                <a:cs typeface="Segoe UI" panose="020B0502040204020203" pitchFamily="34" charset="0"/>
              </a:rPr>
              <a:t>settings, </a:t>
            </a:r>
            <a:r>
              <a:rPr sz="500" spc="5" dirty="0">
                <a:solidFill>
                  <a:srgbClr val="4F4F4F"/>
                </a:solidFill>
                <a:latin typeface="Segoe UI" panose="020B0502040204020203" pitchFamily="34" charset="0"/>
                <a:cs typeface="Segoe UI" panose="020B0502040204020203" pitchFamily="34" charset="0"/>
              </a:rPr>
              <a:t>usage and other </a:t>
            </a:r>
            <a:r>
              <a:rPr sz="500" spc="10" dirty="0">
                <a:solidFill>
                  <a:srgbClr val="4F4F4F"/>
                </a:solidFill>
                <a:latin typeface="Segoe UI" panose="020B0502040204020203" pitchFamily="34" charset="0"/>
                <a:cs typeface="Segoe UI" panose="020B0502040204020203" pitchFamily="34" charset="0"/>
              </a:rPr>
              <a:t>factors. </a:t>
            </a:r>
            <a:r>
              <a:rPr lang="en-US" sz="500" spc="10" dirty="0">
                <a:solidFill>
                  <a:srgbClr val="4F4F4F"/>
                </a:solidFill>
                <a:latin typeface="Segoe UI" panose="020B0502040204020203" pitchFamily="34" charset="0"/>
                <a:cs typeface="Segoe UI" panose="020B0502040204020203" pitchFamily="34" charset="0"/>
              </a:rPr>
              <a:t>LTE</a:t>
            </a:r>
            <a:r>
              <a:rPr sz="500" dirty="0">
                <a:solidFill>
                  <a:srgbClr val="4F4F4F"/>
                </a:solidFill>
                <a:latin typeface="Segoe UI" panose="020B0502040204020203" pitchFamily="34" charset="0"/>
                <a:cs typeface="Segoe UI" panose="020B0502040204020203" pitchFamily="34" charset="0"/>
              </a:rPr>
              <a:t> </a:t>
            </a:r>
            <a:r>
              <a:rPr sz="500" spc="10" dirty="0">
                <a:solidFill>
                  <a:srgbClr val="4F4F4F"/>
                </a:solidFill>
                <a:latin typeface="Segoe UI" panose="020B0502040204020203" pitchFamily="34" charset="0"/>
                <a:cs typeface="Segoe UI" panose="020B0502040204020203" pitchFamily="34" charset="0"/>
              </a:rPr>
              <a:t>Service </a:t>
            </a:r>
            <a:r>
              <a:rPr sz="500" spc="5" dirty="0">
                <a:solidFill>
                  <a:srgbClr val="4F4F4F"/>
                </a:solidFill>
                <a:latin typeface="Segoe UI" panose="020B0502040204020203" pitchFamily="34" charset="0"/>
                <a:cs typeface="Segoe UI" panose="020B0502040204020203" pitchFamily="34" charset="0"/>
              </a:rPr>
              <a:t>availability and </a:t>
            </a:r>
            <a:r>
              <a:rPr sz="500" spc="10" dirty="0">
                <a:solidFill>
                  <a:srgbClr val="4F4F4F"/>
                </a:solidFill>
                <a:latin typeface="Segoe UI" panose="020B0502040204020203" pitchFamily="34" charset="0"/>
                <a:cs typeface="Segoe UI" panose="020B0502040204020203" pitchFamily="34" charset="0"/>
              </a:rPr>
              <a:t>performance subject </a:t>
            </a:r>
            <a:r>
              <a:rPr sz="500" dirty="0">
                <a:solidFill>
                  <a:srgbClr val="4F4F4F"/>
                </a:solidFill>
                <a:latin typeface="Segoe UI" panose="020B0502040204020203" pitchFamily="34" charset="0"/>
                <a:cs typeface="Segoe UI" panose="020B0502040204020203" pitchFamily="34" charset="0"/>
              </a:rPr>
              <a:t>to </a:t>
            </a:r>
            <a:r>
              <a:rPr sz="500" spc="10" dirty="0">
                <a:solidFill>
                  <a:srgbClr val="4F4F4F"/>
                </a:solidFill>
                <a:latin typeface="Segoe UI" panose="020B0502040204020203" pitchFamily="34" charset="0"/>
                <a:cs typeface="Segoe UI" panose="020B0502040204020203" pitchFamily="34" charset="0"/>
              </a:rPr>
              <a:t>service </a:t>
            </a:r>
            <a:r>
              <a:rPr sz="500" spc="5" dirty="0">
                <a:solidFill>
                  <a:srgbClr val="4F4F4F"/>
                </a:solidFill>
                <a:latin typeface="Segoe UI" panose="020B0502040204020203" pitchFamily="34" charset="0"/>
                <a:cs typeface="Segoe UI" panose="020B0502040204020203" pitchFamily="34" charset="0"/>
              </a:rPr>
              <a:t>provider’s </a:t>
            </a:r>
            <a:r>
              <a:rPr sz="500" spc="10" dirty="0">
                <a:solidFill>
                  <a:srgbClr val="4F4F4F"/>
                </a:solidFill>
                <a:latin typeface="Segoe UI" panose="020B0502040204020203" pitchFamily="34" charset="0"/>
                <a:cs typeface="Segoe UI" panose="020B0502040204020203" pitchFamily="34" charset="0"/>
              </a:rPr>
              <a:t>network. </a:t>
            </a:r>
            <a:r>
              <a:rPr sz="500" spc="5" dirty="0">
                <a:solidFill>
                  <a:srgbClr val="4F4F4F"/>
                </a:solidFill>
                <a:latin typeface="Segoe UI" panose="020B0502040204020203" pitchFamily="34" charset="0"/>
                <a:cs typeface="Segoe UI" panose="020B0502040204020203" pitchFamily="34" charset="0"/>
              </a:rPr>
              <a:t>Contact your </a:t>
            </a:r>
            <a:r>
              <a:rPr sz="500" spc="10" dirty="0">
                <a:solidFill>
                  <a:srgbClr val="4F4F4F"/>
                </a:solidFill>
                <a:latin typeface="Segoe UI" panose="020B0502040204020203" pitchFamily="34" charset="0"/>
                <a:cs typeface="Segoe UI" panose="020B0502040204020203" pitchFamily="34" charset="0"/>
              </a:rPr>
              <a:t>service </a:t>
            </a:r>
            <a:r>
              <a:rPr sz="500" spc="5" dirty="0">
                <a:solidFill>
                  <a:srgbClr val="4F4F4F"/>
                </a:solidFill>
                <a:latin typeface="Segoe UI" panose="020B0502040204020203" pitchFamily="34" charset="0"/>
                <a:cs typeface="Segoe UI" panose="020B0502040204020203" pitchFamily="34" charset="0"/>
              </a:rPr>
              <a:t>provider for details, compatibility, pricing, SIM card, and activation. See all specs and frequencies </a:t>
            </a:r>
            <a:r>
              <a:rPr sz="500" dirty="0">
                <a:solidFill>
                  <a:srgbClr val="4F4F4F"/>
                </a:solidFill>
                <a:latin typeface="Segoe UI" panose="020B0502040204020203" pitchFamily="34" charset="0"/>
                <a:cs typeface="Segoe UI" panose="020B0502040204020203" pitchFamily="34" charset="0"/>
              </a:rPr>
              <a:t>at </a:t>
            </a:r>
            <a:r>
              <a:rPr lang="en-US" sz="500" dirty="0">
                <a:solidFill>
                  <a:srgbClr val="4F4F4F"/>
                </a:solidFill>
                <a:latin typeface="Segoe UI" panose="020B0502040204020203" pitchFamily="34" charset="0"/>
                <a:cs typeface="Segoe UI" panose="020B0502040204020203" pitchFamily="34" charset="0"/>
                <a:hlinkClick r:id="rId11"/>
              </a:rPr>
              <a:t>www.</a:t>
            </a:r>
            <a:r>
              <a:rPr sz="500" spc="5" dirty="0">
                <a:solidFill>
                  <a:srgbClr val="4F4F4F"/>
                </a:solidFill>
                <a:latin typeface="Segoe UI" panose="020B0502040204020203" pitchFamily="34" charset="0"/>
                <a:cs typeface="Segoe UI" panose="020B0502040204020203" pitchFamily="34" charset="0"/>
                <a:hlinkClick r:id="rId11"/>
              </a:rPr>
              <a:t>surface.com</a:t>
            </a:r>
            <a:r>
              <a:rPr lang="en-US" sz="500" spc="5" dirty="0">
                <a:solidFill>
                  <a:srgbClr val="4F4F4F"/>
                </a:solidFill>
                <a:latin typeface="Segoe UI" panose="020B0502040204020203" pitchFamily="34" charset="0"/>
                <a:cs typeface="Segoe UI" panose="020B0502040204020203" pitchFamily="34" charset="0"/>
                <a:hlinkClick r:id="rId11"/>
              </a:rPr>
              <a:t>/business</a:t>
            </a:r>
            <a:r>
              <a:rPr lang="en-US" sz="500" spc="5" dirty="0">
                <a:solidFill>
                  <a:srgbClr val="4F4F4F"/>
                </a:solidFill>
                <a:latin typeface="Segoe UI" panose="020B0502040204020203" pitchFamily="34" charset="0"/>
                <a:cs typeface="Segoe UI" panose="020B0502040204020203" pitchFamily="34" charset="0"/>
              </a:rPr>
              <a:t> </a:t>
            </a:r>
            <a:r>
              <a:rPr sz="500" spc="5" dirty="0">
                <a:solidFill>
                  <a:srgbClr val="4F4F4F"/>
                </a:solidFill>
                <a:latin typeface="Segoe UI" panose="020B0502040204020203" pitchFamily="34" charset="0"/>
                <a:cs typeface="Segoe UI" panose="020B0502040204020203" pitchFamily="34" charset="0"/>
              </a:rPr>
              <a:t>. Availability </a:t>
            </a:r>
            <a:r>
              <a:rPr sz="500" dirty="0">
                <a:solidFill>
                  <a:srgbClr val="4F4F4F"/>
                </a:solidFill>
                <a:latin typeface="Segoe UI" panose="020B0502040204020203" pitchFamily="34" charset="0"/>
                <a:cs typeface="Segoe UI" panose="020B0502040204020203" pitchFamily="34" charset="0"/>
              </a:rPr>
              <a:t>of </a:t>
            </a:r>
            <a:r>
              <a:rPr sz="500" spc="5" dirty="0">
                <a:solidFill>
                  <a:srgbClr val="4F4F4F"/>
                </a:solidFill>
                <a:latin typeface="Segoe UI" panose="020B0502040204020203" pitchFamily="34" charset="0"/>
                <a:cs typeface="Segoe UI" panose="020B0502040204020203" pitchFamily="34" charset="0"/>
              </a:rPr>
              <a:t>data plans for </a:t>
            </a:r>
            <a:r>
              <a:rPr sz="500" dirty="0">
                <a:solidFill>
                  <a:srgbClr val="4F4F4F"/>
                </a:solidFill>
                <a:latin typeface="Segoe UI" panose="020B0502040204020203" pitchFamily="34" charset="0"/>
                <a:cs typeface="Segoe UI" panose="020B0502040204020203" pitchFamily="34" charset="0"/>
              </a:rPr>
              <a:t>eSIM </a:t>
            </a:r>
            <a:r>
              <a:rPr sz="500" spc="5" dirty="0">
                <a:solidFill>
                  <a:srgbClr val="4F4F4F"/>
                </a:solidFill>
                <a:latin typeface="Segoe UI" panose="020B0502040204020203" pitchFamily="34" charset="0"/>
                <a:cs typeface="Segoe UI" panose="020B0502040204020203" pitchFamily="34" charset="0"/>
              </a:rPr>
              <a:t>varies </a:t>
            </a:r>
            <a:r>
              <a:rPr sz="500" dirty="0">
                <a:solidFill>
                  <a:srgbClr val="4F4F4F"/>
                </a:solidFill>
                <a:latin typeface="Segoe UI" panose="020B0502040204020203" pitchFamily="34" charset="0"/>
                <a:cs typeface="Segoe UI" panose="020B0502040204020203" pitchFamily="34" charset="0"/>
              </a:rPr>
              <a:t>by </a:t>
            </a:r>
            <a:r>
              <a:rPr sz="500" spc="5" dirty="0">
                <a:solidFill>
                  <a:srgbClr val="4F4F4F"/>
                </a:solidFill>
                <a:latin typeface="Segoe UI" panose="020B0502040204020203" pitchFamily="34" charset="0"/>
                <a:cs typeface="Segoe UI" panose="020B0502040204020203" pitchFamily="34" charset="0"/>
              </a:rPr>
              <a:t>market and </a:t>
            </a:r>
            <a:r>
              <a:rPr sz="500" dirty="0">
                <a:solidFill>
                  <a:srgbClr val="4F4F4F"/>
                </a:solidFill>
                <a:latin typeface="Segoe UI" panose="020B0502040204020203" pitchFamily="34" charset="0"/>
                <a:cs typeface="Segoe UI" panose="020B0502040204020203" pitchFamily="34" charset="0"/>
              </a:rPr>
              <a:t>by</a:t>
            </a:r>
            <a:r>
              <a:rPr sz="500" spc="45" dirty="0">
                <a:solidFill>
                  <a:srgbClr val="4F4F4F"/>
                </a:solidFill>
                <a:latin typeface="Segoe UI" panose="020B0502040204020203" pitchFamily="34" charset="0"/>
                <a:cs typeface="Segoe UI" panose="020B0502040204020203" pitchFamily="34" charset="0"/>
              </a:rPr>
              <a:t> </a:t>
            </a:r>
            <a:r>
              <a:rPr sz="500" dirty="0">
                <a:solidFill>
                  <a:srgbClr val="4F4F4F"/>
                </a:solidFill>
                <a:latin typeface="Segoe UI" panose="020B0502040204020203" pitchFamily="34" charset="0"/>
                <a:cs typeface="Segoe UI" panose="020B0502040204020203" pitchFamily="34" charset="0"/>
              </a:rPr>
              <a:t>carrier.</a:t>
            </a:r>
            <a:endParaRPr lang="en-US" sz="500" dirty="0">
              <a:latin typeface="Segoe UI" panose="020B0502040204020203" pitchFamily="34" charset="0"/>
              <a:cs typeface="Segoe UI" panose="020B0502040204020203"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8E5323BB70EE74E978DE04966ACB683" ma:contentTypeVersion="2" ma:contentTypeDescription="Create a new document." ma:contentTypeScope="" ma:versionID="b269d6e0f9b279b2187e71ad66ac98de">
  <xsd:schema xmlns:xsd="http://www.w3.org/2001/XMLSchema" xmlns:xs="http://www.w3.org/2001/XMLSchema" xmlns:p="http://schemas.microsoft.com/office/2006/metadata/properties" xmlns:ns2="1e994e29-9f8a-47e7-8705-25fb4cfc8ece" targetNamespace="http://schemas.microsoft.com/office/2006/metadata/properties" ma:root="true" ma:fieldsID="ffb43ef556ff7e40d431e1f5bc95dde5" ns2:_="">
    <xsd:import namespace="1e994e29-9f8a-47e7-8705-25fb4cfc8ece"/>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e994e29-9f8a-47e7-8705-25fb4cfc8ec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3E980E3-B519-40F9-B59F-91ABB453AD1C}">
  <ds:schemaRefs>
    <ds:schemaRef ds:uri="http://schemas.microsoft.com/sharepoint/v3/contenttype/forms"/>
  </ds:schemaRefs>
</ds:datastoreItem>
</file>

<file path=customXml/itemProps2.xml><?xml version="1.0" encoding="utf-8"?>
<ds:datastoreItem xmlns:ds="http://schemas.openxmlformats.org/officeDocument/2006/customXml" ds:itemID="{0917EC93-CB74-4D7C-8DB8-99E725FE3B6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e994e29-9f8a-47e7-8705-25fb4cfc8ec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3505233-91EC-49A7-82D6-6222DD42BE45}">
  <ds:schemaRefs>
    <ds:schemaRef ds:uri="http://purl.org/dc/terms/"/>
    <ds:schemaRef ds:uri="1e994e29-9f8a-47e7-8705-25fb4cfc8ece"/>
    <ds:schemaRef ds:uri="http://purl.org/dc/dcmitype/"/>
    <ds:schemaRef ds:uri="http://schemas.microsoft.com/office/infopath/2007/PartnerControls"/>
    <ds:schemaRef ds:uri="http://schemas.microsoft.com/office/2006/documentManagement/types"/>
    <ds:schemaRef ds:uri="http://purl.org/dc/elements/1.1/"/>
    <ds:schemaRef ds:uri="http://schemas.microsoft.com/office/2006/metadata/propertie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1</TotalTime>
  <Words>609</Words>
  <Application>Microsoft Office PowerPoint</Application>
  <PresentationFormat>Custom</PresentationFormat>
  <Paragraphs>39</Paragraphs>
  <Slides>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vt:i4>
      </vt:variant>
    </vt:vector>
  </HeadingPairs>
  <TitlesOfParts>
    <vt:vector size="8" baseType="lpstr">
      <vt:lpstr>Calibri</vt:lpstr>
      <vt:lpstr>Segoe UI</vt:lpstr>
      <vt:lpstr>Segoe UI Semibold</vt:lpstr>
      <vt:lpstr>Segoe UI Semilight</vt:lpstr>
      <vt:lpstr>SegoePro-Semibold</vt:lpstr>
      <vt:lpstr>Office Theme</vt:lpstr>
      <vt:lpstr>The most versatile device  for teaching and learning</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most versatile device  for teaching and learning</dc:title>
  <dc:subject/>
  <dc:creator>Julie Gates</dc:creator>
  <cp:keywords/>
  <dc:description/>
  <cp:lastModifiedBy>Garcia, Diana</cp:lastModifiedBy>
  <cp:revision>4</cp:revision>
  <dcterms:created xsi:type="dcterms:W3CDTF">2019-09-25T16:20:49Z</dcterms:created>
  <dcterms:modified xsi:type="dcterms:W3CDTF">2020-04-21T15:38:57Z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2019-09-22T10:00:00Z</vt:filetime>
  </property>
  <property fmtid="{D5CDD505-2E9C-101B-9397-08002B2CF9AE}" pid="3" name="Creator">
    <vt:lpwstr>Adobe InDesign 14.0 (Macintosh)</vt:lpwstr>
  </property>
  <property fmtid="{D5CDD505-2E9C-101B-9397-08002B2CF9AE}" pid="4" name="LastSaved">
    <vt:filetime>2019-09-24T10:00:00Z</vt:filetime>
  </property>
  <property fmtid="{D5CDD505-2E9C-101B-9397-08002B2CF9AE}" pid="5" name="ContentTypeId">
    <vt:lpwstr>0x01010028E5323BB70EE74E978DE04966ACB683</vt:lpwstr>
  </property>
  <property fmtid="{D5CDD505-2E9C-101B-9397-08002B2CF9AE}" pid="6" name="MSIP_Label_f42aa342-8706-4288-bd11-ebb85995028c_Enabled">
    <vt:lpwstr>True</vt:lpwstr>
  </property>
  <property fmtid="{D5CDD505-2E9C-101B-9397-08002B2CF9AE}" pid="7" name="MSIP_Label_f42aa342-8706-4288-bd11-ebb85995028c_SiteId">
    <vt:lpwstr>72f988bf-86f1-41af-91ab-2d7cd011db47</vt:lpwstr>
  </property>
  <property fmtid="{D5CDD505-2E9C-101B-9397-08002B2CF9AE}" pid="8" name="MSIP_Label_f42aa342-8706-4288-bd11-ebb85995028c_Owner">
    <vt:lpwstr>rarroyo@microsoft.com</vt:lpwstr>
  </property>
  <property fmtid="{D5CDD505-2E9C-101B-9397-08002B2CF9AE}" pid="9" name="MSIP_Label_f42aa342-8706-4288-bd11-ebb85995028c_SetDate">
    <vt:lpwstr>2019-10-02T05:59:10.2487511Z</vt:lpwstr>
  </property>
  <property fmtid="{D5CDD505-2E9C-101B-9397-08002B2CF9AE}" pid="10" name="MSIP_Label_f42aa342-8706-4288-bd11-ebb85995028c_Name">
    <vt:lpwstr>General</vt:lpwstr>
  </property>
  <property fmtid="{D5CDD505-2E9C-101B-9397-08002B2CF9AE}" pid="11" name="MSIP_Label_f42aa342-8706-4288-bd11-ebb85995028c_Application">
    <vt:lpwstr>Microsoft Azure Information Protection</vt:lpwstr>
  </property>
  <property fmtid="{D5CDD505-2E9C-101B-9397-08002B2CF9AE}" pid="12" name="MSIP_Label_f42aa342-8706-4288-bd11-ebb85995028c_ActionId">
    <vt:lpwstr>1bbee11f-7baa-43a2-b23e-55f458b9921a</vt:lpwstr>
  </property>
  <property fmtid="{D5CDD505-2E9C-101B-9397-08002B2CF9AE}" pid="13" name="MSIP_Label_f42aa342-8706-4288-bd11-ebb85995028c_Extended_MSFT_Method">
    <vt:lpwstr>Automatic</vt:lpwstr>
  </property>
  <property fmtid="{D5CDD505-2E9C-101B-9397-08002B2CF9AE}" pid="14" name="Sensitivity">
    <vt:lpwstr>General</vt:lpwstr>
  </property>
  <property fmtid="{D5CDD505-2E9C-101B-9397-08002B2CF9AE}" pid="15" name="IsMyDocuments">
    <vt:bool>true</vt:bool>
  </property>
  <property fmtid="{D5CDD505-2E9C-101B-9397-08002B2CF9AE}" pid="16" name="Order">
    <vt:r8>19700</vt:r8>
  </property>
  <property fmtid="{D5CDD505-2E9C-101B-9397-08002B2CF9AE}" pid="17" name="_SourceUrl">
    <vt:lpwstr/>
  </property>
  <property fmtid="{D5CDD505-2E9C-101B-9397-08002B2CF9AE}" pid="18" name="_SharedFileIndex">
    <vt:lpwstr/>
  </property>
  <property fmtid="{D5CDD505-2E9C-101B-9397-08002B2CF9AE}" pid="19" name="ComplianceAssetId">
    <vt:lpwstr/>
  </property>
</Properties>
</file>