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35"/>
  </p:notesMasterIdLst>
  <p:handoutMasterIdLst>
    <p:handoutMasterId r:id="rId36"/>
  </p:handoutMasterIdLst>
  <p:sldIdLst>
    <p:sldId id="345" r:id="rId5"/>
    <p:sldId id="3527" r:id="rId6"/>
    <p:sldId id="3448" r:id="rId7"/>
    <p:sldId id="3449" r:id="rId8"/>
    <p:sldId id="3450" r:id="rId9"/>
    <p:sldId id="3451" r:id="rId10"/>
    <p:sldId id="3452" r:id="rId11"/>
    <p:sldId id="3453" r:id="rId12"/>
    <p:sldId id="3536" r:id="rId13"/>
    <p:sldId id="3524" r:id="rId14"/>
    <p:sldId id="3520" r:id="rId15"/>
    <p:sldId id="3521" r:id="rId16"/>
    <p:sldId id="3503" r:id="rId17"/>
    <p:sldId id="3537" r:id="rId18"/>
    <p:sldId id="3548" r:id="rId19"/>
    <p:sldId id="3601" r:id="rId20"/>
    <p:sldId id="3602" r:id="rId21"/>
    <p:sldId id="3530" r:id="rId22"/>
    <p:sldId id="3531" r:id="rId23"/>
    <p:sldId id="3532" r:id="rId24"/>
    <p:sldId id="3533" r:id="rId25"/>
    <p:sldId id="3603" r:id="rId26"/>
    <p:sldId id="3534" r:id="rId27"/>
    <p:sldId id="2113415943" r:id="rId28"/>
    <p:sldId id="2113415948" r:id="rId29"/>
    <p:sldId id="2113415945" r:id="rId30"/>
    <p:sldId id="3535" r:id="rId31"/>
    <p:sldId id="2113415946" r:id="rId32"/>
    <p:sldId id="2113415947" r:id="rId33"/>
    <p:sldId id="3441"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0" userDrawn="1">
          <p15:clr>
            <a:srgbClr val="A4A3A4"/>
          </p15:clr>
        </p15:guide>
        <p15:guide id="2" orient="horz" pos="912">
          <p15:clr>
            <a:srgbClr val="A4A3A4"/>
          </p15:clr>
        </p15:guide>
        <p15:guide id="3" orient="horz" pos="720">
          <p15:clr>
            <a:srgbClr val="A4A3A4"/>
          </p15:clr>
        </p15:guide>
        <p15:guide id="4" orient="horz" pos="3744">
          <p15:clr>
            <a:srgbClr val="A4A3A4"/>
          </p15:clr>
        </p15:guide>
        <p15:guide id="5" orient="horz" pos="1104">
          <p15:clr>
            <a:srgbClr val="A4A3A4"/>
          </p15:clr>
        </p15:guide>
        <p15:guide id="6" pos="3839">
          <p15:clr>
            <a:srgbClr val="A4A3A4"/>
          </p15:clr>
        </p15:guide>
        <p15:guide id="7" pos="384">
          <p15:clr>
            <a:srgbClr val="A4A3A4"/>
          </p15:clr>
        </p15:guide>
        <p15:guide id="8" pos="7294">
          <p15:clr>
            <a:srgbClr val="A4A3A4"/>
          </p15:clr>
        </p15:guide>
        <p15:guide id="9" orient="horz" pos="26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FF"/>
    <a:srgbClr val="C1019D"/>
    <a:srgbClr val="FF6501"/>
    <a:srgbClr val="0B45C3"/>
    <a:srgbClr val="FC1255"/>
    <a:srgbClr val="730DF2"/>
    <a:srgbClr val="4541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98A73-420D-7A06-6507-22778C382EB9}" v="34" dt="2020-04-05T14:53:41.459"/>
    <p1510:client id="{C13999D5-6F4B-BABA-A92A-161359E2C6D2}" v="14" dt="2020-04-03T18:56:06.23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79143" autoAdjust="0"/>
  </p:normalViewPr>
  <p:slideViewPr>
    <p:cSldViewPr snapToGrid="0">
      <p:cViewPr varScale="1">
        <p:scale>
          <a:sx n="91" d="100"/>
          <a:sy n="91" d="100"/>
        </p:scale>
        <p:origin x="1314" y="84"/>
      </p:cViewPr>
      <p:guideLst>
        <p:guide orient="horz" pos="1320"/>
        <p:guide orient="horz" pos="912"/>
        <p:guide orient="horz" pos="720"/>
        <p:guide orient="horz" pos="3744"/>
        <p:guide orient="horz" pos="1104"/>
        <p:guide pos="3839"/>
        <p:guide pos="384"/>
        <p:guide pos="7294"/>
        <p:guide orient="horz" pos="26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Corbe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63A3DD-7C70-C04D-A0AB-DF3E18FAA375}" type="datetimeFigureOut">
              <a:rPr lang="en-US" smtClean="0">
                <a:latin typeface="Corbel"/>
              </a:rPr>
              <a:t>4/8/2020</a:t>
            </a:fld>
            <a:endParaRPr lang="en-US">
              <a:latin typeface="Corbe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Corbe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8F3097-495D-1241-AD6C-9F2FB2DC8339}" type="slidenum">
              <a:rPr lang="en-US" smtClean="0">
                <a:latin typeface="Corbel"/>
              </a:rPr>
              <a:t>‹#›</a:t>
            </a:fld>
            <a:endParaRPr lang="en-US">
              <a:latin typeface="Corbel"/>
            </a:endParaRPr>
          </a:p>
        </p:txBody>
      </p:sp>
    </p:spTree>
    <p:extLst>
      <p:ext uri="{BB962C8B-B14F-4D97-AF65-F5344CB8AC3E}">
        <p14:creationId xmlns:p14="http://schemas.microsoft.com/office/powerpoint/2010/main" val="2112432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orbe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orbel"/>
              </a:defRPr>
            </a:lvl1pPr>
          </a:lstStyle>
          <a:p>
            <a:fld id="{6C759D83-F0B0-A44E-865C-D659494CB32D}" type="datetimeFigureOut">
              <a:rPr lang="en-US" smtClean="0"/>
              <a:pPr/>
              <a:t>4/8/2020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orbe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orbel"/>
              </a:defRPr>
            </a:lvl1pPr>
          </a:lstStyle>
          <a:p>
            <a:fld id="{FF46B7E1-4822-D64D-82B5-5688A8336587}" type="slidenum">
              <a:rPr lang="en-US" smtClean="0"/>
              <a:pPr/>
              <a:t>‹#›</a:t>
            </a:fld>
            <a:endParaRPr lang="en-US"/>
          </a:p>
        </p:txBody>
      </p:sp>
    </p:spTree>
    <p:extLst>
      <p:ext uri="{BB962C8B-B14F-4D97-AF65-F5344CB8AC3E}">
        <p14:creationId xmlns:p14="http://schemas.microsoft.com/office/powerpoint/2010/main" val="3690813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orbel"/>
        <a:ea typeface="+mn-ea"/>
        <a:cs typeface="+mn-cs"/>
      </a:defRPr>
    </a:lvl1pPr>
    <a:lvl2pPr marL="457200" algn="l" defTabSz="457200" rtl="0" eaLnBrk="1" latinLnBrk="0" hangingPunct="1">
      <a:defRPr sz="1200" kern="1200">
        <a:solidFill>
          <a:schemeClr val="tx1"/>
        </a:solidFill>
        <a:latin typeface="Corbel"/>
        <a:ea typeface="+mn-ea"/>
        <a:cs typeface="+mn-cs"/>
      </a:defRPr>
    </a:lvl2pPr>
    <a:lvl3pPr marL="914400" algn="l" defTabSz="457200" rtl="0" eaLnBrk="1" latinLnBrk="0" hangingPunct="1">
      <a:defRPr sz="1200" kern="1200">
        <a:solidFill>
          <a:schemeClr val="tx1"/>
        </a:solidFill>
        <a:latin typeface="Corbel"/>
        <a:ea typeface="+mn-ea"/>
        <a:cs typeface="+mn-cs"/>
      </a:defRPr>
    </a:lvl3pPr>
    <a:lvl4pPr marL="1371600" algn="l" defTabSz="457200" rtl="0" eaLnBrk="1" latinLnBrk="0" hangingPunct="1">
      <a:defRPr sz="1200" kern="1200">
        <a:solidFill>
          <a:schemeClr val="tx1"/>
        </a:solidFill>
        <a:latin typeface="Corbel"/>
        <a:ea typeface="+mn-ea"/>
        <a:cs typeface="+mn-cs"/>
      </a:defRPr>
    </a:lvl4pPr>
    <a:lvl5pPr marL="1828800" algn="l" defTabSz="457200" rtl="0" eaLnBrk="1" latinLnBrk="0" hangingPunct="1">
      <a:defRPr sz="1200" kern="1200">
        <a:solidFill>
          <a:schemeClr val="tx1"/>
        </a:solidFill>
        <a:latin typeface="Corbe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pnetsecurity.com/2019/03/27/norsk-hydro-ransomware-loss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pnetsecurity.com/2019/03/27/norsk-hydro-ransomware-loss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your infrastructure and applications touch or manipulate data in some way. But there’s lots of threats that can compromise systems and exploit your data. </a:t>
            </a:r>
          </a:p>
          <a:p>
            <a:r>
              <a:rPr lang="en-US"/>
              <a:t>And most regulations today prescribe how data should be stored and protected. </a:t>
            </a:r>
          </a:p>
          <a:p>
            <a:r>
              <a:rPr lang="en-US"/>
              <a:t>So how do you protect your data in the face of – </a:t>
            </a:r>
          </a:p>
          <a:p>
            <a:r>
              <a:rPr lang="en-US"/>
              <a:t>Rising costs and shrinking budgets</a:t>
            </a:r>
          </a:p>
          <a:p>
            <a:r>
              <a:rPr lang="en-US"/>
              <a:t>Security and compliance in a digital first world</a:t>
            </a:r>
          </a:p>
          <a:p>
            <a:r>
              <a:rPr lang="en-US"/>
              <a:t>Snowballing IT complexity</a:t>
            </a:r>
          </a:p>
          <a:p>
            <a:r>
              <a:rPr lang="en-US"/>
              <a:t>And an Evolving technology landscape</a:t>
            </a:r>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04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chemeClr val="bg2">
                  <a:lumMod val="25000"/>
                </a:schemeClr>
              </a:solidFill>
              <a:latin typeface="Polaris Light" panose="02000000000000000000" pitchFamily="2" charset="77"/>
              <a:ea typeface="Polaris Light" panose="02000000000000000000" pitchFamily="2" charset="77"/>
              <a:cs typeface="Polaris Light" panose="02000000000000000000" pitchFamily="2" charset="77"/>
            </a:endParaRPr>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34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a:solidFill>
                  <a:schemeClr val="tx1"/>
                </a:solidFill>
                <a:latin typeface="+mn-lt"/>
                <a:ea typeface="+mn-ea"/>
                <a:cs typeface="+mn-cs"/>
              </a:rPr>
              <a:t>https://</a:t>
            </a:r>
            <a:r>
              <a:rPr lang="en-US" sz="1200" b="0" i="0" u="none" strike="noStrike" kern="1200" baseline="0" err="1">
                <a:solidFill>
                  <a:schemeClr val="tx1"/>
                </a:solidFill>
                <a:latin typeface="+mn-lt"/>
                <a:ea typeface="+mn-ea"/>
                <a:cs typeface="+mn-cs"/>
              </a:rPr>
              <a:t>www.veritas.com</a:t>
            </a:r>
            <a:r>
              <a:rPr lang="en-US" sz="1200" b="0" i="0" u="none" strike="noStrike" kern="1200" baseline="0">
                <a:solidFill>
                  <a:schemeClr val="tx1"/>
                </a:solidFill>
                <a:latin typeface="+mn-lt"/>
                <a:ea typeface="+mn-ea"/>
                <a:cs typeface="+mn-cs"/>
              </a:rPr>
              <a:t>/customer-success/</a:t>
            </a:r>
            <a:r>
              <a:rPr lang="en-US" sz="1200" b="0" i="0" u="none" strike="noStrike" kern="1200" baseline="0" err="1">
                <a:solidFill>
                  <a:schemeClr val="tx1"/>
                </a:solidFill>
                <a:latin typeface="+mn-lt"/>
                <a:ea typeface="+mn-ea"/>
                <a:cs typeface="+mn-cs"/>
              </a:rPr>
              <a:t>skagit</a:t>
            </a:r>
            <a:r>
              <a:rPr lang="en-US" sz="1200" b="0" i="0" u="none" strike="noStrike" kern="1200" baseline="0">
                <a:solidFill>
                  <a:schemeClr val="tx1"/>
                </a:solidFill>
                <a:latin typeface="+mn-lt"/>
                <a:ea typeface="+mn-ea"/>
                <a:cs typeface="+mn-cs"/>
              </a:rPr>
              <a:t>-habitat</a:t>
            </a:r>
          </a:p>
          <a:p>
            <a:pPr marL="0" indent="0">
              <a:buNone/>
            </a:pPr>
            <a:endParaRPr lang="en-US" sz="1200" b="0" i="0" u="none" strike="noStrike" kern="1200" baseline="0">
              <a:solidFill>
                <a:schemeClr val="tx1"/>
              </a:solidFill>
              <a:latin typeface="+mn-lt"/>
              <a:ea typeface="+mn-ea"/>
              <a:cs typeface="+mn-cs"/>
            </a:endParaRPr>
          </a:p>
          <a:p>
            <a:pPr marL="0" indent="0">
              <a:buNone/>
            </a:pPr>
            <a:r>
              <a:rPr lang="en-US" sz="1200" b="0" i="0" u="none" strike="noStrike" kern="1200" baseline="0">
                <a:solidFill>
                  <a:schemeClr val="tx1"/>
                </a:solidFill>
                <a:latin typeface="+mn-lt"/>
                <a:ea typeface="+mn-ea"/>
                <a:cs typeface="+mn-cs"/>
              </a:rPr>
              <a:t>Customer Success video: https://</a:t>
            </a:r>
            <a:r>
              <a:rPr lang="en-US" sz="1200" b="0" i="0" u="none" strike="noStrike" kern="1200" baseline="0" err="1">
                <a:solidFill>
                  <a:schemeClr val="tx1"/>
                </a:solidFill>
                <a:latin typeface="+mn-lt"/>
                <a:ea typeface="+mn-ea"/>
                <a:cs typeface="+mn-cs"/>
              </a:rPr>
              <a:t>www.youtube.com</a:t>
            </a:r>
            <a:r>
              <a:rPr lang="en-US" sz="1200" b="0" i="0" u="none" strike="noStrike" kern="1200" baseline="0">
                <a:solidFill>
                  <a:schemeClr val="tx1"/>
                </a:solidFill>
                <a:latin typeface="+mn-lt"/>
                <a:ea typeface="+mn-ea"/>
                <a:cs typeface="+mn-cs"/>
              </a:rPr>
              <a:t>/</a:t>
            </a:r>
            <a:r>
              <a:rPr lang="en-US" sz="1200" b="0" i="0" u="none" strike="noStrike" kern="1200" baseline="0" err="1">
                <a:solidFill>
                  <a:schemeClr val="tx1"/>
                </a:solidFill>
                <a:latin typeface="+mn-lt"/>
                <a:ea typeface="+mn-ea"/>
                <a:cs typeface="+mn-cs"/>
              </a:rPr>
              <a:t>watch?v</a:t>
            </a:r>
            <a:r>
              <a:rPr lang="en-US" sz="1200" b="0" i="0" u="none" strike="noStrike" kern="1200" baseline="0">
                <a:solidFill>
                  <a:schemeClr val="tx1"/>
                </a:solidFill>
                <a:latin typeface="+mn-lt"/>
                <a:ea typeface="+mn-ea"/>
                <a:cs typeface="+mn-cs"/>
              </a:rPr>
              <a:t>=8frVYSQfcZs&amp;feature=</a:t>
            </a:r>
            <a:r>
              <a:rPr lang="en-US" sz="1200" b="0" i="0" u="none" strike="noStrike" kern="1200" baseline="0" err="1">
                <a:solidFill>
                  <a:schemeClr val="tx1"/>
                </a:solidFill>
                <a:latin typeface="+mn-lt"/>
                <a:ea typeface="+mn-ea"/>
                <a:cs typeface="+mn-cs"/>
              </a:rPr>
              <a:t>emb_logo</a:t>
            </a:r>
            <a:endParaRPr lang="en-US" sz="1200" b="0" i="0" u="none" strike="noStrike" kern="1200" baseline="0">
              <a:solidFill>
                <a:schemeClr val="tx1"/>
              </a:solidFill>
              <a:latin typeface="+mn-lt"/>
              <a:ea typeface="+mn-ea"/>
              <a:cs typeface="+mn-cs"/>
            </a:endParaRPr>
          </a:p>
          <a:p>
            <a:pPr marL="0" indent="0">
              <a:buNone/>
            </a:pPr>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0656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50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38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47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Backup Exec is</a:t>
            </a:r>
            <a:r>
              <a:rPr lang="en-US" baseline="0"/>
              <a:t> more than just a backup product. It is a platform upon which a variety of data management capabilities can be built upon, providing data visibility, resilience, and copy management.</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Backup Exec eliminates point products, can be deployed in any from, enables the latest technologies, and simplifies everything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Above all – Backup Exec abstracts all the complexity behind your data, so you can be assured your data is protected and realize the most value for your business to succeed.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14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Backup Exec is</a:t>
            </a:r>
            <a:r>
              <a:rPr lang="en-US" baseline="0"/>
              <a:t> more than just a backup product. It is a platform upon which a variety of data management capabilities can be built upon, providing data visibility, resilience, and copy management.</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Backup Exec eliminates point products, can be deployed in any from, enables the latest technologies, and simplifies everything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baseline="0"/>
              <a:t>Above all – Backup Exec abstracts all the complexity behind your data, so you can be assured your data is protected and realize the most value for your business to succeed.</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72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1"/>
              <a:t>So what’s new in Backup Exec 20.6?</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77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13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62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continues to grow but IT budgets are not growing. The latest prediction from IDC is that by 2025, there will be 175 zettabytes of data world wide. So with shrinking budgets how do you manage and protect growing data architectures?</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7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493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there is a misconception about SaaS workload data protection: Microsoft is not responsible for Data Classification and offers very limited Data protection capabilities. </a:t>
            </a:r>
          </a:p>
        </p:txBody>
      </p:sp>
      <p:sp>
        <p:nvSpPr>
          <p:cNvPr id="4" name="Slide Number Placeholder 3"/>
          <p:cNvSpPr>
            <a:spLocks noGrp="1"/>
          </p:cNvSpPr>
          <p:nvPr>
            <p:ph type="sldNum" sz="quarter" idx="5"/>
          </p:nvPr>
        </p:nvSpPr>
        <p:spPr/>
        <p:txBody>
          <a:bodyPr/>
          <a:lstStyle/>
          <a:p>
            <a:fld id="{FF46B7E1-4822-D64D-82B5-5688A8336587}" type="slidenum">
              <a:rPr lang="en-US" smtClean="0"/>
              <a:t>22</a:t>
            </a:fld>
            <a:endParaRPr lang="en-US"/>
          </a:p>
        </p:txBody>
      </p:sp>
    </p:spTree>
    <p:extLst>
      <p:ext uri="{BB962C8B-B14F-4D97-AF65-F5344CB8AC3E}">
        <p14:creationId xmlns:p14="http://schemas.microsoft.com/office/powerpoint/2010/main" val="331901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rPr>
              <a:t>Starting over is a non-option. Standardizing on a platform is the only path forward. But not just any platform. Chose Veritas Backup Exec for effective protection and quick recovery. We deliver!</a:t>
            </a:r>
            <a:endParaRPr lang="en-US"/>
          </a:p>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480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there is a misconception about SaaS workload data protection: Microsoft is not responsible for Data Classification and offers very limited Data protection capabilities. </a:t>
            </a:r>
          </a:p>
        </p:txBody>
      </p:sp>
      <p:sp>
        <p:nvSpPr>
          <p:cNvPr id="4" name="Slide Number Placeholder 3"/>
          <p:cNvSpPr>
            <a:spLocks noGrp="1"/>
          </p:cNvSpPr>
          <p:nvPr>
            <p:ph type="sldNum" sz="quarter" idx="5"/>
          </p:nvPr>
        </p:nvSpPr>
        <p:spPr/>
        <p:txBody>
          <a:bodyPr/>
          <a:lstStyle/>
          <a:p>
            <a:fld id="{FF46B7E1-4822-D64D-82B5-5688A8336587}" type="slidenum">
              <a:rPr lang="en-US" smtClean="0"/>
              <a:t>24</a:t>
            </a:fld>
            <a:endParaRPr lang="en-US"/>
          </a:p>
        </p:txBody>
      </p:sp>
    </p:spTree>
    <p:extLst>
      <p:ext uri="{BB962C8B-B14F-4D97-AF65-F5344CB8AC3E}">
        <p14:creationId xmlns:p14="http://schemas.microsoft.com/office/powerpoint/2010/main" val="273082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89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7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5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68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24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threats that can exploit business applications and data. Ransomware is just one of these threats. During a single week in March of this year, a string of ransomware called “</a:t>
            </a:r>
            <a:r>
              <a:rPr lang="en-US" err="1"/>
              <a:t>LockerGoga</a:t>
            </a:r>
            <a:r>
              <a:rPr lang="en-US"/>
              <a:t>” collapsed systems of one of the worlds largest aluminum manufacturers, costing them $40 million USD.</a:t>
            </a:r>
          </a:p>
          <a:p>
            <a:endParaRPr lang="en-US"/>
          </a:p>
          <a:p>
            <a:r>
              <a:rPr lang="en-US"/>
              <a:t>Ransomware is a serious threat. And there are so many types. These attacks evolve and are becoming more and more sophisticated. Indeed, it’s no longer about if, but when an attack will occur. And more importantly, how quickly organizations can recover their data and business applications from such an attack.</a:t>
            </a:r>
          </a:p>
          <a:p>
            <a:endParaRPr lang="en-US"/>
          </a:p>
          <a:p>
            <a:pPr marL="0" marR="0" lvl="0" indent="0" algn="l" defTabSz="457189" rtl="0" eaLnBrk="1" fontAlgn="auto" latinLnBrk="0" hangingPunct="1">
              <a:lnSpc>
                <a:spcPct val="100000"/>
              </a:lnSpc>
              <a:spcBef>
                <a:spcPts val="0"/>
              </a:spcBef>
              <a:spcAft>
                <a:spcPts val="0"/>
              </a:spcAft>
              <a:buClrTx/>
              <a:buSzTx/>
              <a:buFontTx/>
              <a:buNone/>
              <a:tabLst/>
              <a:defRPr/>
            </a:pPr>
            <a:r>
              <a:rPr lang="en-US"/>
              <a:t>Source: </a:t>
            </a:r>
            <a:r>
              <a:rPr lang="en-US" u="sng">
                <a:solidFill>
                  <a:srgbClr val="0000FF"/>
                </a:solidFill>
                <a:uFill>
                  <a:solidFill>
                    <a:srgbClr val="0000FF"/>
                  </a:solidFill>
                </a:uFill>
                <a:hlinkClick r:id="rId3"/>
              </a:rPr>
              <a:t>https://www.helpnetsecurity.com/2019/03/27/norsk-hydro-ransomware-losses/</a:t>
            </a:r>
            <a:r>
              <a:rPr lang="en-US"/>
              <a:t> </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92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OPTIONAL SLIDE TO EITHER INCLUDE OR NOT DEPENDING ON YOUR SPECIFC CUSTOMER CHALLENGES</a:t>
            </a:r>
          </a:p>
          <a:p>
            <a:endParaRPr lang="en-US"/>
          </a:p>
          <a:p>
            <a:r>
              <a:rPr lang="en-US"/>
              <a:t>There exist many threats to organizations data and business applications.</a:t>
            </a:r>
          </a:p>
          <a:p>
            <a:r>
              <a:rPr lang="en-US"/>
              <a:t>Consider just a single form of threat enterprises are dealing with currently: ransomware.</a:t>
            </a:r>
          </a:p>
          <a:p>
            <a:endParaRPr lang="en-US"/>
          </a:p>
          <a:p>
            <a:r>
              <a:rPr lang="en-US"/>
              <a:t>During a single week in March of this year, a particular string of ransomware now known as “</a:t>
            </a:r>
            <a:r>
              <a:rPr lang="en-US" err="1"/>
              <a:t>LockerGoga</a:t>
            </a:r>
            <a:r>
              <a:rPr lang="en-US"/>
              <a:t>” collapsed the operational systems of one of the worlds largest aluminum manufacturers costing them $40 million USD so far.</a:t>
            </a:r>
          </a:p>
          <a:p>
            <a:endParaRPr lang="en-US"/>
          </a:p>
          <a:p>
            <a:r>
              <a:rPr lang="en-US"/>
              <a:t>Source: </a:t>
            </a:r>
            <a:r>
              <a:rPr lang="en-US" u="sng">
                <a:solidFill>
                  <a:srgbClr val="0000FF"/>
                </a:solidFill>
                <a:uFill>
                  <a:solidFill>
                    <a:srgbClr val="0000FF"/>
                  </a:solidFill>
                </a:uFill>
                <a:hlinkClick r:id="rId3"/>
              </a:rPr>
              <a:t>https://www.helpnetsecurity.com/2019/03/27/norsk-hydro-ransomware-losses/</a:t>
            </a:r>
            <a:r>
              <a:rPr lang="en-US"/>
              <a:t> </a:t>
            </a:r>
          </a:p>
          <a:p>
            <a:endParaRPr lang="en-US"/>
          </a:p>
          <a:p>
            <a:r>
              <a:rPr lang="en-US"/>
              <a:t>Ransomware is a serious threat. And there are so many types. These attacks evolve and are becoming more and more sophisticated. </a:t>
            </a:r>
          </a:p>
          <a:p>
            <a:endParaRPr lang="en-US"/>
          </a:p>
          <a:p>
            <a:r>
              <a:rPr lang="en-US"/>
              <a:t>Indeed, it’s no longer about if, but when an attack will occur.</a:t>
            </a:r>
          </a:p>
          <a:p>
            <a:endParaRPr lang="en-US"/>
          </a:p>
          <a:p>
            <a:r>
              <a:rPr lang="en-US"/>
              <a:t>And more importantly, how quickly organizations can recover their data and business applications from such an attack.</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82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THIS IS AN OPTIONAL SLIDE TO EITHER INCLUDE OR NOT DEPENDING ON YOUR SPECIFC CUSTOMER CHALLENGES</a:t>
            </a:r>
          </a:p>
          <a:p>
            <a:endParaRPr lang="en-US"/>
          </a:p>
          <a:p>
            <a:r>
              <a:rPr lang="en-US"/>
              <a:t>One of the most common things standing in the way of accomplishing data-driven goals for any organizations is complexity.</a:t>
            </a:r>
          </a:p>
          <a:p>
            <a:endParaRPr lang="en-US"/>
          </a:p>
          <a:p>
            <a:r>
              <a:rPr lang="en-US"/>
              <a:t>Managing data growth, dealing with threats, and complying with existing and yet-to-be-drafted regulation is already hard to do.</a:t>
            </a:r>
          </a:p>
          <a:p>
            <a:endParaRPr lang="en-US"/>
          </a:p>
          <a:p>
            <a:r>
              <a:rPr lang="en-US"/>
              <a:t>It’s getting even harder to do at scale, and come organizations can’t do it at all because the complexity has inundated them.</a:t>
            </a:r>
          </a:p>
          <a:p>
            <a:endParaRPr lang="en-US"/>
          </a:p>
          <a:p>
            <a:r>
              <a:rPr lang="en-US"/>
              <a:t>Unlike in our personal lives, where we do complete overhauls of our technology every so often (yearly in some cases) like in the case of our smart phones or PCs, the IT environment our customers are dealing with continues to get more and more complex because each new generation of IT simply gets integrated with the previous. </a:t>
            </a:r>
          </a:p>
          <a:p>
            <a:r>
              <a:rPr lang="en-US"/>
              <a:t>Mainframes still exist alongside, client-servers, alongside virtual machines, alongside clouds, alongside containers, alongside server-less…they all continue to exist and make up today’s heterogeneous IT environment.  </a:t>
            </a:r>
          </a:p>
          <a:p>
            <a:r>
              <a:rPr lang="en-US" b="1"/>
              <a:t>Managing, controlling and reporting on non-integrated components across your infrastructure is hard.  (this is referring to organizations using different point tools across their environment)</a:t>
            </a:r>
          </a:p>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9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most common things standing in the way of becoming data-driven is IT complexity. As organizations expand and their IT footprints grow, protecting data with different point tools becomes really hard. 58% of organizations say that the complexity of their data footprint limits their ability to realize data value.</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1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 brings me to evolving technology landscapes. Cloud is top of mind for almost all CEOs. According to Gartner, 75% of organizations will have deployed hybrid cloud or multi cloud models by 2020. Because of this, organizations are facing challenges protecting new technologies with old solutions.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64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that begs the question then, how in this complex IT landscape can you manage MORE data with LESS budget?</a:t>
            </a:r>
          </a:p>
          <a:p>
            <a:r>
              <a:rPr lang="en-US"/>
              <a:t>Or protect data and business applications against MORE threats that would steal it, exploit it, or expose it?</a:t>
            </a:r>
          </a:p>
          <a:p>
            <a:r>
              <a:rPr lang="en-US"/>
              <a:t>Or navigate a regulatory environment with many MORE laws to deal with today and in to the future?</a:t>
            </a:r>
          </a:p>
          <a:p>
            <a:r>
              <a:rPr lang="en-US"/>
              <a:t>Or adopt new technologies while reducing complexity?</a:t>
            </a:r>
          </a:p>
          <a:p>
            <a:endParaRPr lang="en-US"/>
          </a:p>
          <a:p>
            <a:r>
              <a:rPr lang="en-US"/>
              <a:t>You need a way to protect your critical data that also helps you = </a:t>
            </a:r>
          </a:p>
          <a:p>
            <a:r>
              <a:rPr lang="en-US"/>
              <a:t>Reduce Cost and Complexity </a:t>
            </a:r>
          </a:p>
          <a:p>
            <a:pPr marL="0" marR="0" lvl="0" indent="0" algn="l" defTabSz="457189" rtl="0" eaLnBrk="1" fontAlgn="auto" latinLnBrk="0" hangingPunct="1">
              <a:lnSpc>
                <a:spcPct val="100000"/>
              </a:lnSpc>
              <a:spcBef>
                <a:spcPts val="0"/>
              </a:spcBef>
              <a:spcAft>
                <a:spcPts val="0"/>
              </a:spcAft>
              <a:buClrTx/>
              <a:buSzTx/>
              <a:buFontTx/>
              <a:buNone/>
              <a:tabLst/>
              <a:defRPr/>
            </a:pPr>
            <a:r>
              <a:rPr lang="en-US"/>
              <a:t>Manage Business Risks</a:t>
            </a:r>
            <a:br>
              <a:rPr lang="en-US"/>
            </a:br>
            <a:r>
              <a:rPr lang="en-US"/>
              <a:t>Trust that It Just works!</a:t>
            </a:r>
          </a:p>
          <a:p>
            <a:r>
              <a:rPr lang="en-US"/>
              <a:t>Prepare for the Future</a:t>
            </a:r>
            <a:br>
              <a:rPr lang="en-US"/>
            </a:br>
            <a:endParaRPr lang="en-US" b="1"/>
          </a:p>
          <a:p>
            <a:endParaRPr lang="en-US" b="1"/>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76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200"/>
              </a:lnSpc>
              <a:spcBef>
                <a:spcPts val="0"/>
              </a:spcBef>
              <a:spcAft>
                <a:spcPts val="2000"/>
              </a:spcAft>
              <a:buClrTx/>
              <a:buSzTx/>
              <a:buFontTx/>
              <a:buNone/>
              <a:tabLst/>
              <a:defRPr/>
            </a:pPr>
            <a:r>
              <a:rPr lang="en-US" sz="1200" b="0">
                <a:solidFill>
                  <a:srgbClr val="990000"/>
                </a:solidFill>
              </a:rPr>
              <a:t>I’d like to introduce Veritas Backup Exec. We have a history of innovation through every major data center transformation. </a:t>
            </a:r>
          </a:p>
          <a:p>
            <a:pPr defTabSz="914400">
              <a:lnSpc>
                <a:spcPts val="2200"/>
              </a:lnSpc>
              <a:spcAft>
                <a:spcPts val="2000"/>
              </a:spcAft>
            </a:pPr>
            <a:endParaRPr lang="en-US" sz="1200" b="0">
              <a:solidFill>
                <a:srgbClr val="990000"/>
              </a:solidFill>
            </a:endParaRP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F46B7E1-4822-D64D-82B5-5688A833658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92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 Statistic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40331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E37B8A7-EC50-794F-87A1-3EEBE1B31A39}"/>
              </a:ext>
            </a:extLst>
          </p:cNvPr>
          <p:cNvSpPr>
            <a:spLocks noGrp="1"/>
          </p:cNvSpPr>
          <p:nvPr userDrawn="1">
            <p:ph type="pic" sz="quarter" idx="16"/>
          </p:nvPr>
        </p:nvSpPr>
        <p:spPr>
          <a:xfrm>
            <a:off x="609600" y="1302315"/>
            <a:ext cx="2635250" cy="1611312"/>
          </a:xfrm>
          <a:prstGeom prst="rect">
            <a:avLst/>
          </a:prstGeom>
        </p:spPr>
        <p:txBody>
          <a:bodyPr/>
          <a:lstStyle/>
          <a:p>
            <a:r>
              <a:rPr lang="en-US"/>
              <a:t>Click icon to add picture</a:t>
            </a:r>
          </a:p>
        </p:txBody>
      </p:sp>
      <p:sp>
        <p:nvSpPr>
          <p:cNvPr id="24" name="Picture Placeholder 9">
            <a:extLst>
              <a:ext uri="{FF2B5EF4-FFF2-40B4-BE49-F238E27FC236}">
                <a16:creationId xmlns:a16="http://schemas.microsoft.com/office/drawing/2014/main" id="{D5113A6E-D342-C043-BB9F-E2F58AD1665D}"/>
              </a:ext>
            </a:extLst>
          </p:cNvPr>
          <p:cNvSpPr>
            <a:spLocks noGrp="1"/>
          </p:cNvSpPr>
          <p:nvPr userDrawn="1">
            <p:ph type="pic" sz="quarter" idx="17"/>
          </p:nvPr>
        </p:nvSpPr>
        <p:spPr>
          <a:xfrm>
            <a:off x="4776787" y="1302315"/>
            <a:ext cx="2635250" cy="1611312"/>
          </a:xfrm>
          <a:prstGeom prst="rect">
            <a:avLst/>
          </a:prstGeom>
        </p:spPr>
        <p:txBody>
          <a:bodyPr/>
          <a:lstStyle/>
          <a:p>
            <a:r>
              <a:rPr lang="en-US"/>
              <a:t>Click icon to add picture</a:t>
            </a:r>
          </a:p>
        </p:txBody>
      </p:sp>
      <p:sp>
        <p:nvSpPr>
          <p:cNvPr id="25" name="Picture Placeholder 9">
            <a:extLst>
              <a:ext uri="{FF2B5EF4-FFF2-40B4-BE49-F238E27FC236}">
                <a16:creationId xmlns:a16="http://schemas.microsoft.com/office/drawing/2014/main" id="{96C89317-AD18-AA45-A216-9B451D320EA9}"/>
              </a:ext>
            </a:extLst>
          </p:cNvPr>
          <p:cNvSpPr>
            <a:spLocks noGrp="1"/>
          </p:cNvSpPr>
          <p:nvPr userDrawn="1">
            <p:ph type="pic" sz="quarter" idx="18"/>
          </p:nvPr>
        </p:nvSpPr>
        <p:spPr>
          <a:xfrm>
            <a:off x="9090669" y="1302315"/>
            <a:ext cx="2635250" cy="1611312"/>
          </a:xfrm>
          <a:prstGeom prst="rect">
            <a:avLst/>
          </a:prstGeom>
        </p:spPr>
        <p:txBody>
          <a:bodyPr/>
          <a:lstStyle/>
          <a:p>
            <a:r>
              <a:rPr lang="en-US"/>
              <a:t>Click icon to add picture</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8326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19" name="Content Placeholder 7">
            <a:extLst>
              <a:ext uri="{FF2B5EF4-FFF2-40B4-BE49-F238E27FC236}">
                <a16:creationId xmlns:a16="http://schemas.microsoft.com/office/drawing/2014/main" id="{A5C0706E-82A7-A349-9F4C-29F754836F0B}"/>
              </a:ext>
            </a:extLst>
          </p:cNvPr>
          <p:cNvSpPr>
            <a:spLocks noGrp="1"/>
          </p:cNvSpPr>
          <p:nvPr>
            <p:ph sz="quarter" idx="19"/>
          </p:nvPr>
        </p:nvSpPr>
        <p:spPr>
          <a:xfrm>
            <a:off x="4769961"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7">
            <a:extLst>
              <a:ext uri="{FF2B5EF4-FFF2-40B4-BE49-F238E27FC236}">
                <a16:creationId xmlns:a16="http://schemas.microsoft.com/office/drawing/2014/main" id="{BB5C22CB-DE7B-D049-B304-2AEFCB1EF9A3}"/>
              </a:ext>
            </a:extLst>
          </p:cNvPr>
          <p:cNvSpPr>
            <a:spLocks noGrp="1"/>
          </p:cNvSpPr>
          <p:nvPr>
            <p:ph sz="quarter" idx="20"/>
          </p:nvPr>
        </p:nvSpPr>
        <p:spPr>
          <a:xfrm>
            <a:off x="9095073" y="3193027"/>
            <a:ext cx="2635250" cy="1718419"/>
          </a:xfrm>
          <a:prstGeom prst="rect">
            <a:avLst/>
          </a:prstGeom>
        </p:spPr>
        <p:txBody>
          <a:bodyPr>
            <a:spAutoFit/>
          </a:bodyPr>
          <a:lstStyle>
            <a:lvl1pPr>
              <a:defRPr sz="1800" b="1">
                <a:latin typeface="Arial" panose="020B0604020202020204" pitchFamily="34" charset="0"/>
                <a:cs typeface="Arial" panose="020B0604020202020204" pitchFamily="34" charset="0"/>
              </a:defRPr>
            </a:lvl1pPr>
            <a:lvl2pPr>
              <a:defRPr sz="1600" b="0" i="0">
                <a:latin typeface="Arial" panose="020B0604020202020204" pitchFamily="34" charset="0"/>
                <a:ea typeface="Polaris Light" panose="02000000000000000000" pitchFamily="2" charset="0"/>
                <a:cs typeface="Arial" panose="020B0604020202020204" pitchFamily="34" charset="0"/>
              </a:defRPr>
            </a:lvl2pPr>
            <a:lvl3pPr>
              <a:defRPr sz="1600" b="0" i="0">
                <a:latin typeface="Arial" panose="020B0604020202020204" pitchFamily="34" charset="0"/>
                <a:ea typeface="Polaris Light" panose="02000000000000000000" pitchFamily="2" charset="0"/>
                <a:cs typeface="Arial" panose="020B0604020202020204" pitchFamily="34" charset="0"/>
              </a:defRPr>
            </a:lvl3pPr>
            <a:lvl4pPr>
              <a:defRPr sz="1400" b="0" i="0">
                <a:latin typeface="Arial" panose="020B0604020202020204" pitchFamily="34" charset="0"/>
                <a:ea typeface="Polaris Light" panose="02000000000000000000" pitchFamily="2" charset="0"/>
                <a:cs typeface="Arial" panose="020B0604020202020204" pitchFamily="34" charset="0"/>
              </a:defRPr>
            </a:lvl4pPr>
            <a:lvl5pPr>
              <a:defRPr sz="1400" b="0" i="0">
                <a:latin typeface="Arial" panose="020B0604020202020204" pitchFamily="34" charset="0"/>
                <a:ea typeface="Polaris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8">
            <a:extLst>
              <a:ext uri="{FF2B5EF4-FFF2-40B4-BE49-F238E27FC236}">
                <a16:creationId xmlns:a16="http://schemas.microsoft.com/office/drawing/2014/main" id="{21B53FD5-CBB1-4549-8332-BC20596180B1}"/>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37BC91F9-E0A0-7249-B731-B8172A9F249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21" name="Footer Placeholder 7">
            <a:extLst>
              <a:ext uri="{FF2B5EF4-FFF2-40B4-BE49-F238E27FC236}">
                <a16:creationId xmlns:a16="http://schemas.microsoft.com/office/drawing/2014/main" id="{853FA6E7-58ED-0144-8B85-D5933A6211D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222980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No Background">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68298835-6555-434A-8171-D167E6C7F096}"/>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9" name="Date Placeholder 6">
            <a:extLst>
              <a:ext uri="{FF2B5EF4-FFF2-40B4-BE49-F238E27FC236}">
                <a16:creationId xmlns:a16="http://schemas.microsoft.com/office/drawing/2014/main" id="{9110D16B-A5E6-AA4E-9D58-6949262E138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0" name="Footer Placeholder 7">
            <a:extLst>
              <a:ext uri="{FF2B5EF4-FFF2-40B4-BE49-F238E27FC236}">
                <a16:creationId xmlns:a16="http://schemas.microsoft.com/office/drawing/2014/main" id="{1EE87EAA-5756-224B-92AC-B4B0304183DA}"/>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329066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447801"/>
            <a:ext cx="5241195" cy="43925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64914" y="1447801"/>
            <a:ext cx="5241195" cy="43925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itle 20">
            <a:extLst>
              <a:ext uri="{FF2B5EF4-FFF2-40B4-BE49-F238E27FC236}">
                <a16:creationId xmlns:a16="http://schemas.microsoft.com/office/drawing/2014/main" id="{7038A5AB-EBFA-0F49-BD0F-D50EFC080D74}"/>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18D11045-C04A-6243-861F-6355FC670724}"/>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A730891E-C059-8A4C-B941-A157DFE04E52}"/>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84E49F24-8898-B249-8E0F-13817A62B64F}"/>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6" name="Picture 15">
            <a:extLst>
              <a:ext uri="{FF2B5EF4-FFF2-40B4-BE49-F238E27FC236}">
                <a16:creationId xmlns:a16="http://schemas.microsoft.com/office/drawing/2014/main" id="{E3933247-06D5-2742-AB04-8638DF883E36}"/>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103474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371601"/>
            <a:ext cx="5241195" cy="609599"/>
          </a:xfrm>
          <a:prstGeom prst="rect">
            <a:avLst/>
          </a:prstGeo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057400"/>
            <a:ext cx="5241195" cy="3782930"/>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64914" y="1371600"/>
            <a:ext cx="5241195" cy="612648"/>
          </a:xfrm>
          <a:prstGeom prst="rect">
            <a:avLst/>
          </a:prstGeom>
        </p:spPr>
        <p:txBody>
          <a:bodyPr anchor="ctr">
            <a:no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64914" y="2057400"/>
            <a:ext cx="5241195" cy="378293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Title 20">
            <a:extLst>
              <a:ext uri="{FF2B5EF4-FFF2-40B4-BE49-F238E27FC236}">
                <a16:creationId xmlns:a16="http://schemas.microsoft.com/office/drawing/2014/main" id="{FA830033-8814-A145-B309-56FB294DCC82}"/>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5" name="Slide Number Placeholder 8">
            <a:extLst>
              <a:ext uri="{FF2B5EF4-FFF2-40B4-BE49-F238E27FC236}">
                <a16:creationId xmlns:a16="http://schemas.microsoft.com/office/drawing/2014/main" id="{A9FEEC52-2F25-DE49-9920-AD006ED71D74}"/>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6" name="Date Placeholder 6">
            <a:extLst>
              <a:ext uri="{FF2B5EF4-FFF2-40B4-BE49-F238E27FC236}">
                <a16:creationId xmlns:a16="http://schemas.microsoft.com/office/drawing/2014/main" id="{C89A8E70-963F-EF42-97C9-1A531A873076}"/>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7" name="Footer Placeholder 7">
            <a:extLst>
              <a:ext uri="{FF2B5EF4-FFF2-40B4-BE49-F238E27FC236}">
                <a16:creationId xmlns:a16="http://schemas.microsoft.com/office/drawing/2014/main" id="{8DBF5AF3-E69C-0945-ABF9-F26F15DEC87F}"/>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8" name="Picture 17">
            <a:extLst>
              <a:ext uri="{FF2B5EF4-FFF2-40B4-BE49-F238E27FC236}">
                <a16:creationId xmlns:a16="http://schemas.microsoft.com/office/drawing/2014/main" id="{093B017D-3C69-FB49-81CC-0C99014043CF}"/>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262562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10" y="1447800"/>
            <a:ext cx="6805902" cy="439253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8401" y="1447801"/>
            <a:ext cx="3329001" cy="4392534"/>
          </a:xfrm>
          <a:prstGeom prst="rect">
            <a:avLst/>
          </a:prstGeo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20">
            <a:extLst>
              <a:ext uri="{FF2B5EF4-FFF2-40B4-BE49-F238E27FC236}">
                <a16:creationId xmlns:a16="http://schemas.microsoft.com/office/drawing/2014/main" id="{F256D863-97FB-DE44-BC2B-3C811F4C36CA}"/>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D57D99F7-2645-9541-ACCD-2DEF08C8D173}"/>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16EA5AC7-ACAB-9C4B-A0F3-E5A1D253E200}"/>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82F9F434-F4A6-014A-B928-2878C78EA39E}"/>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1" name="Picture 10">
            <a:extLst>
              <a:ext uri="{FF2B5EF4-FFF2-40B4-BE49-F238E27FC236}">
                <a16:creationId xmlns:a16="http://schemas.microsoft.com/office/drawing/2014/main" id="{33DE0273-5009-2D43-A507-7DECB96CD408}"/>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42920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09441" y="1447799"/>
            <a:ext cx="7315360" cy="4392529"/>
          </a:xfrm>
          <a:prstGeom prst="rect">
            <a:avLst/>
          </a:prstGeom>
          <a:solidFill>
            <a:schemeClr val="bg2"/>
          </a:solidFill>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Drag picture to placeholder or click icon to add</a:t>
            </a:r>
          </a:p>
        </p:txBody>
      </p:sp>
      <p:sp>
        <p:nvSpPr>
          <p:cNvPr id="4" name="Text Placeholder 3"/>
          <p:cNvSpPr>
            <a:spLocks noGrp="1"/>
          </p:cNvSpPr>
          <p:nvPr>
            <p:ph type="body" sz="half" idx="2"/>
          </p:nvPr>
        </p:nvSpPr>
        <p:spPr>
          <a:xfrm>
            <a:off x="8288401" y="1447800"/>
            <a:ext cx="3417707" cy="4392529"/>
          </a:xfrm>
          <a:prstGeom prst="rect">
            <a:avLst/>
          </a:prstGeom>
        </p:spPr>
        <p:txBody>
          <a:bodyPr>
            <a:no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20">
            <a:extLst>
              <a:ext uri="{FF2B5EF4-FFF2-40B4-BE49-F238E27FC236}">
                <a16:creationId xmlns:a16="http://schemas.microsoft.com/office/drawing/2014/main" id="{93D9CB8D-FAC0-FF41-A0F6-4C122016AB53}"/>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D460E8D6-4D17-FE4D-8AA1-A37D60F35130}"/>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2F774E26-9CBB-D741-B293-CF10797A3E1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FFC244B4-DBC8-0041-84B8-7BD2164ECE6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1" name="Picture 10">
            <a:extLst>
              <a:ext uri="{FF2B5EF4-FFF2-40B4-BE49-F238E27FC236}">
                <a16:creationId xmlns:a16="http://schemas.microsoft.com/office/drawing/2014/main" id="{F99854E7-E335-2A41-AC82-F6225A424E80}"/>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7003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11" name="Freeform 6"/>
          <p:cNvSpPr>
            <a:spLocks noEditPoints="1"/>
          </p:cNvSpPr>
          <p:nvPr/>
        </p:nvSpPr>
        <p:spPr bwMode="ltGray">
          <a:xfrm>
            <a:off x="1676429"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latin typeface="Corbel"/>
            </a:endParaRPr>
          </a:p>
        </p:txBody>
      </p:sp>
      <p:sp>
        <p:nvSpPr>
          <p:cNvPr id="8" name="Text Placeholder 7"/>
          <p:cNvSpPr>
            <a:spLocks noGrp="1"/>
          </p:cNvSpPr>
          <p:nvPr>
            <p:ph type="body" sz="quarter" idx="13" hasCustomPrompt="1"/>
          </p:nvPr>
        </p:nvSpPr>
        <p:spPr>
          <a:xfrm>
            <a:off x="2336194" y="1371601"/>
            <a:ext cx="7516439" cy="1981200"/>
          </a:xfrm>
          <a:prstGeom prst="rect">
            <a:avLst/>
          </a:prstGeom>
        </p:spPr>
        <p:txBody>
          <a:bodyPr>
            <a:noAutofit/>
          </a:bodyPr>
          <a:lstStyle>
            <a:lvl1pPr marL="0" indent="0">
              <a:lnSpc>
                <a:spcPct val="110000"/>
              </a:lnSpc>
              <a:spcBef>
                <a:spcPts val="0"/>
              </a:spcBef>
              <a:buNone/>
              <a:defRPr sz="28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5637213" y="3657600"/>
            <a:ext cx="4215422" cy="304800"/>
          </a:xfrm>
          <a:prstGeom prst="rect">
            <a:avLst/>
          </a:prstGeo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5637213" y="3979652"/>
            <a:ext cx="4215422" cy="744748"/>
          </a:xfrm>
          <a:prstGeom prst="rect">
            <a:avLst/>
          </a:prstGeo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12" name="Slide Number Placeholder 8">
            <a:extLst>
              <a:ext uri="{FF2B5EF4-FFF2-40B4-BE49-F238E27FC236}">
                <a16:creationId xmlns:a16="http://schemas.microsoft.com/office/drawing/2014/main" id="{FF3CB519-0081-9D4C-A6E1-5E3BBB67BBB5}"/>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F466CD4C-25F3-7B4E-A3F7-BA524A0E57A9}"/>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5FA4C325-9162-2B44-B4C3-B315DBB61BF5}"/>
              </a:ext>
            </a:extLst>
          </p:cNvPr>
          <p:cNvSpPr>
            <a:spLocks noGrp="1"/>
          </p:cNvSpPr>
          <p:nvPr>
            <p:ph type="ftr" sz="quarter" idx="16"/>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40839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856932" y="1370013"/>
            <a:ext cx="3000271" cy="2743200"/>
          </a:xfrm>
          <a:prstGeom prst="rect">
            <a:avLst/>
          </a:prstGeom>
          <a:solidFill>
            <a:schemeClr val="bg2"/>
          </a:solidFill>
        </p:spPr>
        <p:txBody>
          <a:bodyPr tIns="91440">
            <a:normAutofit/>
          </a:bodyPr>
          <a:lstStyle>
            <a:lvl1pPr marL="0" indent="0" algn="ctr">
              <a:buNone/>
              <a:defRPr sz="2000"/>
            </a:lvl1pPr>
          </a:lstStyle>
          <a:p>
            <a:r>
              <a:t>Click icon to insert picture</a:t>
            </a:r>
          </a:p>
        </p:txBody>
      </p:sp>
      <p:sp>
        <p:nvSpPr>
          <p:cNvPr id="11" name="Freeform 6"/>
          <p:cNvSpPr>
            <a:spLocks noEditPoints="1"/>
          </p:cNvSpPr>
          <p:nvPr/>
        </p:nvSpPr>
        <p:spPr bwMode="ltGray">
          <a:xfrm>
            <a:off x="4263856" y="1355379"/>
            <a:ext cx="458956" cy="406469"/>
          </a:xfrm>
          <a:custGeom>
            <a:avLst/>
            <a:gdLst>
              <a:gd name="T0" fmla="*/ 1445 w 6269"/>
              <a:gd name="T1" fmla="*/ 3135 h 5547"/>
              <a:gd name="T2" fmla="*/ 2412 w 6269"/>
              <a:gd name="T3" fmla="*/ 3135 h 5547"/>
              <a:gd name="T4" fmla="*/ 2412 w 6269"/>
              <a:gd name="T5" fmla="*/ 5547 h 5547"/>
              <a:gd name="T6" fmla="*/ 0 w 6269"/>
              <a:gd name="T7" fmla="*/ 5547 h 5547"/>
              <a:gd name="T8" fmla="*/ 0 w 6269"/>
              <a:gd name="T9" fmla="*/ 3454 h 5547"/>
              <a:gd name="T10" fmla="*/ 132 w 6269"/>
              <a:gd name="T11" fmla="*/ 1742 h 5547"/>
              <a:gd name="T12" fmla="*/ 771 w 6269"/>
              <a:gd name="T13" fmla="*/ 754 h 5547"/>
              <a:gd name="T14" fmla="*/ 2412 w 6269"/>
              <a:gd name="T15" fmla="*/ 0 h 5547"/>
              <a:gd name="T16" fmla="*/ 2412 w 6269"/>
              <a:gd name="T17" fmla="*/ 596 h 5547"/>
              <a:gd name="T18" fmla="*/ 1445 w 6269"/>
              <a:gd name="T19" fmla="*/ 2498 h 5547"/>
              <a:gd name="T20" fmla="*/ 1445 w 6269"/>
              <a:gd name="T21" fmla="*/ 3135 h 5547"/>
              <a:gd name="T22" fmla="*/ 5302 w 6269"/>
              <a:gd name="T23" fmla="*/ 3135 h 5547"/>
              <a:gd name="T24" fmla="*/ 6269 w 6269"/>
              <a:gd name="T25" fmla="*/ 3135 h 5547"/>
              <a:gd name="T26" fmla="*/ 6269 w 6269"/>
              <a:gd name="T27" fmla="*/ 5547 h 5547"/>
              <a:gd name="T28" fmla="*/ 3857 w 6269"/>
              <a:gd name="T29" fmla="*/ 5547 h 5547"/>
              <a:gd name="T30" fmla="*/ 3857 w 6269"/>
              <a:gd name="T31" fmla="*/ 3454 h 5547"/>
              <a:gd name="T32" fmla="*/ 3989 w 6269"/>
              <a:gd name="T33" fmla="*/ 1742 h 5547"/>
              <a:gd name="T34" fmla="*/ 4629 w 6269"/>
              <a:gd name="T35" fmla="*/ 754 h 5547"/>
              <a:gd name="T36" fmla="*/ 6269 w 6269"/>
              <a:gd name="T37" fmla="*/ 0 h 5547"/>
              <a:gd name="T38" fmla="*/ 6269 w 6269"/>
              <a:gd name="T39" fmla="*/ 596 h 5547"/>
              <a:gd name="T40" fmla="*/ 5302 w 6269"/>
              <a:gd name="T41" fmla="*/ 2498 h 5547"/>
              <a:gd name="T42" fmla="*/ 5302 w 6269"/>
              <a:gd name="T43" fmla="*/ 3135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9" h="5547">
                <a:moveTo>
                  <a:pt x="1445" y="3135"/>
                </a:moveTo>
                <a:lnTo>
                  <a:pt x="2412" y="3135"/>
                </a:lnTo>
                <a:lnTo>
                  <a:pt x="2412" y="5547"/>
                </a:lnTo>
                <a:lnTo>
                  <a:pt x="0" y="5547"/>
                </a:lnTo>
                <a:lnTo>
                  <a:pt x="0" y="3454"/>
                </a:lnTo>
                <a:cubicBezTo>
                  <a:pt x="0" y="2626"/>
                  <a:pt x="44" y="2055"/>
                  <a:pt x="132" y="1742"/>
                </a:cubicBezTo>
                <a:cubicBezTo>
                  <a:pt x="219" y="1429"/>
                  <a:pt x="433" y="1099"/>
                  <a:pt x="771" y="754"/>
                </a:cubicBezTo>
                <a:cubicBezTo>
                  <a:pt x="1227" y="291"/>
                  <a:pt x="1774" y="40"/>
                  <a:pt x="2412" y="0"/>
                </a:cubicBezTo>
                <a:lnTo>
                  <a:pt x="2412" y="596"/>
                </a:lnTo>
                <a:cubicBezTo>
                  <a:pt x="1767" y="648"/>
                  <a:pt x="1445" y="1282"/>
                  <a:pt x="1445" y="2498"/>
                </a:cubicBezTo>
                <a:lnTo>
                  <a:pt x="1445" y="3135"/>
                </a:lnTo>
                <a:close/>
                <a:moveTo>
                  <a:pt x="5302" y="3135"/>
                </a:moveTo>
                <a:lnTo>
                  <a:pt x="6269" y="3135"/>
                </a:lnTo>
                <a:lnTo>
                  <a:pt x="6269" y="5547"/>
                </a:lnTo>
                <a:lnTo>
                  <a:pt x="3857" y="5547"/>
                </a:lnTo>
                <a:lnTo>
                  <a:pt x="3857" y="3454"/>
                </a:lnTo>
                <a:cubicBezTo>
                  <a:pt x="3857" y="2619"/>
                  <a:pt x="3901" y="2048"/>
                  <a:pt x="3989" y="1742"/>
                </a:cubicBezTo>
                <a:cubicBezTo>
                  <a:pt x="4077" y="1435"/>
                  <a:pt x="4290" y="1106"/>
                  <a:pt x="4629" y="754"/>
                </a:cubicBezTo>
                <a:cubicBezTo>
                  <a:pt x="5084" y="291"/>
                  <a:pt x="5631" y="40"/>
                  <a:pt x="6269" y="0"/>
                </a:cubicBezTo>
                <a:lnTo>
                  <a:pt x="6269" y="596"/>
                </a:lnTo>
                <a:cubicBezTo>
                  <a:pt x="5625" y="648"/>
                  <a:pt x="5302" y="1282"/>
                  <a:pt x="5302" y="2498"/>
                </a:cubicBezTo>
                <a:lnTo>
                  <a:pt x="5302" y="3135"/>
                </a:lnTo>
                <a:close/>
              </a:path>
            </a:pathLst>
          </a:custGeom>
          <a:solidFill>
            <a:srgbClr val="B1181E"/>
          </a:solidFill>
          <a:ln w="0">
            <a:noFill/>
            <a:prstDash val="solid"/>
            <a:round/>
            <a:headEnd/>
            <a:tailEnd/>
          </a:ln>
        </p:spPr>
        <p:txBody>
          <a:bodyPr vert="horz" wrap="square" lIns="91440" tIns="45720" rIns="91440" bIns="45720" numCol="1" anchor="t" anchorCtr="0" compatLnSpc="1">
            <a:prstTxWarp prst="textNoShape">
              <a:avLst/>
            </a:prstTxWarp>
          </a:bodyPr>
          <a:lstStyle/>
          <a:p>
            <a:endParaRPr>
              <a:latin typeface="Corbel"/>
            </a:endParaRPr>
          </a:p>
        </p:txBody>
      </p:sp>
      <p:sp>
        <p:nvSpPr>
          <p:cNvPr id="8" name="Text Placeholder 7"/>
          <p:cNvSpPr>
            <a:spLocks noGrp="1"/>
          </p:cNvSpPr>
          <p:nvPr>
            <p:ph type="body" sz="quarter" idx="13" hasCustomPrompt="1"/>
          </p:nvPr>
        </p:nvSpPr>
        <p:spPr>
          <a:xfrm>
            <a:off x="4875211" y="1440612"/>
            <a:ext cx="6094731" cy="2672602"/>
          </a:xfrm>
          <a:prstGeom prst="rect">
            <a:avLst/>
          </a:prstGeom>
        </p:spPr>
        <p:txBody>
          <a:bodyPr>
            <a:noAutofit/>
          </a:bodyPr>
          <a:lstStyle>
            <a:lvl1pPr marL="0" indent="0">
              <a:lnSpc>
                <a:spcPct val="110000"/>
              </a:lnSpc>
              <a:spcBef>
                <a:spcPts val="0"/>
              </a:spcBef>
              <a:buNone/>
              <a:defRPr sz="2400" b="1" baseline="0"/>
            </a:lvl1pPr>
            <a:lvl2pPr marL="0" indent="0">
              <a:spcBef>
                <a:spcPts val="0"/>
              </a:spcBef>
              <a:buNone/>
              <a:defRPr sz="2800" b="1"/>
            </a:lvl2pPr>
            <a:lvl3pPr marL="0" indent="0">
              <a:spcBef>
                <a:spcPts val="0"/>
              </a:spcBef>
              <a:buNone/>
              <a:defRPr sz="2800" b="1"/>
            </a:lvl3pPr>
            <a:lvl4pPr marL="0" indent="0">
              <a:spcBef>
                <a:spcPts val="0"/>
              </a:spcBef>
              <a:buNone/>
              <a:defRPr sz="2800" b="1"/>
            </a:lvl4pPr>
            <a:lvl5pPr marL="0" indent="0">
              <a:spcBef>
                <a:spcPts val="0"/>
              </a:spcBef>
              <a:buNone/>
              <a:defRPr sz="2800" b="1"/>
            </a:lvl5pPr>
            <a:lvl6pPr marL="0" indent="0">
              <a:spcBef>
                <a:spcPts val="0"/>
              </a:spcBef>
              <a:buNone/>
              <a:defRPr sz="2800" b="1"/>
            </a:lvl6pPr>
            <a:lvl7pPr marL="0" indent="0">
              <a:spcBef>
                <a:spcPts val="0"/>
              </a:spcBef>
              <a:buNone/>
              <a:defRPr sz="2800" b="1"/>
            </a:lvl7pPr>
            <a:lvl8pPr marL="0" indent="0">
              <a:spcBef>
                <a:spcPts val="0"/>
              </a:spcBef>
              <a:buNone/>
              <a:defRPr sz="2800" b="1"/>
            </a:lvl8pPr>
            <a:lvl9pPr marL="0" indent="0">
              <a:spcBef>
                <a:spcPts val="0"/>
              </a:spcBef>
              <a:buNone/>
              <a:defRPr sz="2800" b="1"/>
            </a:lvl9pPr>
          </a:lstStyle>
          <a:p>
            <a:pPr lvl="0"/>
            <a:r>
              <a:t>This is a sample quote slide. Type a brief quotation inside this textbox. Add a close quote mark at the end of the quotation.”</a:t>
            </a:r>
          </a:p>
        </p:txBody>
      </p:sp>
      <p:sp>
        <p:nvSpPr>
          <p:cNvPr id="9" name="Text Placeholder 7"/>
          <p:cNvSpPr>
            <a:spLocks noGrp="1"/>
          </p:cNvSpPr>
          <p:nvPr>
            <p:ph type="body" sz="quarter" idx="14" hasCustomPrompt="1"/>
          </p:nvPr>
        </p:nvSpPr>
        <p:spPr>
          <a:xfrm>
            <a:off x="839684" y="4267200"/>
            <a:ext cx="3017520" cy="304800"/>
          </a:xfrm>
          <a:prstGeom prst="rect">
            <a:avLst/>
          </a:prstGeom>
        </p:spPr>
        <p:txBody>
          <a:bodyPr>
            <a:noAutofit/>
          </a:bodyPr>
          <a:lstStyle>
            <a:lvl1pPr marL="0" indent="0">
              <a:spcBef>
                <a:spcPts val="0"/>
              </a:spcBef>
              <a:buNone/>
              <a:defRPr sz="2000" i="1" baseline="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p:txBody>
      </p:sp>
      <p:sp>
        <p:nvSpPr>
          <p:cNvPr id="10" name="Text Placeholder 7"/>
          <p:cNvSpPr>
            <a:spLocks noGrp="1"/>
          </p:cNvSpPr>
          <p:nvPr>
            <p:ph type="body" sz="quarter" idx="15" hasCustomPrompt="1"/>
          </p:nvPr>
        </p:nvSpPr>
        <p:spPr>
          <a:xfrm>
            <a:off x="839684" y="4572000"/>
            <a:ext cx="3017520" cy="744748"/>
          </a:xfrm>
          <a:prstGeom prst="rect">
            <a:avLst/>
          </a:prstGeom>
        </p:spPr>
        <p:txBody>
          <a:bodyPr>
            <a:noAutofit/>
          </a:bodyPr>
          <a:lstStyle>
            <a:lvl1pPr marL="0" indent="0">
              <a:spcBef>
                <a:spcPts val="0"/>
              </a:spcBef>
              <a:buNone/>
              <a:defRPr sz="2000" i="1">
                <a:solidFill>
                  <a:schemeClr val="accent1"/>
                </a:solidFill>
              </a:defRPr>
            </a:lvl1pPr>
            <a:lvl2pPr marL="0" indent="0">
              <a:spcBef>
                <a:spcPts val="0"/>
              </a:spcBef>
              <a:buNone/>
              <a:defRPr sz="2000" i="1">
                <a:solidFill>
                  <a:schemeClr val="accent1"/>
                </a:solidFill>
              </a:defRPr>
            </a:lvl2pPr>
            <a:lvl3pPr marL="0" indent="0">
              <a:spcBef>
                <a:spcPts val="0"/>
              </a:spcBef>
              <a:buNone/>
              <a:defRPr sz="2000" i="1">
                <a:solidFill>
                  <a:schemeClr val="accent1"/>
                </a:solidFill>
              </a:defRPr>
            </a:lvl3pPr>
            <a:lvl4pPr marL="0" indent="0">
              <a:spcBef>
                <a:spcPts val="0"/>
              </a:spcBef>
              <a:buNone/>
              <a:defRPr sz="2000" i="1">
                <a:solidFill>
                  <a:schemeClr val="accent1"/>
                </a:solidFill>
              </a:defRPr>
            </a:lvl4pPr>
            <a:lvl5pPr marL="0" indent="0">
              <a:spcBef>
                <a:spcPts val="0"/>
              </a:spcBef>
              <a:buNone/>
              <a:defRPr sz="2000" i="1">
                <a:solidFill>
                  <a:schemeClr val="accent1"/>
                </a:solidFill>
              </a:defRPr>
            </a:lvl5pPr>
            <a:lvl6pPr marL="0" indent="0">
              <a:spcBef>
                <a:spcPts val="0"/>
              </a:spcBef>
              <a:buNone/>
              <a:defRPr sz="2000" i="1">
                <a:solidFill>
                  <a:schemeClr val="accent1"/>
                </a:solidFill>
              </a:defRPr>
            </a:lvl6pPr>
            <a:lvl7pPr marL="0" indent="0">
              <a:spcBef>
                <a:spcPts val="0"/>
              </a:spcBef>
              <a:buNone/>
              <a:defRPr sz="2000" i="1">
                <a:solidFill>
                  <a:schemeClr val="accent1"/>
                </a:solidFill>
              </a:defRPr>
            </a:lvl7pPr>
            <a:lvl8pPr marL="0" indent="0">
              <a:spcBef>
                <a:spcPts val="0"/>
              </a:spcBef>
              <a:buNone/>
              <a:defRPr sz="2000" i="1">
                <a:solidFill>
                  <a:schemeClr val="accent1"/>
                </a:solidFill>
              </a:defRPr>
            </a:lvl8pPr>
            <a:lvl9pPr marL="0" indent="0">
              <a:spcBef>
                <a:spcPts val="0"/>
              </a:spcBef>
              <a:buNone/>
              <a:defRPr sz="2000" i="1">
                <a:solidFill>
                  <a:schemeClr val="accent1"/>
                </a:solidFill>
              </a:defRPr>
            </a:lvl9pPr>
          </a:lstStyle>
          <a:p>
            <a:pPr lvl="0"/>
            <a:r>
              <a:t>Title, Company Name</a:t>
            </a:r>
          </a:p>
        </p:txBody>
      </p:sp>
      <p:sp>
        <p:nvSpPr>
          <p:cNvPr id="12" name="Slide Number Placeholder 8">
            <a:extLst>
              <a:ext uri="{FF2B5EF4-FFF2-40B4-BE49-F238E27FC236}">
                <a16:creationId xmlns:a16="http://schemas.microsoft.com/office/drawing/2014/main" id="{980AB0C1-9BD9-0D43-9387-50B582E8FACA}"/>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4" name="Date Placeholder 6">
            <a:extLst>
              <a:ext uri="{FF2B5EF4-FFF2-40B4-BE49-F238E27FC236}">
                <a16:creationId xmlns:a16="http://schemas.microsoft.com/office/drawing/2014/main" id="{EC3E0DF7-8AA2-1A4E-9466-A45C53BEE5F7}"/>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5" name="Footer Placeholder 7">
            <a:extLst>
              <a:ext uri="{FF2B5EF4-FFF2-40B4-BE49-F238E27FC236}">
                <a16:creationId xmlns:a16="http://schemas.microsoft.com/office/drawing/2014/main" id="{E2FC17DD-01CA-7B4F-9493-59B329C8CECA}"/>
              </a:ext>
            </a:extLst>
          </p:cNvPr>
          <p:cNvSpPr>
            <a:spLocks noGrp="1"/>
          </p:cNvSpPr>
          <p:nvPr>
            <p:ph type="ftr" sz="quarter" idx="17"/>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24158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hank You_External">
    <p:spTree>
      <p:nvGrpSpPr>
        <p:cNvPr id="1" name=""/>
        <p:cNvGrpSpPr/>
        <p:nvPr/>
      </p:nvGrpSpPr>
      <p:grpSpPr>
        <a:xfrm>
          <a:off x="0" y="0"/>
          <a:ext cx="0" cy="0"/>
          <a:chOff x="0" y="0"/>
          <a:chExt cx="0" cy="0"/>
        </a:xfrm>
      </p:grpSpPr>
      <p:sp>
        <p:nvSpPr>
          <p:cNvPr id="21" name="TextBox 20"/>
          <p:cNvSpPr txBox="1"/>
          <p:nvPr/>
        </p:nvSpPr>
        <p:spPr>
          <a:xfrm>
            <a:off x="6892016" y="2060217"/>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23" name="Text Placeholder 22"/>
          <p:cNvSpPr>
            <a:spLocks noGrp="1"/>
          </p:cNvSpPr>
          <p:nvPr>
            <p:ph type="body" sz="quarter" idx="10" hasCustomPrompt="1"/>
          </p:nvPr>
        </p:nvSpPr>
        <p:spPr>
          <a:xfrm>
            <a:off x="2087732" y="2807377"/>
            <a:ext cx="9618376" cy="403225"/>
          </a:xfrm>
          <a:prstGeom prst="rect">
            <a:avLst/>
          </a:prstGeom>
        </p:spPr>
        <p:txBody>
          <a:bodyPr>
            <a:noAutofit/>
          </a:bodyPr>
          <a:lstStyle>
            <a:lvl1pPr marL="0" indent="0" algn="r">
              <a:spcBef>
                <a:spcPts val="0"/>
              </a:spcBef>
              <a:buNone/>
              <a:defRPr sz="2400" b="0" i="0">
                <a:solidFill>
                  <a:srgbClr val="000000"/>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24" name="Text Placeholder 22"/>
          <p:cNvSpPr>
            <a:spLocks noGrp="1"/>
          </p:cNvSpPr>
          <p:nvPr>
            <p:ph type="body" sz="quarter" idx="11" hasCustomPrompt="1"/>
          </p:nvPr>
        </p:nvSpPr>
        <p:spPr>
          <a:xfrm>
            <a:off x="2087731" y="3728366"/>
            <a:ext cx="9618376" cy="651930"/>
          </a:xfrm>
          <a:prstGeom prst="rect">
            <a:avLst/>
          </a:prstGeom>
        </p:spPr>
        <p:txBody>
          <a:bodyPr>
            <a:noAutofit/>
          </a:bodyPr>
          <a:lstStyle>
            <a:lvl1pPr marL="0" indent="0" algn="r">
              <a:spcBef>
                <a:spcPts val="0"/>
              </a:spcBef>
              <a:buNone/>
              <a:defRPr sz="2000" b="0" i="0">
                <a:solidFill>
                  <a:schemeClr val="tx1"/>
                </a:solidFill>
                <a:latin typeface="Arial" panose="020B0604020202020204" pitchFamily="34" charset="0"/>
                <a:cs typeface="Arial" panose="020B0604020202020204" pitchFamily="34" charset="0"/>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25" name="Rectangle 6"/>
          <p:cNvSpPr>
            <a:spLocks noChangeArrowheads="1"/>
          </p:cNvSpPr>
          <p:nvPr/>
        </p:nvSpPr>
        <p:spPr bwMode="auto">
          <a:xfrm>
            <a:off x="4306017" y="4572317"/>
            <a:ext cx="7400092" cy="694966"/>
          </a:xfrm>
          <a:prstGeom prst="rect">
            <a:avLst/>
          </a:prstGeom>
          <a:noFill/>
          <a:ln w="9525">
            <a:noFill/>
            <a:miter lim="800000"/>
            <a:headEnd/>
            <a:tailEnd/>
          </a:ln>
          <a:effectLst/>
        </p:spPr>
        <p:txBody>
          <a:bodyPr wrap="square" lIns="0" tIns="0" rIns="0" bIns="0" anchor="t">
            <a:noAutofit/>
          </a:bodyPr>
          <a:lstStyle/>
          <a:p>
            <a:pPr algn="r">
              <a:lnSpc>
                <a:spcPct val="90000"/>
              </a:lnSpc>
              <a:spcBef>
                <a:spcPts val="400"/>
              </a:spcBef>
            </a:pP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 Veritas and the Veritas</a:t>
            </a:r>
            <a:r>
              <a:rPr sz="800" b="0" i="0" baseline="0">
                <a:solidFill>
                  <a:schemeClr val="tx1"/>
                </a:solidFill>
                <a:latin typeface="Arial" panose="020B0604020202020204" pitchFamily="34" charset="0"/>
                <a:ea typeface="Polaris Light" panose="02000000000000000000" pitchFamily="2" charset="0"/>
                <a:cs typeface="Arial" panose="020B0604020202020204" pitchFamily="34" charset="0"/>
              </a:rPr>
              <a:t>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Logo are trademarks or registered trademarks of </a:t>
            </a: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Technologies</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or its affiliates in the U.S. and other countries. Other names may be trademarks of their respective owners.</a:t>
            </a:r>
          </a:p>
          <a:p>
            <a:pPr algn="r">
              <a:lnSpc>
                <a:spcPct val="90000"/>
              </a:lnSpc>
              <a:spcBef>
                <a:spcPts val="400"/>
              </a:spcBef>
            </a:pP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53" name="Picture 52">
            <a:extLst>
              <a:ext uri="{FF2B5EF4-FFF2-40B4-BE49-F238E27FC236}">
                <a16:creationId xmlns:a16="http://schemas.microsoft.com/office/drawing/2014/main" id="{24488993-64D4-E24D-90D1-4098F2F59A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Tree>
    <p:extLst>
      <p:ext uri="{BB962C8B-B14F-4D97-AF65-F5344CB8AC3E}">
        <p14:creationId xmlns:p14="http://schemas.microsoft.com/office/powerpoint/2010/main" val="367319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087553-6D38-CB48-B6E7-D142B559511A}"/>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39C45BF4-473E-DE49-B72D-3A835569E28B}"/>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0E245B15-4A06-8D4D-A749-756984CCFA26}"/>
              </a:ext>
            </a:extLst>
          </p:cNvPr>
          <p:cNvSpPr>
            <a:spLocks noGrp="1"/>
          </p:cNvSpPr>
          <p:nvPr>
            <p:ph type="ftr" sz="quarter" idx="12"/>
          </p:nvPr>
        </p:nvSpPr>
        <p:spPr/>
        <p:txBody>
          <a:bodyPr/>
          <a:lstStyle/>
          <a:p>
            <a:r>
              <a:rPr lang="fr-FR"/>
              <a:t>Copyright © 2020 Veritas Technologies, LLC. </a:t>
            </a:r>
            <a:endParaRPr lang="en-US"/>
          </a:p>
        </p:txBody>
      </p:sp>
      <p:sp>
        <p:nvSpPr>
          <p:cNvPr id="6" name="TextBox 5">
            <a:extLst>
              <a:ext uri="{FF2B5EF4-FFF2-40B4-BE49-F238E27FC236}">
                <a16:creationId xmlns:a16="http://schemas.microsoft.com/office/drawing/2014/main" id="{B4B548FD-1A8B-9648-9A0C-189899F55F08}"/>
              </a:ext>
            </a:extLst>
          </p:cNvPr>
          <p:cNvSpPr txBox="1"/>
          <p:nvPr userDrawn="1"/>
        </p:nvSpPr>
        <p:spPr>
          <a:xfrm>
            <a:off x="6892016" y="2060217"/>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7" name="Text Placeholder 22">
            <a:extLst>
              <a:ext uri="{FF2B5EF4-FFF2-40B4-BE49-F238E27FC236}">
                <a16:creationId xmlns:a16="http://schemas.microsoft.com/office/drawing/2014/main" id="{12C2FD97-F74B-7E4B-ABC4-2E61A3745821}"/>
              </a:ext>
            </a:extLst>
          </p:cNvPr>
          <p:cNvSpPr>
            <a:spLocks noGrp="1"/>
          </p:cNvSpPr>
          <p:nvPr>
            <p:ph type="body" sz="quarter" idx="13" hasCustomPrompt="1"/>
          </p:nvPr>
        </p:nvSpPr>
        <p:spPr>
          <a:xfrm>
            <a:off x="2087732" y="2807377"/>
            <a:ext cx="9618376" cy="403225"/>
          </a:xfrm>
          <a:prstGeom prst="rect">
            <a:avLst/>
          </a:prstGeom>
        </p:spPr>
        <p:txBody>
          <a:bodyPr>
            <a:noAutofit/>
          </a:bodyPr>
          <a:lstStyle>
            <a:lvl1pPr marL="0" indent="0" algn="r">
              <a:spcBef>
                <a:spcPts val="0"/>
              </a:spcBef>
              <a:buNone/>
              <a:defRPr sz="2400" b="0" i="0">
                <a:solidFill>
                  <a:srgbClr val="000000"/>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8" name="Text Placeholder 22">
            <a:extLst>
              <a:ext uri="{FF2B5EF4-FFF2-40B4-BE49-F238E27FC236}">
                <a16:creationId xmlns:a16="http://schemas.microsoft.com/office/drawing/2014/main" id="{6364268B-A8F1-2D4F-A78A-DBB4E22B83DF}"/>
              </a:ext>
            </a:extLst>
          </p:cNvPr>
          <p:cNvSpPr>
            <a:spLocks noGrp="1"/>
          </p:cNvSpPr>
          <p:nvPr>
            <p:ph type="body" sz="quarter" idx="14" hasCustomPrompt="1"/>
          </p:nvPr>
        </p:nvSpPr>
        <p:spPr>
          <a:xfrm>
            <a:off x="2087731" y="3728366"/>
            <a:ext cx="9618376" cy="651930"/>
          </a:xfrm>
          <a:prstGeom prst="rect">
            <a:avLst/>
          </a:prstGeom>
        </p:spPr>
        <p:txBody>
          <a:bodyPr>
            <a:noAutofit/>
          </a:bodyPr>
          <a:lstStyle>
            <a:lvl1pPr marL="0" indent="0" algn="r">
              <a:spcBef>
                <a:spcPts val="0"/>
              </a:spcBef>
              <a:buNone/>
              <a:defRPr sz="2000" b="0" i="0">
                <a:solidFill>
                  <a:schemeClr val="tx1"/>
                </a:solidFill>
                <a:latin typeface="Arial" panose="020B0604020202020204" pitchFamily="34" charset="0"/>
                <a:cs typeface="Arial" panose="020B0604020202020204" pitchFamily="34" charset="0"/>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9" name="Rectangle 6">
            <a:extLst>
              <a:ext uri="{FF2B5EF4-FFF2-40B4-BE49-F238E27FC236}">
                <a16:creationId xmlns:a16="http://schemas.microsoft.com/office/drawing/2014/main" id="{4A2FB2AB-E388-2E43-90D5-13C4B2B73B5A}"/>
              </a:ext>
            </a:extLst>
          </p:cNvPr>
          <p:cNvSpPr>
            <a:spLocks noChangeArrowheads="1"/>
          </p:cNvSpPr>
          <p:nvPr userDrawn="1"/>
        </p:nvSpPr>
        <p:spPr bwMode="auto">
          <a:xfrm>
            <a:off x="4306017" y="4572317"/>
            <a:ext cx="7400092" cy="694966"/>
          </a:xfrm>
          <a:prstGeom prst="rect">
            <a:avLst/>
          </a:prstGeom>
          <a:noFill/>
          <a:ln w="9525">
            <a:noFill/>
            <a:miter lim="800000"/>
            <a:headEnd/>
            <a:tailEnd/>
          </a:ln>
          <a:effectLst/>
        </p:spPr>
        <p:txBody>
          <a:bodyPr wrap="square" lIns="0" tIns="0" rIns="0" bIns="0" anchor="t">
            <a:noAutofit/>
          </a:bodyPr>
          <a:lstStyle/>
          <a:p>
            <a:pPr algn="r">
              <a:lnSpc>
                <a:spcPct val="90000"/>
              </a:lnSpc>
              <a:spcBef>
                <a:spcPts val="400"/>
              </a:spcBef>
            </a:pP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 Veritas and the Veritas</a:t>
            </a:r>
            <a:r>
              <a:rPr sz="800" b="0" i="0" baseline="0">
                <a:solidFill>
                  <a:schemeClr val="tx1"/>
                </a:solidFill>
                <a:latin typeface="Arial" panose="020B0604020202020204" pitchFamily="34" charset="0"/>
                <a:ea typeface="Polaris Light" panose="02000000000000000000" pitchFamily="2" charset="0"/>
                <a:cs typeface="Arial" panose="020B0604020202020204" pitchFamily="34" charset="0"/>
              </a:rPr>
              <a:t>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Logo are trademarks or registered trademarks of </a:t>
            </a: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Technologies</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or its affiliates in the U.S. and other countries. Other names may be trademarks of their respective owners.</a:t>
            </a:r>
          </a:p>
          <a:p>
            <a:pPr algn="r">
              <a:lnSpc>
                <a:spcPct val="90000"/>
              </a:lnSpc>
              <a:spcBef>
                <a:spcPts val="400"/>
              </a:spcBef>
            </a:pP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424259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955EF2-C731-5F40-B0F3-441A74E53DDF}"/>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2AD587DB-67E4-9146-AA5E-3D4383402341}"/>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E566FF28-E7A2-304A-A589-5902AACF0049}"/>
              </a:ext>
            </a:extLst>
          </p:cNvPr>
          <p:cNvSpPr>
            <a:spLocks noGrp="1"/>
          </p:cNvSpPr>
          <p:nvPr>
            <p:ph type="ftr" sz="quarter" idx="12"/>
          </p:nvPr>
        </p:nvSpPr>
        <p:spPr/>
        <p:txBody>
          <a:bodyPr/>
          <a:lstStyle/>
          <a:p>
            <a:r>
              <a:rPr lang="fr-FR"/>
              <a:t>Copyright © 2020 Veritas Technologies, LLC. </a:t>
            </a:r>
            <a:endParaRPr lang="en-US"/>
          </a:p>
        </p:txBody>
      </p:sp>
      <p:sp>
        <p:nvSpPr>
          <p:cNvPr id="6" name="TextBox 5">
            <a:extLst>
              <a:ext uri="{FF2B5EF4-FFF2-40B4-BE49-F238E27FC236}">
                <a16:creationId xmlns:a16="http://schemas.microsoft.com/office/drawing/2014/main" id="{27791FB5-977F-1741-9343-6F6EAB9A2DFB}"/>
              </a:ext>
            </a:extLst>
          </p:cNvPr>
          <p:cNvSpPr txBox="1"/>
          <p:nvPr userDrawn="1"/>
        </p:nvSpPr>
        <p:spPr>
          <a:xfrm>
            <a:off x="6892017" y="2054780"/>
            <a:ext cx="4814091" cy="451406"/>
          </a:xfrm>
          <a:prstGeom prst="rect">
            <a:avLst/>
          </a:prstGeom>
          <a:noFill/>
        </p:spPr>
        <p:txBody>
          <a:bodyPr wrap="square" lIns="0" tIns="0" rIns="0" bIns="0" rtlCol="0">
            <a:spAutoFit/>
          </a:bodyPr>
          <a:lstStyle/>
          <a:p>
            <a:pPr algn="r">
              <a:lnSpc>
                <a:spcPct val="90000"/>
              </a:lnSpc>
            </a:pPr>
            <a:r>
              <a:rPr sz="3200" b="1" i="0">
                <a:latin typeface="Arial" panose="020B0604020202020204" pitchFamily="34" charset="0"/>
                <a:ea typeface="Polaris Medium" panose="02000000000000000000" pitchFamily="2" charset="0"/>
                <a:cs typeface="Arial" panose="020B0604020202020204" pitchFamily="34" charset="0"/>
              </a:rPr>
              <a:t>Thank you!</a:t>
            </a:r>
          </a:p>
        </p:txBody>
      </p:sp>
      <p:sp>
        <p:nvSpPr>
          <p:cNvPr id="7" name="Text Placeholder 22">
            <a:extLst>
              <a:ext uri="{FF2B5EF4-FFF2-40B4-BE49-F238E27FC236}">
                <a16:creationId xmlns:a16="http://schemas.microsoft.com/office/drawing/2014/main" id="{547D13A8-BD98-D84A-929B-8EEE4FFC2F4A}"/>
              </a:ext>
            </a:extLst>
          </p:cNvPr>
          <p:cNvSpPr>
            <a:spLocks noGrp="1"/>
          </p:cNvSpPr>
          <p:nvPr>
            <p:ph type="body" sz="quarter" idx="13" hasCustomPrompt="1"/>
          </p:nvPr>
        </p:nvSpPr>
        <p:spPr>
          <a:xfrm>
            <a:off x="2087733" y="2815192"/>
            <a:ext cx="9618376" cy="403225"/>
          </a:xfrm>
          <a:prstGeom prst="rect">
            <a:avLst/>
          </a:prstGeom>
        </p:spPr>
        <p:txBody>
          <a:bodyPr>
            <a:noAutofit/>
          </a:bodyPr>
          <a:lstStyle>
            <a:lvl1pPr marL="0" indent="0" algn="r">
              <a:spcBef>
                <a:spcPts val="0"/>
              </a:spcBef>
              <a:buNone/>
              <a:defRPr sz="2400">
                <a:solidFill>
                  <a:srgbClr val="000000"/>
                </a:solidFill>
              </a:defRPr>
            </a:lvl1pPr>
            <a:lvl2pPr marL="0" indent="0">
              <a:spcBef>
                <a:spcPts val="0"/>
              </a:spcBef>
              <a:buNone/>
              <a:defRPr sz="2400">
                <a:solidFill>
                  <a:schemeClr val="accent1"/>
                </a:solidFill>
              </a:defRPr>
            </a:lvl2pPr>
            <a:lvl3pPr marL="0" indent="0">
              <a:spcBef>
                <a:spcPts val="0"/>
              </a:spcBef>
              <a:buNone/>
              <a:defRPr sz="2400">
                <a:solidFill>
                  <a:schemeClr val="accent1"/>
                </a:solidFill>
              </a:defRPr>
            </a:lvl3pPr>
            <a:lvl4pPr marL="0" indent="0">
              <a:spcBef>
                <a:spcPts val="0"/>
              </a:spcBef>
              <a:buNone/>
              <a:defRPr sz="2400">
                <a:solidFill>
                  <a:schemeClr val="accent1"/>
                </a:solidFill>
              </a:defRPr>
            </a:lvl4pPr>
            <a:lvl5pPr marL="0" indent="0">
              <a:spcBef>
                <a:spcPts val="0"/>
              </a:spcBef>
              <a:buNone/>
              <a:defRPr sz="2400">
                <a:solidFill>
                  <a:schemeClr val="accent1"/>
                </a:solidFill>
              </a:defRPr>
            </a:lvl5pPr>
            <a:lvl6pPr marL="0" indent="0">
              <a:spcBef>
                <a:spcPts val="0"/>
              </a:spcBef>
              <a:buNone/>
              <a:defRPr sz="2400">
                <a:solidFill>
                  <a:schemeClr val="accent1"/>
                </a:solidFill>
              </a:defRPr>
            </a:lvl6pPr>
            <a:lvl7pPr marL="0" indent="0">
              <a:spcBef>
                <a:spcPts val="0"/>
              </a:spcBef>
              <a:buNone/>
              <a:defRPr sz="2400">
                <a:solidFill>
                  <a:schemeClr val="accent1"/>
                </a:solidFill>
              </a:defRPr>
            </a:lvl7pPr>
            <a:lvl8pPr marL="0" indent="0">
              <a:spcBef>
                <a:spcPts val="0"/>
              </a:spcBef>
              <a:buNone/>
              <a:defRPr sz="2400">
                <a:solidFill>
                  <a:schemeClr val="accent1"/>
                </a:solidFill>
              </a:defRPr>
            </a:lvl8pPr>
            <a:lvl9pPr marL="0" indent="0">
              <a:spcBef>
                <a:spcPts val="0"/>
              </a:spcBef>
              <a:buNone/>
              <a:defRPr sz="2400">
                <a:solidFill>
                  <a:schemeClr val="accent1"/>
                </a:solidFill>
              </a:defRPr>
            </a:lvl9pPr>
          </a:lstStyle>
          <a:p>
            <a:pPr lvl="0"/>
            <a:r>
              <a:t>Click to add presenter’s name</a:t>
            </a:r>
          </a:p>
        </p:txBody>
      </p:sp>
      <p:sp>
        <p:nvSpPr>
          <p:cNvPr id="8" name="Text Placeholder 22">
            <a:extLst>
              <a:ext uri="{FF2B5EF4-FFF2-40B4-BE49-F238E27FC236}">
                <a16:creationId xmlns:a16="http://schemas.microsoft.com/office/drawing/2014/main" id="{8EFC0F42-757F-994F-8925-EDC0A10411AB}"/>
              </a:ext>
            </a:extLst>
          </p:cNvPr>
          <p:cNvSpPr>
            <a:spLocks noGrp="1"/>
          </p:cNvSpPr>
          <p:nvPr>
            <p:ph type="body" sz="quarter" idx="14" hasCustomPrompt="1"/>
          </p:nvPr>
        </p:nvSpPr>
        <p:spPr>
          <a:xfrm>
            <a:off x="2087732" y="3728366"/>
            <a:ext cx="9618376" cy="651930"/>
          </a:xfrm>
          <a:prstGeom prst="rect">
            <a:avLst/>
          </a:prstGeom>
        </p:spPr>
        <p:txBody>
          <a:bodyPr>
            <a:noAutofit/>
          </a:bodyPr>
          <a:lstStyle>
            <a:lvl1pPr marL="0" indent="0" algn="r">
              <a:spcBef>
                <a:spcPts val="0"/>
              </a:spcBef>
              <a:buNone/>
              <a:defRPr sz="2000">
                <a:solidFill>
                  <a:schemeClr val="tx1"/>
                </a:solidFill>
              </a:defRPr>
            </a:lvl1pPr>
            <a:lvl2pPr marL="0" indent="0">
              <a:spcBef>
                <a:spcPts val="0"/>
              </a:spcBef>
              <a:buNone/>
              <a:defRPr sz="2400">
                <a:solidFill>
                  <a:schemeClr val="tx1"/>
                </a:solidFill>
              </a:defRPr>
            </a:lvl2pPr>
            <a:lvl3pPr marL="0" indent="0">
              <a:spcBef>
                <a:spcPts val="0"/>
              </a:spcBef>
              <a:buNone/>
              <a:defRPr sz="2400">
                <a:solidFill>
                  <a:schemeClr val="tx1"/>
                </a:solidFill>
              </a:defRPr>
            </a:lvl3pPr>
            <a:lvl4pPr marL="0" indent="0">
              <a:spcBef>
                <a:spcPts val="0"/>
              </a:spcBef>
              <a:buNone/>
              <a:defRPr sz="2400">
                <a:solidFill>
                  <a:schemeClr val="tx1"/>
                </a:solidFill>
              </a:defRPr>
            </a:lvl4pPr>
            <a:lvl5pPr marL="0" indent="0">
              <a:spcBef>
                <a:spcPts val="0"/>
              </a:spcBef>
              <a:buNone/>
              <a:defRPr sz="2400">
                <a:solidFill>
                  <a:schemeClr val="tx1"/>
                </a:solidFill>
              </a:defRPr>
            </a:lvl5pPr>
            <a:lvl6pPr marL="0" indent="0">
              <a:spcBef>
                <a:spcPts val="0"/>
              </a:spcBef>
              <a:buNone/>
              <a:defRPr sz="2400">
                <a:solidFill>
                  <a:schemeClr val="tx1"/>
                </a:solidFill>
              </a:defRPr>
            </a:lvl6pPr>
            <a:lvl7pPr marL="0" indent="0">
              <a:spcBef>
                <a:spcPts val="0"/>
              </a:spcBef>
              <a:buNone/>
              <a:defRPr sz="2400">
                <a:solidFill>
                  <a:schemeClr val="tx1"/>
                </a:solidFill>
              </a:defRPr>
            </a:lvl7pPr>
            <a:lvl8pPr marL="0" indent="0">
              <a:spcBef>
                <a:spcPts val="0"/>
              </a:spcBef>
              <a:buNone/>
              <a:defRPr sz="2400">
                <a:solidFill>
                  <a:schemeClr val="tx1"/>
                </a:solidFill>
              </a:defRPr>
            </a:lvl8pPr>
            <a:lvl9pPr marL="0" indent="0">
              <a:spcBef>
                <a:spcPts val="0"/>
              </a:spcBef>
              <a:buNone/>
              <a:defRPr sz="2400">
                <a:solidFill>
                  <a:schemeClr val="tx1"/>
                </a:solidFill>
              </a:defRPr>
            </a:lvl9pPr>
          </a:lstStyle>
          <a:p>
            <a:pPr lvl="0"/>
            <a:r>
              <a:t>Presenter’s email</a:t>
            </a:r>
            <a:br>
              <a:rPr/>
            </a:br>
            <a:r>
              <a:t>Presenter’s phone</a:t>
            </a:r>
          </a:p>
        </p:txBody>
      </p:sp>
      <p:sp>
        <p:nvSpPr>
          <p:cNvPr id="9" name="Rectangle 6">
            <a:extLst>
              <a:ext uri="{FF2B5EF4-FFF2-40B4-BE49-F238E27FC236}">
                <a16:creationId xmlns:a16="http://schemas.microsoft.com/office/drawing/2014/main" id="{23009D85-35CE-C64A-8EA2-F5972D292BBC}"/>
              </a:ext>
            </a:extLst>
          </p:cNvPr>
          <p:cNvSpPr>
            <a:spLocks noChangeArrowheads="1"/>
          </p:cNvSpPr>
          <p:nvPr userDrawn="1"/>
        </p:nvSpPr>
        <p:spPr bwMode="auto">
          <a:xfrm>
            <a:off x="4195586" y="4572317"/>
            <a:ext cx="7510522" cy="562300"/>
          </a:xfrm>
          <a:prstGeom prst="rect">
            <a:avLst/>
          </a:prstGeom>
          <a:noFill/>
          <a:ln w="9525">
            <a:noFill/>
            <a:miter lim="800000"/>
            <a:headEnd/>
            <a:tailEnd/>
          </a:ln>
          <a:effectLst/>
        </p:spPr>
        <p:txBody>
          <a:bodyPr wrap="square" lIns="0" tIns="0" rIns="0" bIns="0" anchor="t">
            <a:noAutofit/>
          </a:bodyPr>
          <a:lstStyle/>
          <a:p>
            <a:pPr algn="r">
              <a:lnSpc>
                <a:spcPct val="90000"/>
              </a:lnSpc>
            </a:pPr>
            <a:r>
              <a:rPr lang="en-US" sz="800" b="0" i="0">
                <a:solidFill>
                  <a:schemeClr val="tx1"/>
                </a:solidFill>
                <a:latin typeface="Arial" panose="020B0604020202020204" pitchFamily="34" charset="0"/>
                <a:ea typeface="Polaris Light" panose="02000000000000000000" pitchFamily="2" charset="0"/>
                <a:cs typeface="Arial" panose="020B0604020202020204" pitchFamily="34" charset="0"/>
              </a:rPr>
              <a:t>VERITAS </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PROPRIETARY/CONFIDENTIAL – INTERNAL USE ONLY</a:t>
            </a:r>
            <a:br>
              <a:rPr sz="800" b="0" i="0">
                <a:solidFill>
                  <a:schemeClr val="tx1"/>
                </a:solidFill>
                <a:latin typeface="Arial" panose="020B0604020202020204" pitchFamily="34" charset="0"/>
                <a:ea typeface="Polaris Light" panose="02000000000000000000" pitchFamily="2" charset="0"/>
                <a:cs typeface="Arial" panose="020B0604020202020204" pitchFamily="34" charset="0"/>
              </a:rPr>
            </a:br>
            <a:r>
              <a:rPr lang="fr-FR" sz="800" b="0" i="0">
                <a:solidFill>
                  <a:schemeClr val="tx1"/>
                </a:solidFill>
                <a:latin typeface="Arial" panose="020B0604020202020204" pitchFamily="34" charset="0"/>
                <a:ea typeface="Polaris Light" panose="02000000000000000000" pitchFamily="2" charset="0"/>
                <a:cs typeface="Arial" panose="020B0604020202020204" pitchFamily="34" charset="0"/>
              </a:rPr>
              <a:t>Copyright © 2020 Veritas Technologies, LLC</a:t>
            </a:r>
            <a:r>
              <a:rPr sz="800" b="0" i="0">
                <a:solidFill>
                  <a:schemeClr val="tx1"/>
                </a:solidFill>
                <a:latin typeface="Arial" panose="020B0604020202020204" pitchFamily="34" charset="0"/>
                <a:ea typeface="Polaris Light" panose="02000000000000000000" pitchFamily="2" charset="0"/>
                <a:cs typeface="Arial" panose="020B0604020202020204" pitchFamily="34" charset="0"/>
              </a:rPr>
              <a:t>. All rights reserved.</a:t>
            </a:r>
          </a:p>
        </p:txBody>
      </p:sp>
    </p:spTree>
    <p:extLst>
      <p:ext uri="{BB962C8B-B14F-4D97-AF65-F5344CB8AC3E}">
        <p14:creationId xmlns:p14="http://schemas.microsoft.com/office/powerpoint/2010/main" val="190137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 Cont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40331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8326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17" name="Slide Number Placeholder 8">
            <a:extLst>
              <a:ext uri="{FF2B5EF4-FFF2-40B4-BE49-F238E27FC236}">
                <a16:creationId xmlns:a16="http://schemas.microsoft.com/office/drawing/2014/main" id="{21B53FD5-CBB1-4549-8332-BC20596180B1}"/>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37BC91F9-E0A0-7249-B731-B8172A9F249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21" name="Footer Placeholder 7">
            <a:extLst>
              <a:ext uri="{FF2B5EF4-FFF2-40B4-BE49-F238E27FC236}">
                <a16:creationId xmlns:a16="http://schemas.microsoft.com/office/drawing/2014/main" id="{853FA6E7-58ED-0144-8B85-D5933A6211D7}"/>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
        <p:nvSpPr>
          <p:cNvPr id="16" name="Content Placeholder 7">
            <a:extLst>
              <a:ext uri="{FF2B5EF4-FFF2-40B4-BE49-F238E27FC236}">
                <a16:creationId xmlns:a16="http://schemas.microsoft.com/office/drawing/2014/main" id="{F39EC2AA-169D-5C4C-A12D-DBC2E396BA69}"/>
              </a:ext>
            </a:extLst>
          </p:cNvPr>
          <p:cNvSpPr>
            <a:spLocks noGrp="1"/>
          </p:cNvSpPr>
          <p:nvPr>
            <p:ph sz="quarter" idx="21"/>
          </p:nvPr>
        </p:nvSpPr>
        <p:spPr>
          <a:xfrm>
            <a:off x="609440"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7">
            <a:extLst>
              <a:ext uri="{FF2B5EF4-FFF2-40B4-BE49-F238E27FC236}">
                <a16:creationId xmlns:a16="http://schemas.microsoft.com/office/drawing/2014/main" id="{DF66D80B-254C-E54E-8574-E3A990830693}"/>
              </a:ext>
            </a:extLst>
          </p:cNvPr>
          <p:cNvSpPr>
            <a:spLocks noGrp="1"/>
          </p:cNvSpPr>
          <p:nvPr>
            <p:ph sz="quarter" idx="17"/>
          </p:nvPr>
        </p:nvSpPr>
        <p:spPr>
          <a:xfrm>
            <a:off x="4832663"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7">
            <a:extLst>
              <a:ext uri="{FF2B5EF4-FFF2-40B4-BE49-F238E27FC236}">
                <a16:creationId xmlns:a16="http://schemas.microsoft.com/office/drawing/2014/main" id="{77BCEE6C-0CF0-C545-BC07-25EA7675D7DC}"/>
              </a:ext>
            </a:extLst>
          </p:cNvPr>
          <p:cNvSpPr>
            <a:spLocks noGrp="1"/>
          </p:cNvSpPr>
          <p:nvPr>
            <p:ph sz="quarter" idx="22"/>
          </p:nvPr>
        </p:nvSpPr>
        <p:spPr>
          <a:xfrm>
            <a:off x="9109608" y="2191315"/>
            <a:ext cx="2635247" cy="1718419"/>
          </a:xfrm>
          <a:prstGeom prst="rect">
            <a:avLst/>
          </a:prstGeom>
        </p:spPr>
        <p:txBody>
          <a:bodyPr wrap="square">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5F8C7E84-E9B4-124B-813B-DBA475E8F150}"/>
              </a:ext>
            </a:extLst>
          </p:cNvPr>
          <p:cNvSpPr>
            <a:spLocks noGrp="1"/>
          </p:cNvSpPr>
          <p:nvPr>
            <p:ph type="body" sz="quarter" idx="23"/>
          </p:nvPr>
        </p:nvSpPr>
        <p:spPr>
          <a:xfrm>
            <a:off x="609600" y="1443038"/>
            <a:ext cx="2642964" cy="588962"/>
          </a:xfrm>
        </p:spPr>
        <p:txBody>
          <a:bodyPr>
            <a:normAutofit/>
          </a:bodyPr>
          <a:lstStyle>
            <a:lvl1pPr marL="0" indent="0">
              <a:buNone/>
              <a:defRPr sz="2000" b="1"/>
            </a:lvl1pPr>
          </a:lstStyle>
          <a:p>
            <a:pPr lvl="0"/>
            <a:r>
              <a:rPr lang="en-US"/>
              <a:t>Click to edit</a:t>
            </a:r>
          </a:p>
        </p:txBody>
      </p:sp>
      <p:sp>
        <p:nvSpPr>
          <p:cNvPr id="27" name="Text Placeholder 2">
            <a:extLst>
              <a:ext uri="{FF2B5EF4-FFF2-40B4-BE49-F238E27FC236}">
                <a16:creationId xmlns:a16="http://schemas.microsoft.com/office/drawing/2014/main" id="{44943CB0-49AE-C343-A055-5B9DD2E9DFE4}"/>
              </a:ext>
            </a:extLst>
          </p:cNvPr>
          <p:cNvSpPr>
            <a:spLocks noGrp="1"/>
          </p:cNvSpPr>
          <p:nvPr>
            <p:ph type="body" sz="quarter" idx="24"/>
          </p:nvPr>
        </p:nvSpPr>
        <p:spPr>
          <a:xfrm>
            <a:off x="4813707" y="1443038"/>
            <a:ext cx="2642964" cy="588962"/>
          </a:xfrm>
        </p:spPr>
        <p:txBody>
          <a:bodyPr>
            <a:normAutofit/>
          </a:bodyPr>
          <a:lstStyle>
            <a:lvl1pPr marL="0" indent="0">
              <a:buNone/>
              <a:defRPr sz="2000" b="1"/>
            </a:lvl1pPr>
          </a:lstStyle>
          <a:p>
            <a:pPr lvl="0"/>
            <a:r>
              <a:rPr lang="en-US"/>
              <a:t>Click to edit</a:t>
            </a:r>
          </a:p>
        </p:txBody>
      </p:sp>
      <p:sp>
        <p:nvSpPr>
          <p:cNvPr id="28" name="Text Placeholder 2">
            <a:extLst>
              <a:ext uri="{FF2B5EF4-FFF2-40B4-BE49-F238E27FC236}">
                <a16:creationId xmlns:a16="http://schemas.microsoft.com/office/drawing/2014/main" id="{B9844DBB-85EF-1047-AC73-6287A1E2CD3D}"/>
              </a:ext>
            </a:extLst>
          </p:cNvPr>
          <p:cNvSpPr>
            <a:spLocks noGrp="1"/>
          </p:cNvSpPr>
          <p:nvPr>
            <p:ph type="body" sz="quarter" idx="25"/>
          </p:nvPr>
        </p:nvSpPr>
        <p:spPr>
          <a:xfrm>
            <a:off x="9117975" y="1443038"/>
            <a:ext cx="2642964" cy="588962"/>
          </a:xfrm>
        </p:spPr>
        <p:txBody>
          <a:bodyPr>
            <a:normAutofit/>
          </a:bodyPr>
          <a:lstStyle>
            <a:lvl1pPr marL="0" indent="0">
              <a:buNone/>
              <a:defRPr sz="2000" b="1"/>
            </a:lvl1pPr>
          </a:lstStyle>
          <a:p>
            <a:pPr lvl="0"/>
            <a:r>
              <a:rPr lang="en-US"/>
              <a:t>Click to edit</a:t>
            </a:r>
          </a:p>
        </p:txBody>
      </p:sp>
    </p:spTree>
    <p:extLst>
      <p:ext uri="{BB962C8B-B14F-4D97-AF65-F5344CB8AC3E}">
        <p14:creationId xmlns:p14="http://schemas.microsoft.com/office/powerpoint/2010/main" val="39195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 Statistic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31695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1E37B8A7-EC50-794F-87A1-3EEBE1B31A39}"/>
              </a:ext>
            </a:extLst>
          </p:cNvPr>
          <p:cNvSpPr>
            <a:spLocks noGrp="1"/>
          </p:cNvSpPr>
          <p:nvPr userDrawn="1">
            <p:ph type="pic" sz="quarter" idx="16"/>
          </p:nvPr>
        </p:nvSpPr>
        <p:spPr>
          <a:xfrm>
            <a:off x="609600" y="1302315"/>
            <a:ext cx="2184394" cy="1611312"/>
          </a:xfrm>
          <a:prstGeom prst="rect">
            <a:avLst/>
          </a:prstGeom>
        </p:spPr>
        <p:txBody>
          <a:bodyPr/>
          <a:lstStyle/>
          <a:p>
            <a:r>
              <a:rPr lang="en-US"/>
              <a:t>Click icon to add picture</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6135052"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cxnSp>
        <p:nvCxnSpPr>
          <p:cNvPr id="19" name="Straight Connector 18">
            <a:extLst>
              <a:ext uri="{FF2B5EF4-FFF2-40B4-BE49-F238E27FC236}">
                <a16:creationId xmlns:a16="http://schemas.microsoft.com/office/drawing/2014/main" id="{AE624B83-D3B3-7A4C-99EA-0DD81E000C81}"/>
              </a:ext>
            </a:extLst>
          </p:cNvPr>
          <p:cNvCxnSpPr>
            <a:cxnSpLocks/>
          </p:cNvCxnSpPr>
          <p:nvPr userDrawn="1"/>
        </p:nvCxnSpPr>
        <p:spPr bwMode="auto">
          <a:xfrm>
            <a:off x="9088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0" name="Content Placeholder 7">
            <a:extLst>
              <a:ext uri="{FF2B5EF4-FFF2-40B4-BE49-F238E27FC236}">
                <a16:creationId xmlns:a16="http://schemas.microsoft.com/office/drawing/2014/main" id="{C027B645-50DA-E44D-8E6E-BD84D5146921}"/>
              </a:ext>
            </a:extLst>
          </p:cNvPr>
          <p:cNvSpPr>
            <a:spLocks noGrp="1"/>
          </p:cNvSpPr>
          <p:nvPr>
            <p:ph sz="quarter" idx="17"/>
          </p:nvPr>
        </p:nvSpPr>
        <p:spPr>
          <a:xfrm>
            <a:off x="3554637"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9">
            <a:extLst>
              <a:ext uri="{FF2B5EF4-FFF2-40B4-BE49-F238E27FC236}">
                <a16:creationId xmlns:a16="http://schemas.microsoft.com/office/drawing/2014/main" id="{217BFE1B-C4E6-9F42-9AC8-6CA4EE7F4403}"/>
              </a:ext>
            </a:extLst>
          </p:cNvPr>
          <p:cNvSpPr>
            <a:spLocks noGrp="1"/>
          </p:cNvSpPr>
          <p:nvPr>
            <p:ph type="pic" sz="quarter" idx="18"/>
          </p:nvPr>
        </p:nvSpPr>
        <p:spPr>
          <a:xfrm>
            <a:off x="3554796" y="1302315"/>
            <a:ext cx="2184394" cy="1611312"/>
          </a:xfrm>
          <a:prstGeom prst="rect">
            <a:avLst/>
          </a:prstGeom>
        </p:spPr>
        <p:txBody>
          <a:bodyPr/>
          <a:lstStyle/>
          <a:p>
            <a:r>
              <a:rPr lang="en-US"/>
              <a:t>Click icon to add picture</a:t>
            </a:r>
          </a:p>
        </p:txBody>
      </p:sp>
      <p:sp>
        <p:nvSpPr>
          <p:cNvPr id="26" name="Content Placeholder 7">
            <a:extLst>
              <a:ext uri="{FF2B5EF4-FFF2-40B4-BE49-F238E27FC236}">
                <a16:creationId xmlns:a16="http://schemas.microsoft.com/office/drawing/2014/main" id="{AAAC55AD-C8E7-8A40-A0AD-D5F67B65C902}"/>
              </a:ext>
            </a:extLst>
          </p:cNvPr>
          <p:cNvSpPr>
            <a:spLocks noGrp="1"/>
          </p:cNvSpPr>
          <p:nvPr>
            <p:ph sz="quarter" idx="19"/>
          </p:nvPr>
        </p:nvSpPr>
        <p:spPr>
          <a:xfrm>
            <a:off x="6504194"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9">
            <a:extLst>
              <a:ext uri="{FF2B5EF4-FFF2-40B4-BE49-F238E27FC236}">
                <a16:creationId xmlns:a16="http://schemas.microsoft.com/office/drawing/2014/main" id="{C9B83007-097E-3F4D-BADD-B018C145A5E0}"/>
              </a:ext>
            </a:extLst>
          </p:cNvPr>
          <p:cNvSpPr>
            <a:spLocks noGrp="1"/>
          </p:cNvSpPr>
          <p:nvPr>
            <p:ph type="pic" sz="quarter" idx="20"/>
          </p:nvPr>
        </p:nvSpPr>
        <p:spPr>
          <a:xfrm>
            <a:off x="6504353" y="1302315"/>
            <a:ext cx="2184394" cy="1611312"/>
          </a:xfrm>
          <a:prstGeom prst="rect">
            <a:avLst/>
          </a:prstGeom>
        </p:spPr>
        <p:txBody>
          <a:bodyPr/>
          <a:lstStyle/>
          <a:p>
            <a:r>
              <a:rPr lang="en-US"/>
              <a:t>Click icon to add picture</a:t>
            </a:r>
          </a:p>
        </p:txBody>
      </p:sp>
      <p:sp>
        <p:nvSpPr>
          <p:cNvPr id="28" name="Content Placeholder 7">
            <a:extLst>
              <a:ext uri="{FF2B5EF4-FFF2-40B4-BE49-F238E27FC236}">
                <a16:creationId xmlns:a16="http://schemas.microsoft.com/office/drawing/2014/main" id="{15B7CB7D-92D0-974D-B3D3-DB6B334673E1}"/>
              </a:ext>
            </a:extLst>
          </p:cNvPr>
          <p:cNvSpPr>
            <a:spLocks noGrp="1"/>
          </p:cNvSpPr>
          <p:nvPr>
            <p:ph sz="quarter" idx="21"/>
          </p:nvPr>
        </p:nvSpPr>
        <p:spPr>
          <a:xfrm>
            <a:off x="9521714" y="3193027"/>
            <a:ext cx="2184394" cy="1718419"/>
          </a:xfrm>
          <a:prstGeom prst="rect">
            <a:avLst/>
          </a:prstGeom>
        </p:spPr>
        <p:txBody>
          <a:bodyPr>
            <a:spAutoFit/>
          </a:bodyPr>
          <a:lstStyle>
            <a:lvl1pPr>
              <a:defRPr sz="1800" b="1"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600" b="0" i="0" baseline="0">
                <a:latin typeface="Arial" panose="020B0604020202020204" pitchFamily="34" charset="0"/>
                <a:ea typeface="Polaris Light" panose="02000000000000000000" pitchFamily="2" charset="0"/>
                <a:cs typeface="Polaris Light" panose="02000000000000000000" pitchFamily="2" charset="0"/>
              </a:defRPr>
            </a:lvl4pPr>
            <a:lvl5pPr>
              <a:defRPr sz="16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9">
            <a:extLst>
              <a:ext uri="{FF2B5EF4-FFF2-40B4-BE49-F238E27FC236}">
                <a16:creationId xmlns:a16="http://schemas.microsoft.com/office/drawing/2014/main" id="{FC6D8510-6E76-204A-BA78-18ECA847274F}"/>
              </a:ext>
            </a:extLst>
          </p:cNvPr>
          <p:cNvSpPr>
            <a:spLocks noGrp="1"/>
          </p:cNvSpPr>
          <p:nvPr>
            <p:ph type="pic" sz="quarter" idx="22"/>
          </p:nvPr>
        </p:nvSpPr>
        <p:spPr>
          <a:xfrm>
            <a:off x="9521873" y="1302315"/>
            <a:ext cx="2184394" cy="1611312"/>
          </a:xfrm>
          <a:prstGeom prst="rect">
            <a:avLst/>
          </a:prstGeom>
        </p:spPr>
        <p:txBody>
          <a:bodyPr/>
          <a:lstStyle/>
          <a:p>
            <a:r>
              <a:rPr lang="en-US"/>
              <a:t>Click icon to add picture</a:t>
            </a:r>
          </a:p>
        </p:txBody>
      </p:sp>
      <p:sp>
        <p:nvSpPr>
          <p:cNvPr id="22" name="Slide Number Placeholder 8">
            <a:extLst>
              <a:ext uri="{FF2B5EF4-FFF2-40B4-BE49-F238E27FC236}">
                <a16:creationId xmlns:a16="http://schemas.microsoft.com/office/drawing/2014/main" id="{5937CFA0-6F84-2D49-A3D6-E9A3C7756807}"/>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33" name="Date Placeholder 6">
            <a:extLst>
              <a:ext uri="{FF2B5EF4-FFF2-40B4-BE49-F238E27FC236}">
                <a16:creationId xmlns:a16="http://schemas.microsoft.com/office/drawing/2014/main" id="{9D650CF9-324F-864A-9ECD-6D9093F957D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34" name="Footer Placeholder 7">
            <a:extLst>
              <a:ext uri="{FF2B5EF4-FFF2-40B4-BE49-F238E27FC236}">
                <a16:creationId xmlns:a16="http://schemas.microsoft.com/office/drawing/2014/main" id="{435B80EE-7DAE-4641-9B5B-CDAE1DDAB2D2}"/>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76667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 Content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97B1CD9-F4E5-9343-8E83-0CFA7BED72D2}"/>
              </a:ext>
            </a:extLst>
          </p:cNvPr>
          <p:cNvCxnSpPr>
            <a:cxnSpLocks/>
          </p:cNvCxnSpPr>
          <p:nvPr userDrawn="1"/>
        </p:nvCxnSpPr>
        <p:spPr bwMode="auto">
          <a:xfrm>
            <a:off x="316953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8" name="Content Placeholder 7">
            <a:extLst>
              <a:ext uri="{FF2B5EF4-FFF2-40B4-BE49-F238E27FC236}">
                <a16:creationId xmlns:a16="http://schemas.microsoft.com/office/drawing/2014/main" id="{66EA40D2-47AA-1E42-B47F-9CE413E03C94}"/>
              </a:ext>
            </a:extLst>
          </p:cNvPr>
          <p:cNvSpPr>
            <a:spLocks noGrp="1"/>
          </p:cNvSpPr>
          <p:nvPr userDrawn="1">
            <p:ph sz="quarter" idx="13"/>
          </p:nvPr>
        </p:nvSpPr>
        <p:spPr>
          <a:xfrm>
            <a:off x="609441"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20">
            <a:extLst>
              <a:ext uri="{FF2B5EF4-FFF2-40B4-BE49-F238E27FC236}">
                <a16:creationId xmlns:a16="http://schemas.microsoft.com/office/drawing/2014/main" id="{525CA109-2FDF-EB49-A6AB-4C2A4749F769}"/>
              </a:ext>
            </a:extLst>
          </p:cNvPr>
          <p:cNvSpPr>
            <a:spLocks noGrp="1"/>
          </p:cNvSpPr>
          <p:nvPr>
            <p:ph type="title"/>
          </p:nvPr>
        </p:nvSpPr>
        <p:spPr>
          <a:xfrm>
            <a:off x="609443" y="304800"/>
            <a:ext cx="11096665" cy="838200"/>
          </a:xfrm>
          <a:prstGeom prst="rect">
            <a:avLst/>
          </a:prstGeom>
        </p:spPr>
        <p:txBody>
          <a:bodyPr/>
          <a:lstStyle/>
          <a:p>
            <a:r>
              <a:rPr lang="en-US"/>
              <a:t>Click to edit Master title style</a:t>
            </a:r>
          </a:p>
        </p:txBody>
      </p:sp>
      <p:cxnSp>
        <p:nvCxnSpPr>
          <p:cNvPr id="32" name="Straight Connector 31">
            <a:extLst>
              <a:ext uri="{FF2B5EF4-FFF2-40B4-BE49-F238E27FC236}">
                <a16:creationId xmlns:a16="http://schemas.microsoft.com/office/drawing/2014/main" id="{915D5511-51BA-DB4F-BED2-8F35C625429F}"/>
              </a:ext>
            </a:extLst>
          </p:cNvPr>
          <p:cNvCxnSpPr>
            <a:cxnSpLocks/>
          </p:cNvCxnSpPr>
          <p:nvPr userDrawn="1"/>
        </p:nvCxnSpPr>
        <p:spPr bwMode="auto">
          <a:xfrm>
            <a:off x="6135052"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cxnSp>
        <p:nvCxnSpPr>
          <p:cNvPr id="19" name="Straight Connector 18">
            <a:extLst>
              <a:ext uri="{FF2B5EF4-FFF2-40B4-BE49-F238E27FC236}">
                <a16:creationId xmlns:a16="http://schemas.microsoft.com/office/drawing/2014/main" id="{AE624B83-D3B3-7A4C-99EA-0DD81E000C81}"/>
              </a:ext>
            </a:extLst>
          </p:cNvPr>
          <p:cNvCxnSpPr>
            <a:cxnSpLocks/>
          </p:cNvCxnSpPr>
          <p:nvPr userDrawn="1"/>
        </p:nvCxnSpPr>
        <p:spPr bwMode="auto">
          <a:xfrm>
            <a:off x="9088165" y="1302315"/>
            <a:ext cx="0" cy="4714875"/>
          </a:xfrm>
          <a:prstGeom prst="line">
            <a:avLst/>
          </a:prstGeom>
          <a:solidFill>
            <a:schemeClr val="accent1"/>
          </a:solidFill>
          <a:ln w="25400" cap="flat" cmpd="sng" algn="ctr">
            <a:solidFill>
              <a:schemeClr val="bg2">
                <a:lumMod val="60000"/>
                <a:lumOff val="40000"/>
              </a:schemeClr>
            </a:solidFill>
            <a:prstDash val="solid"/>
            <a:miter lim="800000"/>
            <a:headEnd type="none" w="med" len="med"/>
            <a:tailEnd type="none"/>
          </a:ln>
          <a:effectLst/>
        </p:spPr>
      </p:cxnSp>
      <p:sp>
        <p:nvSpPr>
          <p:cNvPr id="20" name="Content Placeholder 7">
            <a:extLst>
              <a:ext uri="{FF2B5EF4-FFF2-40B4-BE49-F238E27FC236}">
                <a16:creationId xmlns:a16="http://schemas.microsoft.com/office/drawing/2014/main" id="{C027B645-50DA-E44D-8E6E-BD84D5146921}"/>
              </a:ext>
            </a:extLst>
          </p:cNvPr>
          <p:cNvSpPr>
            <a:spLocks noGrp="1"/>
          </p:cNvSpPr>
          <p:nvPr>
            <p:ph sz="quarter" idx="17"/>
          </p:nvPr>
        </p:nvSpPr>
        <p:spPr>
          <a:xfrm>
            <a:off x="3554637"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7">
            <a:extLst>
              <a:ext uri="{FF2B5EF4-FFF2-40B4-BE49-F238E27FC236}">
                <a16:creationId xmlns:a16="http://schemas.microsoft.com/office/drawing/2014/main" id="{AAAC55AD-C8E7-8A40-A0AD-D5F67B65C902}"/>
              </a:ext>
            </a:extLst>
          </p:cNvPr>
          <p:cNvSpPr>
            <a:spLocks noGrp="1"/>
          </p:cNvSpPr>
          <p:nvPr>
            <p:ph sz="quarter" idx="19"/>
          </p:nvPr>
        </p:nvSpPr>
        <p:spPr>
          <a:xfrm>
            <a:off x="6504194"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7">
            <a:extLst>
              <a:ext uri="{FF2B5EF4-FFF2-40B4-BE49-F238E27FC236}">
                <a16:creationId xmlns:a16="http://schemas.microsoft.com/office/drawing/2014/main" id="{15B7CB7D-92D0-974D-B3D3-DB6B334673E1}"/>
              </a:ext>
            </a:extLst>
          </p:cNvPr>
          <p:cNvSpPr>
            <a:spLocks noGrp="1"/>
          </p:cNvSpPr>
          <p:nvPr>
            <p:ph sz="quarter" idx="21"/>
          </p:nvPr>
        </p:nvSpPr>
        <p:spPr>
          <a:xfrm>
            <a:off x="9521714" y="2191315"/>
            <a:ext cx="2184394" cy="1718419"/>
          </a:xfrm>
          <a:prstGeom prst="rect">
            <a:avLst/>
          </a:prstGeom>
        </p:spPr>
        <p:txBody>
          <a:bodyPr>
            <a:spAutoFit/>
          </a:bodyPr>
          <a:lstStyle>
            <a:lvl1pPr>
              <a:defRPr sz="1800" b="0" baseline="0">
                <a:latin typeface="Arial" panose="020B0604020202020204" pitchFamily="34" charset="0"/>
              </a:defRPr>
            </a:lvl1pPr>
            <a:lvl2pPr>
              <a:defRPr sz="1600" b="0" i="0" baseline="0">
                <a:latin typeface="Arial" panose="020B0604020202020204" pitchFamily="34" charset="0"/>
                <a:ea typeface="Polaris Light" panose="02000000000000000000" pitchFamily="2" charset="0"/>
                <a:cs typeface="Polaris Light" panose="02000000000000000000" pitchFamily="2" charset="0"/>
              </a:defRPr>
            </a:lvl2pPr>
            <a:lvl3pPr>
              <a:defRPr sz="1600" b="0" i="0" baseline="0">
                <a:latin typeface="Arial" panose="020B0604020202020204" pitchFamily="34" charset="0"/>
                <a:ea typeface="Polaris Light" panose="02000000000000000000" pitchFamily="2" charset="0"/>
                <a:cs typeface="Polaris Light" panose="02000000000000000000" pitchFamily="2" charset="0"/>
              </a:defRPr>
            </a:lvl3pPr>
            <a:lvl4pPr>
              <a:defRPr sz="1400" b="0" i="0" baseline="0">
                <a:latin typeface="Arial" panose="020B0604020202020204" pitchFamily="34" charset="0"/>
                <a:ea typeface="Polaris Light" panose="02000000000000000000" pitchFamily="2" charset="0"/>
                <a:cs typeface="Polaris Light" panose="02000000000000000000" pitchFamily="2" charset="0"/>
              </a:defRPr>
            </a:lvl4pPr>
            <a:lvl5pPr>
              <a:defRPr sz="1400" b="0" i="0" baseline="0">
                <a:latin typeface="Arial" panose="020B0604020202020204" pitchFamily="34" charset="0"/>
                <a:ea typeface="Polaris Light" panose="02000000000000000000" pitchFamily="2" charset="0"/>
                <a:cs typeface="Polaris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8">
            <a:extLst>
              <a:ext uri="{FF2B5EF4-FFF2-40B4-BE49-F238E27FC236}">
                <a16:creationId xmlns:a16="http://schemas.microsoft.com/office/drawing/2014/main" id="{5937CFA0-6F84-2D49-A3D6-E9A3C7756807}"/>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33" name="Date Placeholder 6">
            <a:extLst>
              <a:ext uri="{FF2B5EF4-FFF2-40B4-BE49-F238E27FC236}">
                <a16:creationId xmlns:a16="http://schemas.microsoft.com/office/drawing/2014/main" id="{9D650CF9-324F-864A-9ECD-6D9093F957D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34" name="Footer Placeholder 7">
            <a:extLst>
              <a:ext uri="{FF2B5EF4-FFF2-40B4-BE49-F238E27FC236}">
                <a16:creationId xmlns:a16="http://schemas.microsoft.com/office/drawing/2014/main" id="{435B80EE-7DAE-4641-9B5B-CDAE1DDAB2D2}"/>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
        <p:nvSpPr>
          <p:cNvPr id="3" name="Text Placeholder 2">
            <a:extLst>
              <a:ext uri="{FF2B5EF4-FFF2-40B4-BE49-F238E27FC236}">
                <a16:creationId xmlns:a16="http://schemas.microsoft.com/office/drawing/2014/main" id="{F98D3884-2E8A-AD41-A8DD-5B0FA4349398}"/>
              </a:ext>
            </a:extLst>
          </p:cNvPr>
          <p:cNvSpPr>
            <a:spLocks noGrp="1"/>
          </p:cNvSpPr>
          <p:nvPr>
            <p:ph type="body" sz="quarter" idx="22"/>
          </p:nvPr>
        </p:nvSpPr>
        <p:spPr>
          <a:xfrm>
            <a:off x="609600" y="1443038"/>
            <a:ext cx="2190791" cy="588962"/>
          </a:xfrm>
        </p:spPr>
        <p:txBody>
          <a:bodyPr>
            <a:normAutofit/>
          </a:bodyPr>
          <a:lstStyle>
            <a:lvl1pPr marL="0" indent="0">
              <a:buNone/>
              <a:defRPr sz="2000" b="1"/>
            </a:lvl1pPr>
          </a:lstStyle>
          <a:p>
            <a:pPr lvl="0"/>
            <a:r>
              <a:rPr lang="en-US"/>
              <a:t>Click to edit</a:t>
            </a:r>
          </a:p>
        </p:txBody>
      </p:sp>
      <p:sp>
        <p:nvSpPr>
          <p:cNvPr id="23" name="Text Placeholder 2">
            <a:extLst>
              <a:ext uri="{FF2B5EF4-FFF2-40B4-BE49-F238E27FC236}">
                <a16:creationId xmlns:a16="http://schemas.microsoft.com/office/drawing/2014/main" id="{DFC2030C-382E-0E48-8ED9-907F724E1174}"/>
              </a:ext>
            </a:extLst>
          </p:cNvPr>
          <p:cNvSpPr>
            <a:spLocks noGrp="1"/>
          </p:cNvSpPr>
          <p:nvPr>
            <p:ph type="body" sz="quarter" idx="23"/>
          </p:nvPr>
        </p:nvSpPr>
        <p:spPr>
          <a:xfrm>
            <a:off x="3535680" y="1443038"/>
            <a:ext cx="2190791" cy="588962"/>
          </a:xfrm>
        </p:spPr>
        <p:txBody>
          <a:bodyPr>
            <a:normAutofit/>
          </a:bodyPr>
          <a:lstStyle>
            <a:lvl1pPr marL="0" indent="0">
              <a:buNone/>
              <a:defRPr sz="2000" b="1"/>
            </a:lvl1pPr>
          </a:lstStyle>
          <a:p>
            <a:pPr lvl="0"/>
            <a:r>
              <a:rPr lang="en-US"/>
              <a:t>Click to edit</a:t>
            </a:r>
          </a:p>
        </p:txBody>
      </p:sp>
      <p:sp>
        <p:nvSpPr>
          <p:cNvPr id="24" name="Text Placeholder 2">
            <a:extLst>
              <a:ext uri="{FF2B5EF4-FFF2-40B4-BE49-F238E27FC236}">
                <a16:creationId xmlns:a16="http://schemas.microsoft.com/office/drawing/2014/main" id="{BD970BA3-1CED-6941-8EBA-6BC111656C5B}"/>
              </a:ext>
            </a:extLst>
          </p:cNvPr>
          <p:cNvSpPr>
            <a:spLocks noGrp="1"/>
          </p:cNvSpPr>
          <p:nvPr>
            <p:ph type="body" sz="quarter" idx="24"/>
          </p:nvPr>
        </p:nvSpPr>
        <p:spPr>
          <a:xfrm>
            <a:off x="6512560" y="1443038"/>
            <a:ext cx="2190791" cy="588962"/>
          </a:xfrm>
        </p:spPr>
        <p:txBody>
          <a:bodyPr>
            <a:normAutofit/>
          </a:bodyPr>
          <a:lstStyle>
            <a:lvl1pPr marL="0" indent="0">
              <a:buNone/>
              <a:defRPr sz="2000" b="1"/>
            </a:lvl1pPr>
          </a:lstStyle>
          <a:p>
            <a:pPr lvl="0"/>
            <a:r>
              <a:rPr lang="en-US"/>
              <a:t>Click to edit</a:t>
            </a:r>
          </a:p>
        </p:txBody>
      </p:sp>
      <p:sp>
        <p:nvSpPr>
          <p:cNvPr id="25" name="Text Placeholder 2">
            <a:extLst>
              <a:ext uri="{FF2B5EF4-FFF2-40B4-BE49-F238E27FC236}">
                <a16:creationId xmlns:a16="http://schemas.microsoft.com/office/drawing/2014/main" id="{D0625C78-91BD-2C4E-A7CD-1AED2AC5CC22}"/>
              </a:ext>
            </a:extLst>
          </p:cNvPr>
          <p:cNvSpPr>
            <a:spLocks noGrp="1"/>
          </p:cNvSpPr>
          <p:nvPr>
            <p:ph type="body" sz="quarter" idx="25"/>
          </p:nvPr>
        </p:nvSpPr>
        <p:spPr>
          <a:xfrm>
            <a:off x="9519920" y="1443038"/>
            <a:ext cx="2190791" cy="588962"/>
          </a:xfrm>
        </p:spPr>
        <p:txBody>
          <a:bodyPr>
            <a:normAutofit/>
          </a:bodyPr>
          <a:lstStyle>
            <a:lvl1pPr marL="0" indent="0">
              <a:buNone/>
              <a:defRPr sz="2000" b="1"/>
            </a:lvl1pPr>
          </a:lstStyle>
          <a:p>
            <a:pPr lvl="0"/>
            <a:r>
              <a:rPr lang="en-US"/>
              <a:t>Click to edit</a:t>
            </a:r>
          </a:p>
        </p:txBody>
      </p:sp>
    </p:spTree>
    <p:extLst>
      <p:ext uri="{BB962C8B-B14F-4D97-AF65-F5344CB8AC3E}">
        <p14:creationId xmlns:p14="http://schemas.microsoft.com/office/powerpoint/2010/main" val="99733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BC744-87CD-FA4B-B0B7-5581AFF8A288}"/>
              </a:ext>
            </a:extLst>
          </p:cNvPr>
          <p:cNvSpPr>
            <a:spLocks noGrp="1"/>
          </p:cNvSpPr>
          <p:nvPr>
            <p:ph type="sldNum" sz="quarter" idx="10"/>
          </p:nvPr>
        </p:nvSpPr>
        <p:spPr/>
        <p:txBody>
          <a:bodyPr/>
          <a:lstStyle/>
          <a:p>
            <a:fld id="{C1960183-D323-4677-9D78-78D1D39B0029}" type="slidenum">
              <a:rPr lang="en-US" smtClean="0"/>
              <a:pPr/>
              <a:t>‹#›</a:t>
            </a:fld>
            <a:endParaRPr lang="en-US"/>
          </a:p>
        </p:txBody>
      </p:sp>
      <p:sp>
        <p:nvSpPr>
          <p:cNvPr id="4" name="Date Placeholder 3">
            <a:extLst>
              <a:ext uri="{FF2B5EF4-FFF2-40B4-BE49-F238E27FC236}">
                <a16:creationId xmlns:a16="http://schemas.microsoft.com/office/drawing/2014/main" id="{469B8636-6430-7141-9B1D-ADD6D53C26A2}"/>
              </a:ext>
            </a:extLst>
          </p:cNvPr>
          <p:cNvSpPr>
            <a:spLocks noGrp="1"/>
          </p:cNvSpPr>
          <p:nvPr>
            <p:ph type="dt" sz="half" idx="11"/>
          </p:nvPr>
        </p:nvSpPr>
        <p:spPr/>
        <p:txBody>
          <a:bodyPr/>
          <a:lstStyle/>
          <a:p>
            <a:r>
              <a:rPr lang="en-US"/>
              <a:t>Date</a:t>
            </a:r>
          </a:p>
        </p:txBody>
      </p:sp>
      <p:sp>
        <p:nvSpPr>
          <p:cNvPr id="5" name="Footer Placeholder 4">
            <a:extLst>
              <a:ext uri="{FF2B5EF4-FFF2-40B4-BE49-F238E27FC236}">
                <a16:creationId xmlns:a16="http://schemas.microsoft.com/office/drawing/2014/main" id="{F901B0D8-E15C-A34E-90FF-50F497FC3B53}"/>
              </a:ext>
            </a:extLst>
          </p:cNvPr>
          <p:cNvSpPr>
            <a:spLocks noGrp="1"/>
          </p:cNvSpPr>
          <p:nvPr>
            <p:ph type="ftr" sz="quarter" idx="12"/>
          </p:nvPr>
        </p:nvSpPr>
        <p:spPr/>
        <p:txBody>
          <a:bodyPr/>
          <a:lstStyle/>
          <a:p>
            <a:r>
              <a:rPr lang="fr-FR"/>
              <a:t>Copyright © 2020 Veritas Technologies, LLC. </a:t>
            </a:r>
            <a:endParaRPr lang="en-US"/>
          </a:p>
        </p:txBody>
      </p:sp>
      <p:pic>
        <p:nvPicPr>
          <p:cNvPr id="6" name="Picture 5">
            <a:extLst>
              <a:ext uri="{FF2B5EF4-FFF2-40B4-BE49-F238E27FC236}">
                <a16:creationId xmlns:a16="http://schemas.microsoft.com/office/drawing/2014/main" id="{E86705AD-1E40-6E47-B5D0-F165BF6F7C2E}"/>
              </a:ext>
            </a:extLst>
          </p:cNvPr>
          <p:cNvPicPr>
            <a:picLocks noChangeAspect="1"/>
          </p:cNvPicPr>
          <p:nvPr userDrawn="1"/>
        </p:nvPicPr>
        <p:blipFill>
          <a:blip r:embed="rId2"/>
          <a:stretch>
            <a:fillRect/>
          </a:stretch>
        </p:blipFill>
        <p:spPr>
          <a:xfrm>
            <a:off x="370569" y="302989"/>
            <a:ext cx="406400" cy="736600"/>
          </a:xfrm>
          <a:prstGeom prst="rect">
            <a:avLst/>
          </a:prstGeom>
        </p:spPr>
      </p:pic>
      <p:sp>
        <p:nvSpPr>
          <p:cNvPr id="7" name="Title 20">
            <a:extLst>
              <a:ext uri="{FF2B5EF4-FFF2-40B4-BE49-F238E27FC236}">
                <a16:creationId xmlns:a16="http://schemas.microsoft.com/office/drawing/2014/main" id="{32E33B53-7946-1249-8E31-52B2C940EDB6}"/>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9" name="Text Placeholder 2">
            <a:extLst>
              <a:ext uri="{FF2B5EF4-FFF2-40B4-BE49-F238E27FC236}">
                <a16:creationId xmlns:a16="http://schemas.microsoft.com/office/drawing/2014/main" id="{32F511EB-E772-EB46-A8C1-6874C142BA33}"/>
              </a:ext>
            </a:extLst>
          </p:cNvPr>
          <p:cNvSpPr>
            <a:spLocks noGrp="1"/>
          </p:cNvSpPr>
          <p:nvPr>
            <p:ph type="body" sz="quarter" idx="16"/>
          </p:nvPr>
        </p:nvSpPr>
        <p:spPr>
          <a:xfrm>
            <a:off x="1107871" y="1501348"/>
            <a:ext cx="10607675" cy="449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26928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lide_Subtitle">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E63D3D1-0833-8845-B86D-2BE169D1D817}"/>
              </a:ext>
            </a:extLst>
          </p:cNvPr>
          <p:cNvSpPr>
            <a:spLocks noGrp="1"/>
          </p:cNvSpPr>
          <p:nvPr>
            <p:ph type="body" sz="quarter" idx="13" hasCustomPrompt="1"/>
          </p:nvPr>
        </p:nvSpPr>
        <p:spPr>
          <a:xfrm>
            <a:off x="1117309" y="1199358"/>
            <a:ext cx="10588800" cy="332118"/>
          </a:xfrm>
          <a:prstGeom prst="rect">
            <a:avLst/>
          </a:prstGeom>
        </p:spPr>
        <p:txBody>
          <a:bodyPr>
            <a:noAutofit/>
          </a:bodyPr>
          <a:lstStyle>
            <a:lvl1pPr marL="0" indent="0">
              <a:spcBef>
                <a:spcPts val="0"/>
              </a:spcBef>
              <a:buNone/>
              <a:defRPr sz="20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t>Click to </a:t>
            </a:r>
            <a:r>
              <a:rPr lang="en-US"/>
              <a:t>add subtitle</a:t>
            </a:r>
            <a:endParaRPr/>
          </a:p>
        </p:txBody>
      </p:sp>
      <p:sp>
        <p:nvSpPr>
          <p:cNvPr id="10" name="Title 20">
            <a:extLst>
              <a:ext uri="{FF2B5EF4-FFF2-40B4-BE49-F238E27FC236}">
                <a16:creationId xmlns:a16="http://schemas.microsoft.com/office/drawing/2014/main" id="{43E04635-715E-5643-8AE1-7ACD76A53024}"/>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2" name="Slide Number Placeholder 8">
            <a:extLst>
              <a:ext uri="{FF2B5EF4-FFF2-40B4-BE49-F238E27FC236}">
                <a16:creationId xmlns:a16="http://schemas.microsoft.com/office/drawing/2014/main" id="{367500F6-2E0F-6F49-B5EA-A78F425E4D03}"/>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3" name="Date Placeholder 6">
            <a:extLst>
              <a:ext uri="{FF2B5EF4-FFF2-40B4-BE49-F238E27FC236}">
                <a16:creationId xmlns:a16="http://schemas.microsoft.com/office/drawing/2014/main" id="{3BB45F2B-40B3-EF44-890F-76A1486311C3}"/>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6" name="Footer Placeholder 7">
            <a:extLst>
              <a:ext uri="{FF2B5EF4-FFF2-40B4-BE49-F238E27FC236}">
                <a16:creationId xmlns:a16="http://schemas.microsoft.com/office/drawing/2014/main" id="{D115028E-9EDF-9E45-BF4C-E41E9A3A0D2E}"/>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9" name="Picture 18">
            <a:extLst>
              <a:ext uri="{FF2B5EF4-FFF2-40B4-BE49-F238E27FC236}">
                <a16:creationId xmlns:a16="http://schemas.microsoft.com/office/drawing/2014/main" id="{7183DFA9-E7B1-BF48-99E3-FA30D55F25C8}"/>
              </a:ext>
            </a:extLst>
          </p:cNvPr>
          <p:cNvPicPr>
            <a:picLocks noChangeAspect="1"/>
          </p:cNvPicPr>
          <p:nvPr userDrawn="1"/>
        </p:nvPicPr>
        <p:blipFill>
          <a:blip r:embed="rId2"/>
          <a:stretch>
            <a:fillRect/>
          </a:stretch>
        </p:blipFill>
        <p:spPr>
          <a:xfrm>
            <a:off x="370569" y="302989"/>
            <a:ext cx="406400" cy="736600"/>
          </a:xfrm>
          <a:prstGeom prst="rect">
            <a:avLst/>
          </a:prstGeom>
        </p:spPr>
      </p:pic>
      <p:sp>
        <p:nvSpPr>
          <p:cNvPr id="15" name="Text Placeholder 2">
            <a:extLst>
              <a:ext uri="{FF2B5EF4-FFF2-40B4-BE49-F238E27FC236}">
                <a16:creationId xmlns:a16="http://schemas.microsoft.com/office/drawing/2014/main" id="{BCC4F97C-4405-DF4B-8518-5E74E1F62381}"/>
              </a:ext>
            </a:extLst>
          </p:cNvPr>
          <p:cNvSpPr>
            <a:spLocks noGrp="1"/>
          </p:cNvSpPr>
          <p:nvPr>
            <p:ph type="body" sz="quarter" idx="16"/>
          </p:nvPr>
        </p:nvSpPr>
        <p:spPr>
          <a:xfrm>
            <a:off x="1107871" y="1859280"/>
            <a:ext cx="10607675" cy="413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Tree>
    <p:extLst>
      <p:ext uri="{BB962C8B-B14F-4D97-AF65-F5344CB8AC3E}">
        <p14:creationId xmlns:p14="http://schemas.microsoft.com/office/powerpoint/2010/main" val="19191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D399D1-1F5C-1D44-A46E-E87D04D6D0F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
        <p:nvSpPr>
          <p:cNvPr id="12" name="Title 20">
            <a:extLst>
              <a:ext uri="{FF2B5EF4-FFF2-40B4-BE49-F238E27FC236}">
                <a16:creationId xmlns:a16="http://schemas.microsoft.com/office/drawing/2014/main" id="{BCC9F740-FD78-C947-ABA2-F23CD698A611}"/>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0" name="Slide Number Placeholder 8">
            <a:extLst>
              <a:ext uri="{FF2B5EF4-FFF2-40B4-BE49-F238E27FC236}">
                <a16:creationId xmlns:a16="http://schemas.microsoft.com/office/drawing/2014/main" id="{2ECB9191-DB62-9B47-A8F5-06C9A459E235}"/>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3" name="Date Placeholder 6">
            <a:extLst>
              <a:ext uri="{FF2B5EF4-FFF2-40B4-BE49-F238E27FC236}">
                <a16:creationId xmlns:a16="http://schemas.microsoft.com/office/drawing/2014/main" id="{3A26B987-F67E-DB48-B55E-C90BE56A3CDD}"/>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8" name="Footer Placeholder 7">
            <a:extLst>
              <a:ext uri="{FF2B5EF4-FFF2-40B4-BE49-F238E27FC236}">
                <a16:creationId xmlns:a16="http://schemas.microsoft.com/office/drawing/2014/main" id="{44022B66-821F-5444-B3F3-FB99EAA44059}"/>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5" name="Picture 14">
            <a:extLst>
              <a:ext uri="{FF2B5EF4-FFF2-40B4-BE49-F238E27FC236}">
                <a16:creationId xmlns:a16="http://schemas.microsoft.com/office/drawing/2014/main" id="{56A78394-2E22-664D-902A-36D65A3F3128}"/>
              </a:ext>
            </a:extLst>
          </p:cNvPr>
          <p:cNvPicPr>
            <a:picLocks noChangeAspect="1"/>
          </p:cNvPicPr>
          <p:nvPr userDrawn="1"/>
        </p:nvPicPr>
        <p:blipFill>
          <a:blip r:embed="rId3"/>
          <a:stretch>
            <a:fillRect/>
          </a:stretch>
        </p:blipFill>
        <p:spPr>
          <a:xfrm>
            <a:off x="370569" y="302989"/>
            <a:ext cx="406400" cy="736600"/>
          </a:xfrm>
          <a:prstGeom prst="rect">
            <a:avLst/>
          </a:prstGeom>
        </p:spPr>
      </p:pic>
    </p:spTree>
    <p:extLst>
      <p:ext uri="{BB962C8B-B14F-4D97-AF65-F5344CB8AC3E}">
        <p14:creationId xmlns:p14="http://schemas.microsoft.com/office/powerpoint/2010/main" val="21011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2B98D53-41E5-A042-8F18-2651CC3537D6}"/>
              </a:ext>
            </a:extLst>
          </p:cNvPr>
          <p:cNvSpPr>
            <a:spLocks noGrp="1"/>
          </p:cNvSpPr>
          <p:nvPr>
            <p:ph type="body" sz="quarter" idx="13" hasCustomPrompt="1"/>
          </p:nvPr>
        </p:nvSpPr>
        <p:spPr>
          <a:xfrm>
            <a:off x="1117309" y="1199358"/>
            <a:ext cx="10588800" cy="332118"/>
          </a:xfrm>
          <a:prstGeom prst="rect">
            <a:avLst/>
          </a:prstGeom>
        </p:spPr>
        <p:txBody>
          <a:bodyPr>
            <a:noAutofit/>
          </a:bodyPr>
          <a:lstStyle>
            <a:lvl1pPr marL="0" indent="0">
              <a:spcBef>
                <a:spcPts val="0"/>
              </a:spcBef>
              <a:buNone/>
              <a:defRPr sz="2000">
                <a:solidFill>
                  <a:schemeClr val="tx1">
                    <a:lumMod val="60000"/>
                    <a:lumOff val="40000"/>
                  </a:schemeClr>
                </a:solidFill>
              </a:defRPr>
            </a:lvl1pPr>
            <a:lvl2pPr marL="0" indent="0">
              <a:spcBef>
                <a:spcPts val="0"/>
              </a:spcBef>
              <a:buNone/>
              <a:defRPr sz="2400">
                <a:solidFill>
                  <a:schemeClr val="tx1">
                    <a:lumMod val="60000"/>
                    <a:lumOff val="40000"/>
                  </a:schemeClr>
                </a:solidFill>
              </a:defRPr>
            </a:lvl2pPr>
            <a:lvl3pPr marL="0" indent="0">
              <a:spcBef>
                <a:spcPts val="0"/>
              </a:spcBef>
              <a:buNone/>
              <a:defRPr sz="2400">
                <a:solidFill>
                  <a:schemeClr val="tx1">
                    <a:lumMod val="60000"/>
                    <a:lumOff val="40000"/>
                  </a:schemeClr>
                </a:solidFill>
              </a:defRPr>
            </a:lvl3pPr>
            <a:lvl4pPr marL="0" indent="0">
              <a:spcBef>
                <a:spcPts val="0"/>
              </a:spcBef>
              <a:buNone/>
              <a:defRPr sz="2400">
                <a:solidFill>
                  <a:schemeClr val="tx1">
                    <a:lumMod val="60000"/>
                    <a:lumOff val="40000"/>
                  </a:schemeClr>
                </a:solidFill>
              </a:defRPr>
            </a:lvl4pPr>
            <a:lvl5pPr marL="0" indent="0">
              <a:spcBef>
                <a:spcPts val="0"/>
              </a:spcBef>
              <a:buNone/>
              <a:defRPr sz="2400">
                <a:solidFill>
                  <a:schemeClr val="tx1">
                    <a:lumMod val="60000"/>
                    <a:lumOff val="40000"/>
                  </a:schemeClr>
                </a:solidFill>
              </a:defRPr>
            </a:lvl5pPr>
            <a:lvl6pPr marL="0" indent="0">
              <a:spcBef>
                <a:spcPts val="0"/>
              </a:spcBef>
              <a:buNone/>
              <a:defRPr sz="2400">
                <a:solidFill>
                  <a:schemeClr val="tx1">
                    <a:lumMod val="60000"/>
                    <a:lumOff val="40000"/>
                  </a:schemeClr>
                </a:solidFill>
              </a:defRPr>
            </a:lvl6pPr>
            <a:lvl7pPr marL="0" indent="0">
              <a:spcBef>
                <a:spcPts val="0"/>
              </a:spcBef>
              <a:buNone/>
              <a:defRPr sz="2400">
                <a:solidFill>
                  <a:schemeClr val="tx1">
                    <a:lumMod val="60000"/>
                    <a:lumOff val="40000"/>
                  </a:schemeClr>
                </a:solidFill>
              </a:defRPr>
            </a:lvl7pPr>
            <a:lvl8pPr marL="0" indent="0">
              <a:spcBef>
                <a:spcPts val="0"/>
              </a:spcBef>
              <a:buNone/>
              <a:defRPr sz="2400">
                <a:solidFill>
                  <a:schemeClr val="tx1">
                    <a:lumMod val="60000"/>
                    <a:lumOff val="40000"/>
                  </a:schemeClr>
                </a:solidFill>
              </a:defRPr>
            </a:lvl8pPr>
            <a:lvl9pPr marL="0" indent="0">
              <a:spcBef>
                <a:spcPts val="0"/>
              </a:spcBef>
              <a:buNone/>
              <a:defRPr sz="2400">
                <a:solidFill>
                  <a:schemeClr val="tx1">
                    <a:lumMod val="60000"/>
                    <a:lumOff val="40000"/>
                  </a:schemeClr>
                </a:solidFill>
              </a:defRPr>
            </a:lvl9pPr>
          </a:lstStyle>
          <a:p>
            <a:pPr lvl="0"/>
            <a:r>
              <a:t>Click to </a:t>
            </a:r>
            <a:r>
              <a:rPr lang="en-US"/>
              <a:t>add subtitle</a:t>
            </a:r>
            <a:endParaRPr/>
          </a:p>
        </p:txBody>
      </p:sp>
      <p:sp>
        <p:nvSpPr>
          <p:cNvPr id="10" name="Title 20">
            <a:extLst>
              <a:ext uri="{FF2B5EF4-FFF2-40B4-BE49-F238E27FC236}">
                <a16:creationId xmlns:a16="http://schemas.microsoft.com/office/drawing/2014/main" id="{8DCE16BF-8729-2544-8F89-5E08BDFB055C}"/>
              </a:ext>
            </a:extLst>
          </p:cNvPr>
          <p:cNvSpPr>
            <a:spLocks noGrp="1"/>
          </p:cNvSpPr>
          <p:nvPr>
            <p:ph type="title"/>
          </p:nvPr>
        </p:nvSpPr>
        <p:spPr>
          <a:xfrm>
            <a:off x="1117310" y="304800"/>
            <a:ext cx="10588798" cy="838200"/>
          </a:xfrm>
          <a:prstGeom prst="rect">
            <a:avLst/>
          </a:prstGeom>
        </p:spPr>
        <p:txBody>
          <a:bodyPr/>
          <a:lstStyle/>
          <a:p>
            <a:r>
              <a:rPr lang="en-US"/>
              <a:t>Click to edit Master title style</a:t>
            </a:r>
          </a:p>
        </p:txBody>
      </p:sp>
      <p:sp>
        <p:nvSpPr>
          <p:cNvPr id="13" name="Slide Number Placeholder 8">
            <a:extLst>
              <a:ext uri="{FF2B5EF4-FFF2-40B4-BE49-F238E27FC236}">
                <a16:creationId xmlns:a16="http://schemas.microsoft.com/office/drawing/2014/main" id="{F807B669-B23B-0746-9495-D0D9FF262C5D}"/>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18" name="Date Placeholder 6">
            <a:extLst>
              <a:ext uri="{FF2B5EF4-FFF2-40B4-BE49-F238E27FC236}">
                <a16:creationId xmlns:a16="http://schemas.microsoft.com/office/drawing/2014/main" id="{0C918F6F-3704-4549-9BFB-E7CA584BD021}"/>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9" name="Footer Placeholder 7">
            <a:extLst>
              <a:ext uri="{FF2B5EF4-FFF2-40B4-BE49-F238E27FC236}">
                <a16:creationId xmlns:a16="http://schemas.microsoft.com/office/drawing/2014/main" id="{6D9CA074-B584-294F-8454-1E0CC64C4106}"/>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4" name="Picture 13">
            <a:extLst>
              <a:ext uri="{FF2B5EF4-FFF2-40B4-BE49-F238E27FC236}">
                <a16:creationId xmlns:a16="http://schemas.microsoft.com/office/drawing/2014/main" id="{68BD5D57-7A05-694A-A46F-C98E47C804A8}"/>
              </a:ext>
            </a:extLst>
          </p:cNvPr>
          <p:cNvPicPr>
            <a:picLocks noChangeAspect="1"/>
          </p:cNvPicPr>
          <p:nvPr userDrawn="1"/>
        </p:nvPicPr>
        <p:blipFill>
          <a:blip r:embed="rId2"/>
          <a:stretch>
            <a:fillRect/>
          </a:stretch>
        </p:blipFill>
        <p:spPr>
          <a:xfrm>
            <a:off x="370569" y="302989"/>
            <a:ext cx="406400" cy="736600"/>
          </a:xfrm>
          <a:prstGeom prst="rect">
            <a:avLst/>
          </a:prstGeom>
        </p:spPr>
      </p:pic>
    </p:spTree>
    <p:extLst>
      <p:ext uri="{BB962C8B-B14F-4D97-AF65-F5344CB8AC3E}">
        <p14:creationId xmlns:p14="http://schemas.microsoft.com/office/powerpoint/2010/main" val="325736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8">
            <a:extLst>
              <a:ext uri="{FF2B5EF4-FFF2-40B4-BE49-F238E27FC236}">
                <a16:creationId xmlns:a16="http://schemas.microsoft.com/office/drawing/2014/main" id="{68298835-6555-434A-8171-D167E6C7F096}"/>
              </a:ext>
            </a:extLst>
          </p:cNvPr>
          <p:cNvSpPr>
            <a:spLocks noGrp="1"/>
          </p:cNvSpPr>
          <p:nvPr>
            <p:ph type="sldNum" sz="quarter" idx="12"/>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9" name="Date Placeholder 6">
            <a:extLst>
              <a:ext uri="{FF2B5EF4-FFF2-40B4-BE49-F238E27FC236}">
                <a16:creationId xmlns:a16="http://schemas.microsoft.com/office/drawing/2014/main" id="{9110D16B-A5E6-AA4E-9D58-6949262E138F}"/>
              </a:ext>
            </a:extLst>
          </p:cNvPr>
          <p:cNvSpPr>
            <a:spLocks noGrp="1"/>
          </p:cNvSpPr>
          <p:nvPr>
            <p:ph type="dt" sz="half" idx="10"/>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10" name="Footer Placeholder 7">
            <a:extLst>
              <a:ext uri="{FF2B5EF4-FFF2-40B4-BE49-F238E27FC236}">
                <a16:creationId xmlns:a16="http://schemas.microsoft.com/office/drawing/2014/main" id="{1EE87EAA-5756-224B-92AC-B4B0304183DA}"/>
              </a:ext>
            </a:extLst>
          </p:cNvPr>
          <p:cNvSpPr>
            <a:spLocks noGrp="1"/>
          </p:cNvSpPr>
          <p:nvPr>
            <p:ph type="ftr" sz="quarter" idx="15"/>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spTree>
    <p:extLst>
      <p:ext uri="{BB962C8B-B14F-4D97-AF65-F5344CB8AC3E}">
        <p14:creationId xmlns:p14="http://schemas.microsoft.com/office/powerpoint/2010/main" val="38313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file:////Users/levi.tam/Desktop/Veritas%20Brand/Brand%20Refresh_12-03-19/Brand%20Refresh-PPT%20Template/New%20PPT%20Assets/Master%20Title-Content%20Pages-Grey%20Diamon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0207C0-2778-8B45-ACF2-D5AD0C4B3A75}"/>
              </a:ext>
            </a:extLst>
          </p:cNvPr>
          <p:cNvPicPr>
            <a:picLocks noChangeAspect="1"/>
          </p:cNvPicPr>
          <p:nvPr userDrawn="1"/>
        </p:nvPicPr>
        <p:blipFill>
          <a:blip r:embed="rId21" r:link="rId22" cstate="email">
            <a:extLst>
              <a:ext uri="{28A0092B-C50C-407E-A947-70E740481C1C}">
                <a14:useLocalDpi xmlns:a14="http://schemas.microsoft.com/office/drawing/2010/main"/>
              </a:ext>
            </a:extLst>
          </a:blip>
          <a:srcRect/>
          <a:stretch>
            <a:fillRect/>
          </a:stretch>
        </p:blipFill>
        <p:spPr>
          <a:xfrm>
            <a:off x="7142" y="0"/>
            <a:ext cx="12179300" cy="6858000"/>
          </a:xfrm>
          <a:prstGeom prst="rect">
            <a:avLst/>
          </a:prstGeom>
        </p:spPr>
      </p:pic>
      <p:sp>
        <p:nvSpPr>
          <p:cNvPr id="2" name="Title Placeholder 1"/>
          <p:cNvSpPr>
            <a:spLocks noGrp="1"/>
          </p:cNvSpPr>
          <p:nvPr>
            <p:ph type="title"/>
          </p:nvPr>
        </p:nvSpPr>
        <p:spPr>
          <a:xfrm>
            <a:off x="609444" y="304800"/>
            <a:ext cx="10969940" cy="838200"/>
          </a:xfrm>
          <a:prstGeom prst="rect">
            <a:avLst/>
          </a:prstGeom>
        </p:spPr>
        <p:txBody>
          <a:bodyPr vert="horz" lIns="0" tIns="0" rIns="0" bIns="0" rtlCol="0" anchor="ctr">
            <a:noAutofit/>
          </a:bodyPr>
          <a:lstStyle/>
          <a:p>
            <a:r>
              <a:rPr lang="en-US"/>
              <a:t>Click to edit Master title style</a:t>
            </a:r>
            <a:endParaRPr/>
          </a:p>
        </p:txBody>
      </p:sp>
      <p:sp>
        <p:nvSpPr>
          <p:cNvPr id="3" name="Text Placeholder 2"/>
          <p:cNvSpPr>
            <a:spLocks noGrp="1"/>
          </p:cNvSpPr>
          <p:nvPr>
            <p:ph type="body" idx="1"/>
          </p:nvPr>
        </p:nvSpPr>
        <p:spPr>
          <a:xfrm>
            <a:off x="609441" y="1447800"/>
            <a:ext cx="10969943" cy="44958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endParaRPr/>
          </a:p>
        </p:txBody>
      </p:sp>
      <p:sp>
        <p:nvSpPr>
          <p:cNvPr id="4" name="Slide Number Placeholder 8">
            <a:extLst>
              <a:ext uri="{FF2B5EF4-FFF2-40B4-BE49-F238E27FC236}">
                <a16:creationId xmlns:a16="http://schemas.microsoft.com/office/drawing/2014/main" id="{2C0EB715-04ED-CE42-824F-A0867BEA5085}"/>
              </a:ext>
            </a:extLst>
          </p:cNvPr>
          <p:cNvSpPr>
            <a:spLocks noGrp="1"/>
          </p:cNvSpPr>
          <p:nvPr>
            <p:ph type="sldNum" sz="quarter" idx="4"/>
          </p:nvPr>
        </p:nvSpPr>
        <p:spPr>
          <a:xfrm>
            <a:off x="609441" y="6350734"/>
            <a:ext cx="406294"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fld id="{C1960183-D323-4677-9D78-78D1D39B0029}" type="slidenum">
              <a:rPr lang="en-US" smtClean="0"/>
              <a:pPr/>
              <a:t>‹#›</a:t>
            </a:fld>
            <a:endParaRPr lang="en-US"/>
          </a:p>
        </p:txBody>
      </p:sp>
      <p:sp>
        <p:nvSpPr>
          <p:cNvPr id="5" name="Date Placeholder 6">
            <a:extLst>
              <a:ext uri="{FF2B5EF4-FFF2-40B4-BE49-F238E27FC236}">
                <a16:creationId xmlns:a16="http://schemas.microsoft.com/office/drawing/2014/main" id="{CEFDAD83-941D-CF44-AD84-35C3159182AF}"/>
              </a:ext>
            </a:extLst>
          </p:cNvPr>
          <p:cNvSpPr>
            <a:spLocks noGrp="1"/>
          </p:cNvSpPr>
          <p:nvPr>
            <p:ph type="dt" sz="half" idx="2"/>
          </p:nvPr>
        </p:nvSpPr>
        <p:spPr>
          <a:xfrm>
            <a:off x="4360550" y="6350734"/>
            <a:ext cx="1422030"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en-US"/>
              <a:t>Date</a:t>
            </a:r>
          </a:p>
        </p:txBody>
      </p:sp>
      <p:sp>
        <p:nvSpPr>
          <p:cNvPr id="6" name="Footer Placeholder 7">
            <a:extLst>
              <a:ext uri="{FF2B5EF4-FFF2-40B4-BE49-F238E27FC236}">
                <a16:creationId xmlns:a16="http://schemas.microsoft.com/office/drawing/2014/main" id="{BC12E026-54C4-C64E-9AC7-A0A91007DEF9}"/>
              </a:ext>
            </a:extLst>
          </p:cNvPr>
          <p:cNvSpPr>
            <a:spLocks noGrp="1"/>
          </p:cNvSpPr>
          <p:nvPr>
            <p:ph type="ftr" sz="quarter" idx="3"/>
          </p:nvPr>
        </p:nvSpPr>
        <p:spPr>
          <a:xfrm>
            <a:off x="1117310" y="6350734"/>
            <a:ext cx="3100729" cy="202378"/>
          </a:xfrm>
          <a:prstGeom prst="rect">
            <a:avLst/>
          </a:prstGeom>
        </p:spPr>
        <p:txBody>
          <a:bodyPr/>
          <a:lstStyle>
            <a:lvl1pPr>
              <a:defRPr sz="1000" b="0" i="0">
                <a:solidFill>
                  <a:schemeClr val="bg2">
                    <a:lumMod val="75000"/>
                  </a:schemeClr>
                </a:solidFill>
                <a:latin typeface="Arial" panose="020B0604020202020204" pitchFamily="34" charset="0"/>
                <a:ea typeface="Polaris Book" panose="02000000000000000000" pitchFamily="2" charset="0"/>
                <a:cs typeface="Arial" panose="020B0604020202020204" pitchFamily="34" charset="0"/>
              </a:defRPr>
            </a:lvl1pPr>
          </a:lstStyle>
          <a:p>
            <a:r>
              <a:rPr lang="fr-FR"/>
              <a:t>Copyright © 2020 Veritas Technologies, LLC. </a:t>
            </a:r>
            <a:endParaRPr lang="en-US"/>
          </a:p>
        </p:txBody>
      </p:sp>
      <p:pic>
        <p:nvPicPr>
          <p:cNvPr id="10" name="Picture 9">
            <a:extLst>
              <a:ext uri="{FF2B5EF4-FFF2-40B4-BE49-F238E27FC236}">
                <a16:creationId xmlns:a16="http://schemas.microsoft.com/office/drawing/2014/main" id="{FC2E99DE-ADA9-7843-878E-72F8E7EF5BFA}"/>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303892" y="6256438"/>
            <a:ext cx="1422027" cy="277175"/>
          </a:xfrm>
          <a:prstGeom prst="rect">
            <a:avLst/>
          </a:prstGeom>
        </p:spPr>
      </p:pic>
    </p:spTree>
    <p:extLst>
      <p:ext uri="{BB962C8B-B14F-4D97-AF65-F5344CB8AC3E}">
        <p14:creationId xmlns:p14="http://schemas.microsoft.com/office/powerpoint/2010/main" val="1512790574"/>
      </p:ext>
    </p:extLst>
  </p:cSld>
  <p:clrMap bg1="lt1" tx1="dk1" bg2="lt2" tx2="dk2" accent1="accent1" accent2="accent2" accent3="accent3" accent4="accent4" accent5="accent5" accent6="accent6" hlink="hlink" folHlink="folHlink"/>
  <p:sldLayoutIdLst>
    <p:sldLayoutId id="2147483752" r:id="rId1"/>
    <p:sldLayoutId id="2147483783" r:id="rId2"/>
    <p:sldLayoutId id="2147483755" r:id="rId3"/>
    <p:sldLayoutId id="2147483776" r:id="rId4"/>
    <p:sldLayoutId id="2147483775" r:id="rId5"/>
    <p:sldLayoutId id="2147483758" r:id="rId6"/>
    <p:sldLayoutId id="2147483760" r:id="rId7"/>
    <p:sldLayoutId id="2147483762"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3" r:id="rId17"/>
    <p:sldLayoutId id="2147483778" r:id="rId18"/>
    <p:sldLayoutId id="214748377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i="0" kern="1200" spc="0">
          <a:solidFill>
            <a:schemeClr val="tx1"/>
          </a:solidFill>
          <a:latin typeface="Arial" panose="020B0604020202020204" pitchFamily="34" charset="0"/>
          <a:ea typeface="Polaris Medium" panose="02000000000000000000" pitchFamily="2" charset="0"/>
          <a:cs typeface="Arial" panose="020B0604020202020204" pitchFamily="34" charset="0"/>
        </a:defRPr>
      </a:lvl1pPr>
    </p:titleStyle>
    <p:body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emf"/><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5.wdp"/><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4.png"/><Relationship Id="rId5" Type="http://schemas.microsoft.com/office/2007/relationships/hdphoto" Target="../media/hdphoto4.wdp"/><Relationship Id="rId4" Type="http://schemas.openxmlformats.org/officeDocument/2006/relationships/image" Target="../media/image23.png"/><Relationship Id="rId9"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hyperlink" Target="https://www.veritas.com/content/support/en_US/dpp.SaaSBackup.html" TargetMode="External"/><Relationship Id="rId13" Type="http://schemas.openxmlformats.org/officeDocument/2006/relationships/hyperlink" Target="https://www.veritas.com/content/support/en_US/dpp.DesktopLaptopOption.html" TargetMode="External"/><Relationship Id="rId3" Type="http://schemas.openxmlformats.org/officeDocument/2006/relationships/hyperlink" Target="https://www.veritas.com/form/trialware/backup-exec" TargetMode="External"/><Relationship Id="rId7" Type="http://schemas.openxmlformats.org/officeDocument/2006/relationships/hyperlink" Target="https://vox.veritas.com/t5/SaaS-Backup/bd-p/SaaS-Backup" TargetMode="External"/><Relationship Id="rId12" Type="http://schemas.openxmlformats.org/officeDocument/2006/relationships/hyperlink" Target="https://www.veritas.com/protection/desktop-and-laptop-option" TargetMode="External"/><Relationship Id="rId17" Type="http://schemas.openxmlformats.org/officeDocument/2006/relationships/image" Target="../media/image38.png"/><Relationship Id="rId2" Type="http://schemas.openxmlformats.org/officeDocument/2006/relationships/notesSlide" Target="../notesSlides/notesSlide27.xml"/><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hyperlink" Target="https://www.veritas.com/protection/saas-backup" TargetMode="External"/><Relationship Id="rId11" Type="http://schemas.openxmlformats.org/officeDocument/2006/relationships/hyperlink" Target="https://www.veritas.com/content/support/en_US/dpp.SystemRecovery.html" TargetMode="External"/><Relationship Id="rId5" Type="http://schemas.openxmlformats.org/officeDocument/2006/relationships/hyperlink" Target="https://www.veritas.com/content/support/en_US/dpp.BackupExec.html" TargetMode="External"/><Relationship Id="rId15" Type="http://schemas.openxmlformats.org/officeDocument/2006/relationships/image" Target="../media/image36.png"/><Relationship Id="rId10" Type="http://schemas.openxmlformats.org/officeDocument/2006/relationships/hyperlink" Target="https://vox.veritas.com/t5/System-Recovery/bd-p/system-recovery" TargetMode="External"/><Relationship Id="rId4" Type="http://schemas.openxmlformats.org/officeDocument/2006/relationships/hyperlink" Target="https://vox.veritas.com/t5/Backup-Exec/bd-p/backup-exec" TargetMode="External"/><Relationship Id="rId9" Type="http://schemas.openxmlformats.org/officeDocument/2006/relationships/hyperlink" Target="https://www.veritas.com/protection/system-recovery" TargetMode="External"/><Relationship Id="rId1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hyperlink" Target="https://youtu.be/pNVTrlFUvVw" TargetMode="External"/><Relationship Id="rId13" Type="http://schemas.openxmlformats.org/officeDocument/2006/relationships/hyperlink" Target="https://www.veritas.com/content/support/en_US/article.100039077.html" TargetMode="External"/><Relationship Id="rId3" Type="http://schemas.openxmlformats.org/officeDocument/2006/relationships/hyperlink" Target="https://www.veritas.com/content/trial/en/us/backup-exec-20" TargetMode="External"/><Relationship Id="rId7" Type="http://schemas.openxmlformats.org/officeDocument/2006/relationships/hyperlink" Target="https://www.youtube.com/watch?v=VpSOOBrWdjE" TargetMode="External"/><Relationship Id="rId12" Type="http://schemas.openxmlformats.org/officeDocument/2006/relationships/hyperlink" Target="https://www.veritas.com/content/support/en_US/doc/40056030-139024710-1"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www.youtube.com/watch?v=4uThVJd60SU" TargetMode="External"/><Relationship Id="rId11" Type="http://schemas.openxmlformats.org/officeDocument/2006/relationships/hyperlink" Target="https://www.veritas.com/support/en_US/article.000017788" TargetMode="External"/><Relationship Id="rId5" Type="http://schemas.openxmlformats.org/officeDocument/2006/relationships/hyperlink" Target="https://www.youtube.com/watch?v=1RKgzyPhFj8" TargetMode="External"/><Relationship Id="rId10" Type="http://schemas.openxmlformats.org/officeDocument/2006/relationships/hyperlink" Target="https://www.veritas.com/support/en_US/article.100038900.html" TargetMode="External"/><Relationship Id="rId4" Type="http://schemas.openxmlformats.org/officeDocument/2006/relationships/hyperlink" Target="https://www.veritas.com/support/en_US/article.100043266.html#Documentation?q=*&amp;undefined&amp;docRepo=true" TargetMode="External"/><Relationship Id="rId9" Type="http://schemas.openxmlformats.org/officeDocument/2006/relationships/hyperlink" Target="https://www.veritas.com/content/support/en_US/BackupExec.html" TargetMode="External"/><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35FB8-028B-5447-913E-DBB7035BF6C0}"/>
              </a:ext>
            </a:extLst>
          </p:cNvPr>
          <p:cNvSpPr txBox="1"/>
          <p:nvPr/>
        </p:nvSpPr>
        <p:spPr>
          <a:xfrm>
            <a:off x="4536356" y="3013610"/>
            <a:ext cx="7043198" cy="830781"/>
          </a:xfrm>
          <a:prstGeom prst="rect">
            <a:avLst/>
          </a:prstGeom>
          <a:noFill/>
        </p:spPr>
        <p:txBody>
          <a:bodyPr wrap="square" rtlCol="0" anchor="ctr">
            <a:spAutoFit/>
          </a:bodyPr>
          <a:lstStyle/>
          <a:p>
            <a:pPr algn="r"/>
            <a:r>
              <a:rPr lang="en-US" sz="4799">
                <a:latin typeface="Polaris Light" panose="02000000000000000000" pitchFamily="2" charset="0"/>
                <a:ea typeface="Polaris Light" panose="02000000000000000000" pitchFamily="2" charset="0"/>
                <a:cs typeface="Polaris Light" panose="02000000000000000000" pitchFamily="2" charset="0"/>
              </a:rPr>
              <a:t>Veritas Backup </a:t>
            </a:r>
            <a:r>
              <a:rPr lang="en-US" sz="4799" err="1">
                <a:latin typeface="Polaris Light" panose="02000000000000000000" pitchFamily="2" charset="0"/>
                <a:ea typeface="Polaris Light" panose="02000000000000000000" pitchFamily="2" charset="0"/>
                <a:cs typeface="Polaris Light" panose="02000000000000000000" pitchFamily="2" charset="0"/>
              </a:rPr>
              <a:t>Exec</a:t>
            </a:r>
            <a:r>
              <a:rPr lang="en-US" sz="4799" baseline="30000" err="1">
                <a:latin typeface="Polaris Light" panose="02000000000000000000" pitchFamily="2" charset="0"/>
                <a:ea typeface="Polaris Light" panose="02000000000000000000" pitchFamily="2" charset="0"/>
                <a:cs typeface="Polaris Light" panose="02000000000000000000" pitchFamily="2" charset="0"/>
              </a:rPr>
              <a:t>TM</a:t>
            </a:r>
            <a:endParaRPr lang="en-US" sz="4799" baseline="30000">
              <a:latin typeface="Polaris Light" panose="02000000000000000000" pitchFamily="2" charset="0"/>
              <a:ea typeface="Polaris Light" panose="02000000000000000000" pitchFamily="2" charset="0"/>
              <a:cs typeface="Polaris Light" panose="02000000000000000000" pitchFamily="2" charset="0"/>
            </a:endParaRPr>
          </a:p>
        </p:txBody>
      </p:sp>
      <p:sp>
        <p:nvSpPr>
          <p:cNvPr id="7" name="TextBox 6">
            <a:extLst>
              <a:ext uri="{FF2B5EF4-FFF2-40B4-BE49-F238E27FC236}">
                <a16:creationId xmlns:a16="http://schemas.microsoft.com/office/drawing/2014/main" id="{CF11A938-70B1-3B45-990C-88BF789A19EB}"/>
              </a:ext>
            </a:extLst>
          </p:cNvPr>
          <p:cNvSpPr txBox="1"/>
          <p:nvPr/>
        </p:nvSpPr>
        <p:spPr>
          <a:xfrm>
            <a:off x="595692" y="3878117"/>
            <a:ext cx="10969943" cy="318017"/>
          </a:xfrm>
          <a:prstGeom prst="rect">
            <a:avLst/>
          </a:prstGeom>
          <a:noFill/>
        </p:spPr>
        <p:txBody>
          <a:bodyPr wrap="square" rtlCol="0" anchor="t">
            <a:spAutoFit/>
          </a:bodyPr>
          <a:lstStyle/>
          <a:p>
            <a:pPr algn="r"/>
            <a:r>
              <a:rPr lang="en-US" sz="1450" dirty="0">
                <a:latin typeface="Polaris Light"/>
                <a:ea typeface="Polaris Light" panose="02000000000000000000" pitchFamily="2" charset="0"/>
                <a:cs typeface="Polaris Light" panose="02000000000000000000" pitchFamily="2" charset="0"/>
              </a:rPr>
              <a:t>Presentation by &lt;</a:t>
            </a:r>
            <a:r>
              <a:rPr lang="en-US" sz="1450" b="1" dirty="0">
                <a:latin typeface="Polaris"/>
                <a:ea typeface="Polaris" panose="02000000000000000000" pitchFamily="2" charset="0"/>
                <a:cs typeface="Polaris" panose="02000000000000000000" pitchFamily="2" charset="0"/>
              </a:rPr>
              <a:t>Product Marketing</a:t>
            </a:r>
            <a:r>
              <a:rPr lang="en-US" sz="1450" dirty="0">
                <a:latin typeface="Polaris"/>
                <a:ea typeface="Polaris" panose="02000000000000000000" pitchFamily="2" charset="0"/>
                <a:cs typeface="Polaris" panose="02000000000000000000" pitchFamily="2" charset="0"/>
              </a:rPr>
              <a:t>&gt;</a:t>
            </a:r>
            <a:r>
              <a:rPr lang="en-US" sz="1450" b="1" dirty="0">
                <a:latin typeface="Polaris"/>
                <a:ea typeface="Polaris" panose="02000000000000000000" pitchFamily="2" charset="0"/>
                <a:cs typeface="Polaris" panose="02000000000000000000" pitchFamily="2" charset="0"/>
              </a:rPr>
              <a:t>   </a:t>
            </a:r>
            <a:r>
              <a:rPr lang="en-US" sz="1450" dirty="0">
                <a:latin typeface="Polaris Light"/>
                <a:ea typeface="Polaris Light" panose="02000000000000000000" pitchFamily="2" charset="0"/>
                <a:cs typeface="Polaris Light" panose="02000000000000000000" pitchFamily="2" charset="0"/>
              </a:rPr>
              <a:t>|   April 2020</a:t>
            </a:r>
            <a:endParaRPr lang="en-US" sz="1467" dirty="0">
              <a:latin typeface="Polaris Light" panose="02000000000000000000" pitchFamily="2" charset="0"/>
              <a:ea typeface="Polaris Light" panose="02000000000000000000" pitchFamily="2" charset="0"/>
              <a:cs typeface="Polaris Light" panose="02000000000000000000" pitchFamily="2" charset="0"/>
            </a:endParaRPr>
          </a:p>
        </p:txBody>
      </p:sp>
      <p:pic>
        <p:nvPicPr>
          <p:cNvPr id="8" name="Picture 7" descr="A picture containing drawing&#10;&#10;Description automatically generated">
            <a:extLst>
              <a:ext uri="{FF2B5EF4-FFF2-40B4-BE49-F238E27FC236}">
                <a16:creationId xmlns:a16="http://schemas.microsoft.com/office/drawing/2014/main" id="{9B6530E1-2784-42F4-B1FF-80C3C06E3203}"/>
              </a:ext>
            </a:extLst>
          </p:cNvPr>
          <p:cNvPicPr>
            <a:picLocks noChangeAspect="1"/>
          </p:cNvPicPr>
          <p:nvPr/>
        </p:nvPicPr>
        <p:blipFill>
          <a:blip r:embed="rId2"/>
          <a:stretch>
            <a:fillRect/>
          </a:stretch>
        </p:blipFill>
        <p:spPr>
          <a:xfrm>
            <a:off x="595692" y="719664"/>
            <a:ext cx="4611633" cy="4736602"/>
          </a:xfrm>
          <a:prstGeom prst="rect">
            <a:avLst/>
          </a:prstGeom>
        </p:spPr>
      </p:pic>
    </p:spTree>
    <p:extLst>
      <p:ext uri="{BB962C8B-B14F-4D97-AF65-F5344CB8AC3E}">
        <p14:creationId xmlns:p14="http://schemas.microsoft.com/office/powerpoint/2010/main" val="151263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Veritas Backup Exec</a:t>
            </a:r>
            <a:r>
              <a:rPr lang="en-US" sz="3599" b="0" baseline="30000">
                <a:solidFill>
                  <a:schemeClr val="tx2"/>
                </a:solidFill>
                <a:latin typeface="Polaris Light" panose="02000000000000000000" pitchFamily="2" charset="0"/>
                <a:ea typeface="Polaris Light" panose="02000000000000000000" pitchFamily="2" charset="0"/>
                <a:cs typeface="Polaris Light" panose="02000000000000000000" pitchFamily="2" charset="0"/>
              </a:rPr>
              <a:t>TM</a:t>
            </a:r>
          </a:p>
        </p:txBody>
      </p:sp>
      <p:sp>
        <p:nvSpPr>
          <p:cNvPr id="55" name="TextBox 54">
            <a:extLst>
              <a:ext uri="{FF2B5EF4-FFF2-40B4-BE49-F238E27FC236}">
                <a16:creationId xmlns:a16="http://schemas.microsoft.com/office/drawing/2014/main" id="{B5A78D79-95F7-4F79-9D08-4E7605D30951}"/>
              </a:ext>
            </a:extLst>
          </p:cNvPr>
          <p:cNvSpPr txBox="1"/>
          <p:nvPr/>
        </p:nvSpPr>
        <p:spPr>
          <a:xfrm>
            <a:off x="1274942" y="3138897"/>
            <a:ext cx="1467068" cy="638636"/>
          </a:xfrm>
          <a:prstGeom prst="rect">
            <a:avLst/>
          </a:prstGeom>
          <a:noFill/>
        </p:spPr>
        <p:txBody>
          <a:bodyPr wrap="none" rtlCol="0" anchor="ctr">
            <a:spAutoFit/>
          </a:bodyPr>
          <a:lstStyle/>
          <a:p>
            <a:pPr algn="ctr" defTabSz="412626"/>
            <a:r>
              <a:rPr lang="en-US" sz="3550" b="1" kern="0">
                <a:solidFill>
                  <a:srgbClr val="0ED8F5"/>
                </a:solidFill>
                <a:latin typeface="Polaris Light"/>
                <a:sym typeface="Helvetica Neue Medium"/>
              </a:rPr>
              <a:t>Simple</a:t>
            </a:r>
            <a:endParaRPr lang="en-US"/>
          </a:p>
        </p:txBody>
      </p:sp>
      <p:sp>
        <p:nvSpPr>
          <p:cNvPr id="56" name="TextBox 55">
            <a:extLst>
              <a:ext uri="{FF2B5EF4-FFF2-40B4-BE49-F238E27FC236}">
                <a16:creationId xmlns:a16="http://schemas.microsoft.com/office/drawing/2014/main" id="{CD1CD011-8B71-493F-9762-BA01A6B702EF}"/>
              </a:ext>
            </a:extLst>
          </p:cNvPr>
          <p:cNvSpPr txBox="1"/>
          <p:nvPr/>
        </p:nvSpPr>
        <p:spPr>
          <a:xfrm>
            <a:off x="3423530" y="3138897"/>
            <a:ext cx="1454244" cy="638636"/>
          </a:xfrm>
          <a:prstGeom prst="rect">
            <a:avLst/>
          </a:prstGeom>
          <a:noFill/>
        </p:spPr>
        <p:txBody>
          <a:bodyPr wrap="none" rtlCol="0" anchor="ctr">
            <a:spAutoFit/>
          </a:bodyPr>
          <a:lstStyle/>
          <a:p>
            <a:pPr algn="ctr" defTabSz="412626"/>
            <a:r>
              <a:rPr lang="en-US" sz="3550" b="1" kern="0">
                <a:solidFill>
                  <a:srgbClr val="FF41FE"/>
                </a:solidFill>
                <a:latin typeface="Polaris Light"/>
                <a:sym typeface="Helvetica Neue Medium"/>
              </a:rPr>
              <a:t>Secure</a:t>
            </a:r>
            <a:endParaRPr lang="en-US"/>
          </a:p>
        </p:txBody>
      </p:sp>
      <p:sp>
        <p:nvSpPr>
          <p:cNvPr id="57" name="TextBox 56">
            <a:extLst>
              <a:ext uri="{FF2B5EF4-FFF2-40B4-BE49-F238E27FC236}">
                <a16:creationId xmlns:a16="http://schemas.microsoft.com/office/drawing/2014/main" id="{4B196768-C1DA-45CB-AEC4-AED17BCC184E}"/>
              </a:ext>
            </a:extLst>
          </p:cNvPr>
          <p:cNvSpPr txBox="1"/>
          <p:nvPr/>
        </p:nvSpPr>
        <p:spPr>
          <a:xfrm>
            <a:off x="2347197" y="4369246"/>
            <a:ext cx="1566454" cy="638636"/>
          </a:xfrm>
          <a:prstGeom prst="rect">
            <a:avLst/>
          </a:prstGeom>
          <a:noFill/>
        </p:spPr>
        <p:txBody>
          <a:bodyPr wrap="none" rtlCol="0" anchor="ctr">
            <a:spAutoFit/>
          </a:bodyPr>
          <a:lstStyle/>
          <a:p>
            <a:pPr algn="ctr" defTabSz="412626"/>
            <a:r>
              <a:rPr lang="en-US" sz="3550" b="1" kern="0">
                <a:solidFill>
                  <a:srgbClr val="AD32DF"/>
                </a:solidFill>
                <a:latin typeface="Polaris Light"/>
              </a:rPr>
              <a:t>Unified</a:t>
            </a:r>
          </a:p>
        </p:txBody>
      </p:sp>
      <p:grpSp>
        <p:nvGrpSpPr>
          <p:cNvPr id="5" name="Group 4">
            <a:extLst>
              <a:ext uri="{FF2B5EF4-FFF2-40B4-BE49-F238E27FC236}">
                <a16:creationId xmlns:a16="http://schemas.microsoft.com/office/drawing/2014/main" id="{4D0F812F-E7E9-2A48-BF7E-25DC6A8C6FFA}"/>
              </a:ext>
            </a:extLst>
          </p:cNvPr>
          <p:cNvGrpSpPr/>
          <p:nvPr/>
        </p:nvGrpSpPr>
        <p:grpSpPr>
          <a:xfrm>
            <a:off x="5294521" y="1982132"/>
            <a:ext cx="7007150" cy="4050602"/>
            <a:chOff x="2588685" y="2051438"/>
            <a:chExt cx="7008975" cy="4051657"/>
          </a:xfrm>
        </p:grpSpPr>
        <p:pic>
          <p:nvPicPr>
            <p:cNvPr id="54" name="Picture 6">
              <a:extLst>
                <a:ext uri="{FF2B5EF4-FFF2-40B4-BE49-F238E27FC236}">
                  <a16:creationId xmlns:a16="http://schemas.microsoft.com/office/drawing/2014/main" id="{4CA5DC9A-C6BB-4411-8FD8-354E3B0C4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685" y="2051438"/>
              <a:ext cx="7008975" cy="40516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omputer&#10;&#10;Description automatically generated">
              <a:extLst>
                <a:ext uri="{FF2B5EF4-FFF2-40B4-BE49-F238E27FC236}">
                  <a16:creationId xmlns:a16="http://schemas.microsoft.com/office/drawing/2014/main" id="{2F9F6AD5-A453-794C-A39A-2A9EF4C5F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833" y="2299155"/>
              <a:ext cx="4958008" cy="3098755"/>
            </a:xfrm>
            <a:prstGeom prst="rect">
              <a:avLst/>
            </a:prstGeom>
          </p:spPr>
        </p:pic>
      </p:grpSp>
    </p:spTree>
    <p:extLst>
      <p:ext uri="{BB962C8B-B14F-4D97-AF65-F5344CB8AC3E}">
        <p14:creationId xmlns:p14="http://schemas.microsoft.com/office/powerpoint/2010/main" val="3301903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a:solidFill>
                    <a:prstClr val="white"/>
                  </a:solidFill>
                </a:rPr>
                <a:t>Backup Exec reduces TCO by up to 50%</a:t>
              </a:r>
              <a:endParaRPr lang="en-US" sz="31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8" y="4828752"/>
            <a:ext cx="5411838"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FF40FF">
              <a:alpha val="25000"/>
            </a:srgbClr>
          </a:solidFill>
          <a:ln w="127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6" name="Group 105">
            <a:extLst>
              <a:ext uri="{FF2B5EF4-FFF2-40B4-BE49-F238E27FC236}">
                <a16:creationId xmlns:a16="http://schemas.microsoft.com/office/drawing/2014/main" id="{E899E165-CEBE-8F4F-AB31-62B0559D8482}"/>
              </a:ext>
            </a:extLst>
          </p:cNvPr>
          <p:cNvGrpSpPr>
            <a:grpSpLocks noChangeAspect="1"/>
          </p:cNvGrpSpPr>
          <p:nvPr/>
        </p:nvGrpSpPr>
        <p:grpSpPr>
          <a:xfrm>
            <a:off x="5675179" y="2894556"/>
            <a:ext cx="1067007" cy="1137272"/>
            <a:chOff x="2735263" y="3019425"/>
            <a:chExt cx="1687512" cy="1798638"/>
          </a:xfrm>
          <a:solidFill>
            <a:srgbClr val="00B0F0"/>
          </a:solidFill>
        </p:grpSpPr>
        <p:sp>
          <p:nvSpPr>
            <p:cNvPr id="107" name="Freeform 9">
              <a:extLst>
                <a:ext uri="{FF2B5EF4-FFF2-40B4-BE49-F238E27FC236}">
                  <a16:creationId xmlns:a16="http://schemas.microsoft.com/office/drawing/2014/main" id="{53838F3E-B973-AF4B-903B-AC6B9E8ECE46}"/>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8" name="Freeform 10">
              <a:extLst>
                <a:ext uri="{FF2B5EF4-FFF2-40B4-BE49-F238E27FC236}">
                  <a16:creationId xmlns:a16="http://schemas.microsoft.com/office/drawing/2014/main" id="{E86E71CD-141F-F046-8B86-D291F9B18DCB}"/>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9" name="Freeform 11">
              <a:extLst>
                <a:ext uri="{FF2B5EF4-FFF2-40B4-BE49-F238E27FC236}">
                  <a16:creationId xmlns:a16="http://schemas.microsoft.com/office/drawing/2014/main" id="{A96BE285-5BD7-CC4A-B01A-78A6D29CBD40}"/>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0" name="Freeform 12">
              <a:extLst>
                <a:ext uri="{FF2B5EF4-FFF2-40B4-BE49-F238E27FC236}">
                  <a16:creationId xmlns:a16="http://schemas.microsoft.com/office/drawing/2014/main" id="{9C162193-9705-0D44-924E-E9EAE6451378}"/>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1" name="Freeform 13">
              <a:extLst>
                <a:ext uri="{FF2B5EF4-FFF2-40B4-BE49-F238E27FC236}">
                  <a16:creationId xmlns:a16="http://schemas.microsoft.com/office/drawing/2014/main" id="{4231F2E4-2CA7-D94C-8AB4-18467D6C98D5}"/>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2" name="Freeform 14">
              <a:extLst>
                <a:ext uri="{FF2B5EF4-FFF2-40B4-BE49-F238E27FC236}">
                  <a16:creationId xmlns:a16="http://schemas.microsoft.com/office/drawing/2014/main" id="{900C04CB-8574-3F4C-9304-4966F4CD3C0E}"/>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3" name="Freeform 15">
              <a:extLst>
                <a:ext uri="{FF2B5EF4-FFF2-40B4-BE49-F238E27FC236}">
                  <a16:creationId xmlns:a16="http://schemas.microsoft.com/office/drawing/2014/main" id="{05035E90-2B7B-514B-8DBC-3B6E5F46CB8A}"/>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4" name="Freeform 16">
              <a:extLst>
                <a:ext uri="{FF2B5EF4-FFF2-40B4-BE49-F238E27FC236}">
                  <a16:creationId xmlns:a16="http://schemas.microsoft.com/office/drawing/2014/main" id="{AA6CF12E-BAD7-6E43-8334-2FEB70423C62}"/>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7">
              <a:extLst>
                <a:ext uri="{FF2B5EF4-FFF2-40B4-BE49-F238E27FC236}">
                  <a16:creationId xmlns:a16="http://schemas.microsoft.com/office/drawing/2014/main" id="{4A7D3417-8EA4-E243-888C-F2401A3B4E5F}"/>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8">
              <a:extLst>
                <a:ext uri="{FF2B5EF4-FFF2-40B4-BE49-F238E27FC236}">
                  <a16:creationId xmlns:a16="http://schemas.microsoft.com/office/drawing/2014/main" id="{69103FE7-8F4B-E441-9797-96CD001C1F9B}"/>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9">
              <a:extLst>
                <a:ext uri="{FF2B5EF4-FFF2-40B4-BE49-F238E27FC236}">
                  <a16:creationId xmlns:a16="http://schemas.microsoft.com/office/drawing/2014/main" id="{E0C9A7D5-1B89-234A-92B1-CDD695DE1BCA}"/>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20">
              <a:extLst>
                <a:ext uri="{FF2B5EF4-FFF2-40B4-BE49-F238E27FC236}">
                  <a16:creationId xmlns:a16="http://schemas.microsoft.com/office/drawing/2014/main" id="{C57BC8DD-06F6-BA41-A75E-769EC47CBAC6}"/>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21">
              <a:extLst>
                <a:ext uri="{FF2B5EF4-FFF2-40B4-BE49-F238E27FC236}">
                  <a16:creationId xmlns:a16="http://schemas.microsoft.com/office/drawing/2014/main" id="{2E28EA68-098F-834F-90EC-6F5766E2A67D}"/>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22">
              <a:extLst>
                <a:ext uri="{FF2B5EF4-FFF2-40B4-BE49-F238E27FC236}">
                  <a16:creationId xmlns:a16="http://schemas.microsoft.com/office/drawing/2014/main" id="{94EB038B-26C0-DA4B-8E42-1D3343BEDCBF}"/>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reduces cost and complexity</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363347"/>
            <a:ext cx="4173534" cy="707702"/>
          </a:xfrm>
          <a:prstGeom prst="rect">
            <a:avLst/>
          </a:prstGeom>
        </p:spPr>
        <p:txBody>
          <a:bodyPr wrap="square">
            <a:spAutoFit/>
          </a:bodyPr>
          <a:lstStyle/>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Lower Software </a:t>
            </a:r>
          </a:p>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Maintenance</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49604"/>
            <a:ext cx="3486004" cy="707702"/>
          </a:xfrm>
          <a:prstGeom prst="rect">
            <a:avLst/>
          </a:prstGeom>
        </p:spPr>
        <p:txBody>
          <a:bodyPr wrap="square">
            <a:spAutoFit/>
          </a:bodyPr>
          <a:lstStyle/>
          <a:p>
            <a:pP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Minimize</a:t>
            </a:r>
            <a:b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Infrastructure </a:t>
            </a:r>
            <a:r>
              <a:rPr lang="en-US" sz="1999" err="1">
                <a:solidFill>
                  <a:srgbClr val="00B0F0"/>
                </a:solidFill>
                <a:latin typeface="Polaris" panose="02000000000000000000" pitchFamily="2" charset="0"/>
                <a:ea typeface="Polaris" panose="02000000000000000000" pitchFamily="2" charset="0"/>
                <a:cs typeface="Polaris" panose="02000000000000000000" pitchFamily="2" charset="0"/>
              </a:rPr>
              <a:t>CapEx</a:t>
            </a:r>
            <a:endParaRPr lang="en-US" sz="1999">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362173"/>
            <a:ext cx="4173534" cy="707702"/>
          </a:xfrm>
          <a:prstGeom prst="rect">
            <a:avLst/>
          </a:prstGeom>
        </p:spPr>
        <p:txBody>
          <a:bodyPr wrap="square">
            <a:spAutoFit/>
          </a:bodyPr>
          <a:lstStyle/>
          <a:p>
            <a:pPr algn="r" defTabSz="914103">
              <a:defRPr/>
            </a:pP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Streamline</a:t>
            </a:r>
            <a:b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B0F0"/>
                </a:solidFill>
                <a:latin typeface="Polaris" panose="02000000000000000000" pitchFamily="2" charset="0"/>
                <a:ea typeface="Polaris" panose="02000000000000000000" pitchFamily="2" charset="0"/>
                <a:cs typeface="Polaris" panose="02000000000000000000" pitchFamily="2" charset="0"/>
              </a:rPr>
              <a:t>Management</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3102300"/>
            <a:ext cx="4022312"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27724" y="3173134"/>
            <a:ext cx="2827709" cy="661548"/>
          </a:xfrm>
          <a:prstGeom prst="rect">
            <a:avLst/>
          </a:prstGeom>
          <a:noFill/>
        </p:spPr>
        <p:txBody>
          <a:bodyPr wrap="square" rtlCol="0">
            <a:spAutoFit/>
          </a:bodyPr>
          <a:lstStyle/>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Flexible licensing</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Lower TCO</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5"/>
            <a:ext cx="3175189" cy="1307709"/>
          </a:xfrm>
          <a:prstGeom prst="rect">
            <a:avLst/>
          </a:prstGeom>
          <a:noFill/>
        </p:spPr>
        <p:txBody>
          <a:bodyPr wrap="square" rtlCol="0">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Intelligent deduplication</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Superior scalability</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High performance cloud dedupe</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Flexible storage targets</a:t>
            </a: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5"/>
            <a:ext cx="3527665" cy="1307709"/>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Eliminate point products</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Single console</a:t>
            </a:r>
          </a:p>
          <a:p>
            <a:pPr algn="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a:p>
            <a:pPr algn="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382882" cy="397654"/>
          </a:xfrm>
          <a:prstGeom prst="bentConnector2">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0861460-F388-3247-8754-A26369FAB6F0}"/>
              </a:ext>
            </a:extLst>
          </p:cNvPr>
          <p:cNvGrpSpPr/>
          <p:nvPr/>
        </p:nvGrpSpPr>
        <p:grpSpPr>
          <a:xfrm>
            <a:off x="5007043" y="3008172"/>
            <a:ext cx="2198256" cy="1625968"/>
            <a:chOff x="5008347" y="3008062"/>
            <a:chExt cx="2198829" cy="1626392"/>
          </a:xfrm>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6041960" y="4493387"/>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5935075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edge">
                                      <p:cBhvr>
                                        <p:cTn id="10" dur="10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 presetClass="emph" presetSubtype="0" autoRev="1" fill="hold" nodeType="withEffect">
                                  <p:stCondLst>
                                    <p:cond delay="0"/>
                                  </p:stCondLst>
                                  <p:childTnLst>
                                    <p:animScale>
                                      <p:cBhvr>
                                        <p:cTn id="19" dur="500" fill="hold"/>
                                        <p:tgtEl>
                                          <p:spTgt spid="16"/>
                                        </p:tgtEl>
                                      </p:cBhvr>
                                      <p:by x="150000" y="150000"/>
                                    </p:animScale>
                                  </p:childTnLst>
                                </p:cTn>
                              </p:par>
                              <p:par>
                                <p:cTn id="20" presetID="22" presetClass="entr" presetSubtype="2"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8" fill="hold" nodeType="withEffect">
                                  <p:stCondLst>
                                    <p:cond delay="25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par>
                                <p:cTn id="26" presetID="22" presetClass="entr" presetSubtype="2" fill="hold" nodeType="withEffect">
                                  <p:stCondLst>
                                    <p:cond delay="250"/>
                                  </p:stCondLst>
                                  <p:childTnLst>
                                    <p:set>
                                      <p:cBhvr>
                                        <p:cTn id="27" dur="1" fill="hold">
                                          <p:stCondLst>
                                            <p:cond delay="0"/>
                                          </p:stCondLst>
                                        </p:cTn>
                                        <p:tgtEl>
                                          <p:spTgt spid="80"/>
                                        </p:tgtEl>
                                        <p:attrNameLst>
                                          <p:attrName>style.visibility</p:attrName>
                                        </p:attrNameLst>
                                      </p:cBhvr>
                                      <p:to>
                                        <p:strVal val="visible"/>
                                      </p:to>
                                    </p:set>
                                    <p:animEffect transition="in" filter="wipe(right)">
                                      <p:cBhvr>
                                        <p:cTn id="28" dur="500"/>
                                        <p:tgtEl>
                                          <p:spTgt spid="8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edge">
                                      <p:cBhvr>
                                        <p:cTn id="43" dur="1000"/>
                                        <p:tgtEl>
                                          <p:spTgt spid="74"/>
                                        </p:tgtEl>
                                      </p:cBhvr>
                                    </p:animEffect>
                                  </p:childTnLst>
                                </p:cTn>
                              </p:par>
                            </p:childTnLst>
                          </p:cTn>
                        </p:par>
                        <p:par>
                          <p:cTn id="44" fill="hold">
                            <p:stCondLst>
                              <p:cond delay="10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childTnLst>
                          </p:cTn>
                        </p:par>
                        <p:par>
                          <p:cTn id="51" fill="hold">
                            <p:stCondLst>
                              <p:cond delay="1500"/>
                            </p:stCondLst>
                            <p:childTnLst>
                              <p:par>
                                <p:cTn id="52" presetID="3" presetClass="emph" presetSubtype="2" fill="hold" grpId="1" nodeType="afterEffect">
                                  <p:stCondLst>
                                    <p:cond delay="0"/>
                                  </p:stCondLst>
                                  <p:childTnLst>
                                    <p:animClr clrSpc="rgb" dir="cw">
                                      <p:cBhvr override="childStyle">
                                        <p:cTn id="53" dur="1000" fill="hold"/>
                                        <p:tgtEl>
                                          <p:spTgt spid="85"/>
                                        </p:tgtEl>
                                        <p:attrNameLst>
                                          <p:attrName>style.color</p:attrName>
                                        </p:attrNameLst>
                                      </p:cBhvr>
                                      <p:to>
                                        <a:srgbClr val="FF40FF"/>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6"/>
                                        </p:tgtEl>
                                        <p:attrNameLst>
                                          <p:attrName>style.visibility</p:attrName>
                                        </p:attrNameLst>
                                      </p:cBhvr>
                                      <p:to>
                                        <p:strVal val="visible"/>
                                      </p:to>
                                    </p:set>
                                    <p:animEffect transition="in" filter="fade">
                                      <p:cBhvr>
                                        <p:cTn id="58" dur="500"/>
                                        <p:tgtEl>
                                          <p:spTgt spid="86"/>
                                        </p:tgtEl>
                                      </p:cBhvr>
                                    </p:animEffect>
                                  </p:childTnLst>
                                </p:cTn>
                              </p:par>
                              <p:par>
                                <p:cTn id="59" presetID="22" presetClass="entr" presetSubtype="2"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750"/>
                                        <p:tgtEl>
                                          <p:spTgt spid="88"/>
                                        </p:tgtEl>
                                      </p:cBhvr>
                                    </p:animEffect>
                                  </p:childTnLst>
                                </p:cTn>
                              </p:par>
                            </p:childTnLst>
                          </p:cTn>
                        </p:par>
                        <p:par>
                          <p:cTn id="62" fill="hold">
                            <p:stCondLst>
                              <p:cond delay="750"/>
                            </p:stCondLst>
                            <p:childTnLst>
                              <p:par>
                                <p:cTn id="63" presetID="3" presetClass="emph" presetSubtype="2" fill="hold" grpId="1" nodeType="afterEffect">
                                  <p:stCondLst>
                                    <p:cond delay="0"/>
                                  </p:stCondLst>
                                  <p:childTnLst>
                                    <p:animClr clrSpc="rgb" dir="cw">
                                      <p:cBhvr override="childStyle">
                                        <p:cTn id="64" dur="1000" fill="hold"/>
                                        <p:tgtEl>
                                          <p:spTgt spid="86"/>
                                        </p:tgtEl>
                                        <p:attrNameLst>
                                          <p:attrName>style.color</p:attrName>
                                        </p:attrNameLst>
                                      </p:cBhvr>
                                      <p:to>
                                        <a:srgbClr val="FF40FF"/>
                                      </p:to>
                                    </p:animClr>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500"/>
                                        <p:tgtEl>
                                          <p:spTgt spid="87"/>
                                        </p:tgtEl>
                                      </p:cBhvr>
                                    </p:animEffect>
                                  </p:childTnLst>
                                </p:cTn>
                              </p:par>
                            </p:childTnLst>
                          </p:cTn>
                        </p:par>
                        <p:par>
                          <p:cTn id="73" fill="hold">
                            <p:stCondLst>
                              <p:cond delay="500"/>
                            </p:stCondLst>
                            <p:childTnLst>
                              <p:par>
                                <p:cTn id="74" presetID="3" presetClass="emph" presetSubtype="2" fill="hold" grpId="1" nodeType="afterEffect">
                                  <p:stCondLst>
                                    <p:cond delay="0"/>
                                  </p:stCondLst>
                                  <p:childTnLst>
                                    <p:animClr clrSpc="rgb" dir="cw">
                                      <p:cBhvr override="childStyle">
                                        <p:cTn id="75" dur="1000" fill="hold"/>
                                        <p:tgtEl>
                                          <p:spTgt spid="87"/>
                                        </p:tgtEl>
                                        <p:attrNameLst>
                                          <p:attrName>style.color</p:attrName>
                                        </p:attrNameLst>
                                      </p:cBhvr>
                                      <p:to>
                                        <a:srgbClr val="FF40FF"/>
                                      </p:to>
                                    </p:animClr>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xit" presetSubtype="0" fill="hold" nodeType="with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5"/>
                                        </p:tgtEl>
                                      </p:cBhvr>
                                    </p:animEffect>
                                    <p:set>
                                      <p:cBhvr>
                                        <p:cTn id="86" dur="1" fill="hold">
                                          <p:stCondLst>
                                            <p:cond delay="499"/>
                                          </p:stCondLst>
                                        </p:cTn>
                                        <p:tgtEl>
                                          <p:spTgt spid="75"/>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85"/>
                                        </p:tgtEl>
                                      </p:cBhvr>
                                    </p:animEffect>
                                    <p:set>
                                      <p:cBhvr>
                                        <p:cTn id="89" dur="1" fill="hold">
                                          <p:stCondLst>
                                            <p:cond delay="499"/>
                                          </p:stCondLst>
                                        </p:cTn>
                                        <p:tgtEl>
                                          <p:spTgt spid="8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6"/>
                                        </p:tgtEl>
                                      </p:cBhvr>
                                    </p:animEffect>
                                    <p:set>
                                      <p:cBhvr>
                                        <p:cTn id="92" dur="1" fill="hold">
                                          <p:stCondLst>
                                            <p:cond delay="499"/>
                                          </p:stCondLst>
                                        </p:cTn>
                                        <p:tgtEl>
                                          <p:spTgt spid="7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0"/>
                                        </p:tgtEl>
                                      </p:cBhvr>
                                    </p:animEffect>
                                    <p:set>
                                      <p:cBhvr>
                                        <p:cTn id="95" dur="1" fill="hold">
                                          <p:stCondLst>
                                            <p:cond delay="499"/>
                                          </p:stCondLst>
                                        </p:cTn>
                                        <p:tgtEl>
                                          <p:spTgt spid="8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88"/>
                                        </p:tgtEl>
                                      </p:cBhvr>
                                    </p:animEffect>
                                    <p:set>
                                      <p:cBhvr>
                                        <p:cTn id="98" dur="1" fill="hold">
                                          <p:stCondLst>
                                            <p:cond delay="499"/>
                                          </p:stCondLst>
                                        </p:cTn>
                                        <p:tgtEl>
                                          <p:spTgt spid="8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89"/>
                                        </p:tgtEl>
                                      </p:cBhvr>
                                    </p:animEffect>
                                    <p:set>
                                      <p:cBhvr>
                                        <p:cTn id="101" dur="1" fill="hold">
                                          <p:stCondLst>
                                            <p:cond delay="499"/>
                                          </p:stCondLst>
                                        </p:cTn>
                                        <p:tgtEl>
                                          <p:spTgt spid="89"/>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84"/>
                                        </p:tgtEl>
                                      </p:cBhvr>
                                    </p:animEffect>
                                    <p:set>
                                      <p:cBhvr>
                                        <p:cTn id="104" dur="1" fill="hold">
                                          <p:stCondLst>
                                            <p:cond delay="499"/>
                                          </p:stCondLst>
                                        </p:cTn>
                                        <p:tgtEl>
                                          <p:spTgt spid="84"/>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500"/>
                                        <p:tgtEl>
                                          <p:spTgt spid="87"/>
                                        </p:tgtEl>
                                      </p:cBhvr>
                                    </p:animEffect>
                                    <p:set>
                                      <p:cBhvr>
                                        <p:cTn id="107" dur="1" fill="hold">
                                          <p:stCondLst>
                                            <p:cond delay="499"/>
                                          </p:stCondLst>
                                        </p:cTn>
                                        <p:tgtEl>
                                          <p:spTgt spid="8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81"/>
                                        </p:tgtEl>
                                      </p:cBhvr>
                                    </p:animEffect>
                                    <p:set>
                                      <p:cBhvr>
                                        <p:cTn id="110" dur="1" fill="hold">
                                          <p:stCondLst>
                                            <p:cond delay="499"/>
                                          </p:stCondLst>
                                        </p:cTn>
                                        <p:tgtEl>
                                          <p:spTgt spid="81"/>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
                                        </p:tgtEl>
                                      </p:cBhvr>
                                    </p:animEffect>
                                    <p:set>
                                      <p:cBhvr>
                                        <p:cTn id="116" dur="1" fill="hold">
                                          <p:stCondLst>
                                            <p:cond delay="499"/>
                                          </p:stCondLst>
                                        </p:cTn>
                                        <p:tgtEl>
                                          <p:spTgt spid="3"/>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500"/>
                                        <p:tgtEl>
                                          <p:spTgt spid="86"/>
                                        </p:tgtEl>
                                      </p:cBhvr>
                                    </p:animEffect>
                                    <p:set>
                                      <p:cBhvr>
                                        <p:cTn id="119"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Habitat for Humanity</a:t>
            </a:r>
          </a:p>
        </p:txBody>
      </p:sp>
      <p:sp>
        <p:nvSpPr>
          <p:cNvPr id="54" name="Oval 53">
            <a:extLst>
              <a:ext uri="{FF2B5EF4-FFF2-40B4-BE49-F238E27FC236}">
                <a16:creationId xmlns:a16="http://schemas.microsoft.com/office/drawing/2014/main" id="{400E1712-E45A-4238-9058-4A2F8F2A2BCF}"/>
              </a:ext>
            </a:extLst>
          </p:cNvPr>
          <p:cNvSpPr/>
          <p:nvPr/>
        </p:nvSpPr>
        <p:spPr>
          <a:xfrm>
            <a:off x="6880657" y="1082684"/>
            <a:ext cx="4692632" cy="4692632"/>
          </a:xfrm>
          <a:prstGeom prst="ellipse">
            <a:avLst/>
          </a:prstGeom>
          <a:blipFill>
            <a:blip r:embed="rId3">
              <a:extLst>
                <a:ext uri="{28A0092B-C50C-407E-A947-70E740481C1C}">
                  <a14:useLocalDpi xmlns:a14="http://schemas.microsoft.com/office/drawing/2010/main" val="0"/>
                </a:ext>
              </a:extLst>
            </a:blip>
            <a:stretch>
              <a:fillRect/>
            </a:stretch>
          </a:blipFill>
          <a:ln w="28575">
            <a:gradFill flip="none" rotWithShape="1">
              <a:gsLst>
                <a:gs pos="51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55" name="Content Placeholder 2">
            <a:extLst>
              <a:ext uri="{FF2B5EF4-FFF2-40B4-BE49-F238E27FC236}">
                <a16:creationId xmlns:a16="http://schemas.microsoft.com/office/drawing/2014/main" id="{A9B98F80-FF5A-45F6-ACF9-94796EF35B3A}"/>
              </a:ext>
            </a:extLst>
          </p:cNvPr>
          <p:cNvSpPr txBox="1">
            <a:spLocks/>
          </p:cNvSpPr>
          <p:nvPr/>
        </p:nvSpPr>
        <p:spPr>
          <a:xfrm>
            <a:off x="638669" y="1531630"/>
            <a:ext cx="6171100" cy="4451341"/>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defTabSz="914126">
              <a:lnSpc>
                <a:spcPts val="2199"/>
              </a:lnSpc>
              <a:spcAft>
                <a:spcPts val="1999"/>
              </a:spcAft>
            </a:pPr>
            <a:r>
              <a:rPr lang="en-US" sz="1999" b="0"/>
              <a:t>GOAL: </a:t>
            </a:r>
          </a:p>
          <a:p>
            <a:pPr marL="342797" indent="-342797" defTabSz="914126">
              <a:lnSpc>
                <a:spcPts val="2199"/>
              </a:lnSpc>
              <a:spcAft>
                <a:spcPts val="1999"/>
              </a:spcAft>
              <a:buFont typeface="Arial" panose="020B0604020202020204" pitchFamily="34" charset="0"/>
              <a:buChar char="•"/>
            </a:pPr>
            <a:r>
              <a:rPr lang="en-US" sz="1999" b="0"/>
              <a:t>Replace legacy data protection solution with a unified, reliable, backup and recovery solution to prevent data loss</a:t>
            </a:r>
          </a:p>
          <a:p>
            <a:pPr defTabSz="914126">
              <a:lnSpc>
                <a:spcPts val="2199"/>
              </a:lnSpc>
              <a:spcAft>
                <a:spcPts val="1999"/>
              </a:spcAft>
            </a:pPr>
            <a:r>
              <a:rPr lang="en-US" sz="1999" b="0"/>
              <a:t>RESULTS: </a:t>
            </a:r>
          </a:p>
          <a:p>
            <a:pPr marL="342797" indent="-342797" defTabSz="914126">
              <a:lnSpc>
                <a:spcPts val="2199"/>
              </a:lnSpc>
              <a:spcAft>
                <a:spcPts val="1999"/>
              </a:spcAft>
              <a:buFont typeface="Arial" panose="020B0604020202020204" pitchFamily="34" charset="0"/>
              <a:buChar char="•"/>
            </a:pPr>
            <a:r>
              <a:rPr lang="en-US" sz="1999" b="0"/>
              <a:t>No staff required to oversee backups day-to-day</a:t>
            </a:r>
          </a:p>
          <a:p>
            <a:pPr marL="342797" indent="-342797" defTabSz="914126">
              <a:lnSpc>
                <a:spcPts val="2199"/>
              </a:lnSpc>
              <a:spcAft>
                <a:spcPts val="1999"/>
              </a:spcAft>
              <a:buFont typeface="Arial" panose="020B0604020202020204" pitchFamily="34" charset="0"/>
              <a:buChar char="•"/>
            </a:pPr>
            <a:r>
              <a:rPr lang="en-US" sz="1999" b="0"/>
              <a:t>High data availability</a:t>
            </a:r>
          </a:p>
          <a:p>
            <a:pPr marL="342797" indent="-342797" defTabSz="914126">
              <a:lnSpc>
                <a:spcPts val="2199"/>
              </a:lnSpc>
              <a:spcAft>
                <a:spcPts val="1999"/>
              </a:spcAft>
              <a:buFont typeface="Arial" panose="020B0604020202020204" pitchFamily="34" charset="0"/>
              <a:buChar char="•"/>
            </a:pPr>
            <a:r>
              <a:rPr lang="en-US" sz="1999" b="0"/>
              <a:t>Data protected even in a disaster as backup data resides in cloud</a:t>
            </a:r>
          </a:p>
          <a:p>
            <a:pPr marL="342797" indent="-342797" defTabSz="914126">
              <a:lnSpc>
                <a:spcPts val="2199"/>
              </a:lnSpc>
              <a:spcAft>
                <a:spcPts val="1999"/>
              </a:spcAft>
              <a:buFont typeface="Arial" panose="020B0604020202020204" pitchFamily="34" charset="0"/>
              <a:buChar char="•"/>
            </a:pPr>
            <a:r>
              <a:rPr lang="en-US" sz="1999" b="0"/>
              <a:t>Increased performance, reliability, and ease of use</a:t>
            </a:r>
          </a:p>
        </p:txBody>
      </p:sp>
    </p:spTree>
    <p:extLst>
      <p:ext uri="{BB962C8B-B14F-4D97-AF65-F5344CB8AC3E}">
        <p14:creationId xmlns:p14="http://schemas.microsoft.com/office/powerpoint/2010/main" val="9293095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b="0">
                  <a:solidFill>
                    <a:prstClr val="white"/>
                  </a:solidFill>
                  <a:latin typeface="Polaris" panose="02000000000000000000" pitchFamily="2" charset="0"/>
                  <a:ea typeface="Polaris" panose="02000000000000000000" pitchFamily="2" charset="0"/>
                  <a:cs typeface="Polaris" panose="02000000000000000000" pitchFamily="2" charset="0"/>
                </a:rPr>
                <a:t>Assured recovery from ransomware</a:t>
              </a:r>
            </a:p>
          </p:txBody>
        </p:sp>
      </p:grp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8" y="4827991"/>
            <a:ext cx="5183298" cy="146266"/>
          </a:xfrm>
          <a:prstGeom prst="bentConnector2">
            <a:avLst/>
          </a:prstGeom>
          <a:ln w="12700">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00B0F0">
              <a:alpha val="25000"/>
            </a:srgbClr>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54" name="Group 53">
            <a:extLst>
              <a:ext uri="{FF2B5EF4-FFF2-40B4-BE49-F238E27FC236}">
                <a16:creationId xmlns:a16="http://schemas.microsoft.com/office/drawing/2014/main" id="{20725A70-CA14-284B-B8D3-B632A8A897A0}"/>
              </a:ext>
            </a:extLst>
          </p:cNvPr>
          <p:cNvGrpSpPr/>
          <p:nvPr/>
        </p:nvGrpSpPr>
        <p:grpSpPr>
          <a:xfrm>
            <a:off x="5359801" y="2695798"/>
            <a:ext cx="1465545" cy="1466404"/>
            <a:chOff x="3678484" y="2592484"/>
            <a:chExt cx="1151751" cy="1152425"/>
          </a:xfrm>
        </p:grpSpPr>
        <p:sp>
          <p:nvSpPr>
            <p:cNvPr id="55" name="Freeform 34">
              <a:extLst>
                <a:ext uri="{FF2B5EF4-FFF2-40B4-BE49-F238E27FC236}">
                  <a16:creationId xmlns:a16="http://schemas.microsoft.com/office/drawing/2014/main" id="{11670892-934F-9D44-BE78-3269F44F6DAB}"/>
                </a:ext>
              </a:extLst>
            </p:cNvPr>
            <p:cNvSpPr/>
            <p:nvPr/>
          </p:nvSpPr>
          <p:spPr>
            <a:xfrm>
              <a:off x="3867967" y="2782082"/>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56" name="Freeform 35">
              <a:extLst>
                <a:ext uri="{FF2B5EF4-FFF2-40B4-BE49-F238E27FC236}">
                  <a16:creationId xmlns:a16="http://schemas.microsoft.com/office/drawing/2014/main" id="{5F1DC46A-6A8E-8543-9DCF-88CEDF326303}"/>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57" name="Freeform 36">
              <a:extLst>
                <a:ext uri="{FF2B5EF4-FFF2-40B4-BE49-F238E27FC236}">
                  <a16:creationId xmlns:a16="http://schemas.microsoft.com/office/drawing/2014/main" id="{2468D118-6A17-8647-B3C1-9D856EB871B7}"/>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3" name="Freeform 37">
              <a:extLst>
                <a:ext uri="{FF2B5EF4-FFF2-40B4-BE49-F238E27FC236}">
                  <a16:creationId xmlns:a16="http://schemas.microsoft.com/office/drawing/2014/main" id="{0865146E-CFDC-894E-B24C-BCB96BFF2112}"/>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4" name="Freeform 38">
              <a:extLst>
                <a:ext uri="{FF2B5EF4-FFF2-40B4-BE49-F238E27FC236}">
                  <a16:creationId xmlns:a16="http://schemas.microsoft.com/office/drawing/2014/main" id="{7BDFC6FD-53F1-EB41-AE39-A73AE891CDBD}"/>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5" name="Freeform 39">
              <a:extLst>
                <a:ext uri="{FF2B5EF4-FFF2-40B4-BE49-F238E27FC236}">
                  <a16:creationId xmlns:a16="http://schemas.microsoft.com/office/drawing/2014/main" id="{B508C401-1F01-8A47-B8DC-12543DF160F7}"/>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6" name="Freeform 40">
              <a:extLst>
                <a:ext uri="{FF2B5EF4-FFF2-40B4-BE49-F238E27FC236}">
                  <a16:creationId xmlns:a16="http://schemas.microsoft.com/office/drawing/2014/main" id="{EA645118-A827-CB45-BD84-2B226DD05F38}"/>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7" name="Freeform 41">
              <a:extLst>
                <a:ext uri="{FF2B5EF4-FFF2-40B4-BE49-F238E27FC236}">
                  <a16:creationId xmlns:a16="http://schemas.microsoft.com/office/drawing/2014/main" id="{6432E95E-7F64-9746-B1AD-E70562225C49}"/>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8" name="Freeform 42">
              <a:extLst>
                <a:ext uri="{FF2B5EF4-FFF2-40B4-BE49-F238E27FC236}">
                  <a16:creationId xmlns:a16="http://schemas.microsoft.com/office/drawing/2014/main" id="{32CE0C3F-3346-A845-AEE8-B5E71166C4D7}"/>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69" name="Freeform 43">
              <a:extLst>
                <a:ext uri="{FF2B5EF4-FFF2-40B4-BE49-F238E27FC236}">
                  <a16:creationId xmlns:a16="http://schemas.microsoft.com/office/drawing/2014/main" id="{926F7EB0-618A-534E-8EDF-D1CB3B61603A}"/>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0" name="Freeform 44">
              <a:extLst>
                <a:ext uri="{FF2B5EF4-FFF2-40B4-BE49-F238E27FC236}">
                  <a16:creationId xmlns:a16="http://schemas.microsoft.com/office/drawing/2014/main" id="{BA925F3B-2037-A34C-9D2D-2EF5A092F78B}"/>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1" name="Freeform 45">
              <a:extLst>
                <a:ext uri="{FF2B5EF4-FFF2-40B4-BE49-F238E27FC236}">
                  <a16:creationId xmlns:a16="http://schemas.microsoft.com/office/drawing/2014/main" id="{CEA558EA-3F0A-7F44-9DF4-26F0AAA85A4E}"/>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2" name="Freeform 46">
              <a:extLst>
                <a:ext uri="{FF2B5EF4-FFF2-40B4-BE49-F238E27FC236}">
                  <a16:creationId xmlns:a16="http://schemas.microsoft.com/office/drawing/2014/main" id="{E114B51A-A2D1-1D4B-84C3-26AE2E2E8FEE}"/>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3" name="Freeform 47">
              <a:extLst>
                <a:ext uri="{FF2B5EF4-FFF2-40B4-BE49-F238E27FC236}">
                  <a16:creationId xmlns:a16="http://schemas.microsoft.com/office/drawing/2014/main" id="{B71B8811-528F-6E45-BAD6-BF07B25108DE}"/>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7" name="Freeform 48">
              <a:extLst>
                <a:ext uri="{FF2B5EF4-FFF2-40B4-BE49-F238E27FC236}">
                  <a16:creationId xmlns:a16="http://schemas.microsoft.com/office/drawing/2014/main" id="{6E46896A-1E8C-8247-BDB6-670AF2F2C7D7}"/>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78" name="Freeform 49">
              <a:extLst>
                <a:ext uri="{FF2B5EF4-FFF2-40B4-BE49-F238E27FC236}">
                  <a16:creationId xmlns:a16="http://schemas.microsoft.com/office/drawing/2014/main" id="{43AC6300-6CD6-534C-BE61-8195544D4AE1}"/>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82" name="Freeform 50">
              <a:extLst>
                <a:ext uri="{FF2B5EF4-FFF2-40B4-BE49-F238E27FC236}">
                  <a16:creationId xmlns:a16="http://schemas.microsoft.com/office/drawing/2014/main" id="{ADE541EB-EE3B-8A41-9F41-0020F7CBB10F}"/>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0" name="Freeform 51">
              <a:extLst>
                <a:ext uri="{FF2B5EF4-FFF2-40B4-BE49-F238E27FC236}">
                  <a16:creationId xmlns:a16="http://schemas.microsoft.com/office/drawing/2014/main" id="{B9C0BF8E-A752-E044-80C9-8DF40CEF00C8}"/>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1" name="Freeform 52">
              <a:extLst>
                <a:ext uri="{FF2B5EF4-FFF2-40B4-BE49-F238E27FC236}">
                  <a16:creationId xmlns:a16="http://schemas.microsoft.com/office/drawing/2014/main" id="{CDC62A0B-9B45-514A-83AE-A4CEEAC21848}"/>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2" name="Freeform 53">
              <a:extLst>
                <a:ext uri="{FF2B5EF4-FFF2-40B4-BE49-F238E27FC236}">
                  <a16:creationId xmlns:a16="http://schemas.microsoft.com/office/drawing/2014/main" id="{87853A6C-1667-244D-B811-218E97D3120C}"/>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3" name="Freeform 54">
              <a:extLst>
                <a:ext uri="{FF2B5EF4-FFF2-40B4-BE49-F238E27FC236}">
                  <a16:creationId xmlns:a16="http://schemas.microsoft.com/office/drawing/2014/main" id="{DBDCCD42-7338-064C-AAEB-A21E2E301DA0}"/>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5" name="Freeform 55">
              <a:extLst>
                <a:ext uri="{FF2B5EF4-FFF2-40B4-BE49-F238E27FC236}">
                  <a16:creationId xmlns:a16="http://schemas.microsoft.com/office/drawing/2014/main" id="{32AB4CFF-9A4D-DF47-ACBD-F7048E208C0F}"/>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6" name="Freeform 56">
              <a:extLst>
                <a:ext uri="{FF2B5EF4-FFF2-40B4-BE49-F238E27FC236}">
                  <a16:creationId xmlns:a16="http://schemas.microsoft.com/office/drawing/2014/main" id="{3B3F4219-4CD3-F342-8B55-BE7AABE5A8FE}"/>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7" name="Freeform 57">
              <a:extLst>
                <a:ext uri="{FF2B5EF4-FFF2-40B4-BE49-F238E27FC236}">
                  <a16:creationId xmlns:a16="http://schemas.microsoft.com/office/drawing/2014/main" id="{08EA62C9-A003-324F-8CB6-23AF9D703FEA}"/>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8" name="Freeform 58">
              <a:extLst>
                <a:ext uri="{FF2B5EF4-FFF2-40B4-BE49-F238E27FC236}">
                  <a16:creationId xmlns:a16="http://schemas.microsoft.com/office/drawing/2014/main" id="{D91426EC-C1D6-064E-BF74-0004DE4F7AE0}"/>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99" name="Freeform 59">
              <a:extLst>
                <a:ext uri="{FF2B5EF4-FFF2-40B4-BE49-F238E27FC236}">
                  <a16:creationId xmlns:a16="http://schemas.microsoft.com/office/drawing/2014/main" id="{F4FB1299-150A-F745-91CE-80C5324B1C53}"/>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helps you manage business risks</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363347"/>
            <a:ext cx="4173534" cy="707702"/>
          </a:xfrm>
          <a:prstGeom prst="rect">
            <a:avLst/>
          </a:prstGeom>
        </p:spPr>
        <p:txBody>
          <a:bodyPr wrap="square">
            <a:spAutoFit/>
          </a:bodyPr>
          <a:lstStyle/>
          <a:p>
            <a:pP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Zero </a:t>
            </a:r>
            <a:b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Downtime</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49604"/>
            <a:ext cx="3486004" cy="707702"/>
          </a:xfrm>
          <a:prstGeom prst="rect">
            <a:avLst/>
          </a:prstGeom>
        </p:spPr>
        <p:txBody>
          <a:bodyPr wrap="square">
            <a:spAutoFit/>
          </a:bodyPr>
          <a:lstStyle/>
          <a:p>
            <a:pP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Secure</a:t>
            </a:r>
            <a:b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Against Threats</a:t>
            </a: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654705"/>
            <a:ext cx="4173534" cy="400006"/>
          </a:xfrm>
          <a:prstGeom prst="rect">
            <a:avLst/>
          </a:prstGeom>
        </p:spPr>
        <p:txBody>
          <a:bodyPr wrap="square">
            <a:spAutoFit/>
          </a:bodyPr>
          <a:lstStyle/>
          <a:p>
            <a:pPr algn="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No data loss</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3102300"/>
            <a:ext cx="4022312" cy="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27724" y="3173134"/>
            <a:ext cx="3397177" cy="661548"/>
          </a:xfrm>
          <a:prstGeom prst="rect">
            <a:avLst/>
          </a:prstGeom>
          <a:noFill/>
        </p:spPr>
        <p:txBody>
          <a:bodyPr wrap="square" rtlCol="0">
            <a:spAutoFit/>
          </a:bodyPr>
          <a:lstStyle/>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Orchestrated application recovery</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Non-disruptive recovery rehearsals</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4"/>
            <a:ext cx="3175189" cy="984885"/>
          </a:xfrm>
          <a:prstGeom prst="rect">
            <a:avLst/>
          </a:prstGeom>
          <a:noFill/>
        </p:spPr>
        <p:txBody>
          <a:bodyPr wrap="square" rtlCol="0" anchor="t">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Ransomware Resilience</a:t>
            </a:r>
          </a:p>
          <a:p>
            <a:pPr defTabSz="914103">
              <a:spcAft>
                <a:spcPts val="600"/>
              </a:spcAft>
              <a:defRPr/>
            </a:pPr>
            <a:r>
              <a:rPr lang="en-US" sz="1600">
                <a:solidFill>
                  <a:srgbClr val="44546A"/>
                </a:solidFill>
                <a:latin typeface="Polaris Book"/>
                <a:ea typeface="Polaris Book" panose="02000000000000000000" pitchFamily="2" charset="0"/>
                <a:cs typeface="Polaris Book" panose="02000000000000000000" pitchFamily="2" charset="0"/>
              </a:rPr>
              <a:t>Two-factor Authentication</a:t>
            </a:r>
          </a:p>
          <a:p>
            <a:pPr defTabSz="914103">
              <a:spcAft>
                <a:spcPts val="600"/>
              </a:spcAft>
              <a:defRPr/>
            </a:pPr>
            <a:endPar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endParaRP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5"/>
            <a:ext cx="3527665" cy="984629"/>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Off-site replication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Instant Cloud Recovery</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Instant Recovery of VMs</a:t>
            </a: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155873" cy="397654"/>
          </a:xfrm>
          <a:prstGeom prst="bentConnector2">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33FF251A-09D9-204A-946B-480912CDA1CE}"/>
              </a:ext>
            </a:extLst>
          </p:cNvPr>
          <p:cNvCxnSpPr>
            <a:cxnSpLocks/>
          </p:cNvCxnSpPr>
          <p:nvPr/>
        </p:nvCxnSpPr>
        <p:spPr>
          <a:xfrm flipH="1" flipV="1">
            <a:off x="6273674" y="4828005"/>
            <a:ext cx="5247289" cy="146266"/>
          </a:xfrm>
          <a:prstGeom prst="bentConnector2">
            <a:avLst/>
          </a:prstGeom>
          <a:ln w="12700">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A831E29-DC2E-D24F-8B16-D0AB5E1B0AFB}"/>
              </a:ext>
            </a:extLst>
          </p:cNvPr>
          <p:cNvSpPr/>
          <p:nvPr/>
        </p:nvSpPr>
        <p:spPr>
          <a:xfrm>
            <a:off x="8156673" y="4249605"/>
            <a:ext cx="3486004" cy="399877"/>
          </a:xfrm>
          <a:prstGeom prst="rect">
            <a:avLst/>
          </a:prstGeom>
        </p:spPr>
        <p:txBody>
          <a:bodyPr wrap="square">
            <a:spAutoFit/>
          </a:bodyPr>
          <a:lstStyle/>
          <a:p>
            <a:pPr algn="r" defTabSz="914103">
              <a:defRPr/>
            </a:pPr>
            <a:r>
              <a:rPr lang="en-US" sz="1999">
                <a:solidFill>
                  <a:srgbClr val="FF2F92"/>
                </a:solidFill>
                <a:latin typeface="Polaris" panose="02000000000000000000" pitchFamily="2" charset="0"/>
                <a:ea typeface="Polaris" panose="02000000000000000000" pitchFamily="2" charset="0"/>
                <a:cs typeface="Polaris" panose="02000000000000000000" pitchFamily="2" charset="0"/>
              </a:rPr>
              <a:t>Meet Compliance Regulations</a:t>
            </a:r>
          </a:p>
        </p:txBody>
      </p:sp>
      <p:sp>
        <p:nvSpPr>
          <p:cNvPr id="122" name="TextBox 121">
            <a:extLst>
              <a:ext uri="{FF2B5EF4-FFF2-40B4-BE49-F238E27FC236}">
                <a16:creationId xmlns:a16="http://schemas.microsoft.com/office/drawing/2014/main" id="{84E5777B-2172-C441-BCAD-3C6CDC06F1D1}"/>
              </a:ext>
            </a:extLst>
          </p:cNvPr>
          <p:cNvSpPr txBox="1"/>
          <p:nvPr/>
        </p:nvSpPr>
        <p:spPr>
          <a:xfrm>
            <a:off x="7344136" y="5051424"/>
            <a:ext cx="4196089" cy="661548"/>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GDPR Guard</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Backup visibility and compliance</a:t>
            </a:r>
          </a:p>
        </p:txBody>
      </p:sp>
      <p:cxnSp>
        <p:nvCxnSpPr>
          <p:cNvPr id="123" name="Elbow Connector 122">
            <a:extLst>
              <a:ext uri="{FF2B5EF4-FFF2-40B4-BE49-F238E27FC236}">
                <a16:creationId xmlns:a16="http://schemas.microsoft.com/office/drawing/2014/main" id="{C56CA7DC-4ADD-C148-BBF3-48E7D33FB241}"/>
              </a:ext>
            </a:extLst>
          </p:cNvPr>
          <p:cNvCxnSpPr>
            <a:cxnSpLocks/>
          </p:cNvCxnSpPr>
          <p:nvPr/>
        </p:nvCxnSpPr>
        <p:spPr>
          <a:xfrm flipH="1" flipV="1">
            <a:off x="6310241" y="4550173"/>
            <a:ext cx="5210723" cy="397654"/>
          </a:xfrm>
          <a:prstGeom prst="bentConnector2">
            <a:avLst/>
          </a:prstGeom>
          <a:ln w="12700">
            <a:solidFill>
              <a:srgbClr val="FF2F92"/>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10B00B-B7C8-164E-9DD8-A3C097EC711E}"/>
              </a:ext>
            </a:extLst>
          </p:cNvPr>
          <p:cNvGrpSpPr/>
          <p:nvPr/>
        </p:nvGrpSpPr>
        <p:grpSpPr>
          <a:xfrm>
            <a:off x="5007043" y="3008172"/>
            <a:ext cx="2198256" cy="1627731"/>
            <a:chOff x="5008347" y="3008062"/>
            <a:chExt cx="2198829" cy="1628155"/>
          </a:xfrm>
          <a:solidFill>
            <a:srgbClr val="FF2F92"/>
          </a:solidFill>
        </p:grpSpPr>
        <p:grpSp>
          <p:nvGrpSpPr>
            <p:cNvPr id="2" name="Group 1">
              <a:extLst>
                <a:ext uri="{FF2B5EF4-FFF2-40B4-BE49-F238E27FC236}">
                  <a16:creationId xmlns:a16="http://schemas.microsoft.com/office/drawing/2014/main" id="{F3A64355-E94A-A44A-AB64-8DADF657B533}"/>
                </a:ext>
              </a:extLst>
            </p:cNvPr>
            <p:cNvGrpSpPr/>
            <p:nvPr/>
          </p:nvGrpSpPr>
          <p:grpSpPr>
            <a:xfrm>
              <a:off x="5008347" y="3008062"/>
              <a:ext cx="2198829" cy="1626392"/>
              <a:chOff x="5008347" y="3008062"/>
              <a:chExt cx="2198829" cy="1626392"/>
            </a:xfrm>
            <a:grpFill/>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5816123" y="4493387"/>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101" name="Oval 100">
              <a:extLst>
                <a:ext uri="{FF2B5EF4-FFF2-40B4-BE49-F238E27FC236}">
                  <a16:creationId xmlns:a16="http://schemas.microsoft.com/office/drawing/2014/main" id="{74D8C2F1-6AC1-9C4D-A675-7B26789300FD}"/>
                </a:ext>
              </a:extLst>
            </p:cNvPr>
            <p:cNvSpPr/>
            <p:nvPr/>
          </p:nvSpPr>
          <p:spPr>
            <a:xfrm>
              <a:off x="6237983" y="4495150"/>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34312717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edge">
                                      <p:cBhvr>
                                        <p:cTn id="10" dur="1000"/>
                                        <p:tgtEl>
                                          <p:spTgt spid="105"/>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 presetClass="emph" presetSubtype="0" autoRev="1" fill="hold" nodeType="withEffect">
                                  <p:stCondLst>
                                    <p:cond delay="0"/>
                                  </p:stCondLst>
                                  <p:childTnLst>
                                    <p:animScale>
                                      <p:cBhvr>
                                        <p:cTn id="19" dur="500" fill="hold"/>
                                        <p:tgtEl>
                                          <p:spTgt spid="5"/>
                                        </p:tgtEl>
                                      </p:cBhvr>
                                      <p:by x="150000" y="150000"/>
                                    </p:animScale>
                                  </p:childTnLst>
                                </p:cTn>
                              </p:par>
                              <p:par>
                                <p:cTn id="20" presetID="22" presetClass="entr" presetSubtype="2" fill="hold" nodeType="withEffect">
                                  <p:stCondLst>
                                    <p:cond delay="25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8" fill="hold" nodeType="withEffect">
                                  <p:stCondLst>
                                    <p:cond delay="25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par>
                                <p:cTn id="26" presetID="22" presetClass="entr" presetSubtype="2" fill="hold" nodeType="withEffect">
                                  <p:stCondLst>
                                    <p:cond delay="250"/>
                                  </p:stCondLst>
                                  <p:childTnLst>
                                    <p:set>
                                      <p:cBhvr>
                                        <p:cTn id="27" dur="1" fill="hold">
                                          <p:stCondLst>
                                            <p:cond delay="0"/>
                                          </p:stCondLst>
                                        </p:cTn>
                                        <p:tgtEl>
                                          <p:spTgt spid="80"/>
                                        </p:tgtEl>
                                        <p:attrNameLst>
                                          <p:attrName>style.visibility</p:attrName>
                                        </p:attrNameLst>
                                      </p:cBhvr>
                                      <p:to>
                                        <p:strVal val="visible"/>
                                      </p:to>
                                    </p:set>
                                    <p:animEffect transition="in" filter="wipe(right)">
                                      <p:cBhvr>
                                        <p:cTn id="28" dur="500"/>
                                        <p:tgtEl>
                                          <p:spTgt spid="80"/>
                                        </p:tgtEl>
                                      </p:cBhvr>
                                    </p:animEffect>
                                  </p:childTnLst>
                                </p:cTn>
                              </p:par>
                              <p:par>
                                <p:cTn id="29" presetID="22" presetClass="entr" presetSubtype="8" fill="hold" nodeType="withEffect">
                                  <p:stCondLst>
                                    <p:cond delay="25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fade">
                                      <p:cBhvr>
                                        <p:cTn id="44" dur="500"/>
                                        <p:tgtEl>
                                          <p:spTgt spid="121"/>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edge">
                                      <p:cBhvr>
                                        <p:cTn id="49" dur="1000"/>
                                        <p:tgtEl>
                                          <p:spTgt spid="74"/>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childTnLst>
                          </p:cTn>
                        </p:par>
                        <p:par>
                          <p:cTn id="57" fill="hold">
                            <p:stCondLst>
                              <p:cond delay="1500"/>
                            </p:stCondLst>
                            <p:childTnLst>
                              <p:par>
                                <p:cTn id="58" presetID="3" presetClass="emph" presetSubtype="2" fill="hold" grpId="1" nodeType="afterEffect">
                                  <p:stCondLst>
                                    <p:cond delay="0"/>
                                  </p:stCondLst>
                                  <p:childTnLst>
                                    <p:animClr clrSpc="rgb" dir="cw">
                                      <p:cBhvr override="childStyle">
                                        <p:cTn id="59" dur="1000" fill="hold"/>
                                        <p:tgtEl>
                                          <p:spTgt spid="85"/>
                                        </p:tgtEl>
                                        <p:attrNameLst>
                                          <p:attrName>style.color</p:attrName>
                                        </p:attrNameLst>
                                      </p:cBhvr>
                                      <p:to>
                                        <a:srgbClr val="00B0F0"/>
                                      </p:to>
                                    </p:animClr>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22" presetClass="entr" presetSubtype="2" fill="hold" nodeType="withEffect">
                                  <p:stCondLst>
                                    <p:cond delay="0"/>
                                  </p:stCondLst>
                                  <p:childTnLst>
                                    <p:set>
                                      <p:cBhvr>
                                        <p:cTn id="66" dur="1" fill="hold">
                                          <p:stCondLst>
                                            <p:cond delay="0"/>
                                          </p:stCondLst>
                                        </p:cTn>
                                        <p:tgtEl>
                                          <p:spTgt spid="88"/>
                                        </p:tgtEl>
                                        <p:attrNameLst>
                                          <p:attrName>style.visibility</p:attrName>
                                        </p:attrNameLst>
                                      </p:cBhvr>
                                      <p:to>
                                        <p:strVal val="visible"/>
                                      </p:to>
                                    </p:set>
                                    <p:animEffect transition="in" filter="wipe(right)">
                                      <p:cBhvr>
                                        <p:cTn id="67" dur="500"/>
                                        <p:tgtEl>
                                          <p:spTgt spid="88"/>
                                        </p:tgtEl>
                                      </p:cBhvr>
                                    </p:animEffect>
                                  </p:childTnLst>
                                </p:cTn>
                              </p:par>
                            </p:childTnLst>
                          </p:cTn>
                        </p:par>
                        <p:par>
                          <p:cTn id="68" fill="hold">
                            <p:stCondLst>
                              <p:cond delay="500"/>
                            </p:stCondLst>
                            <p:childTnLst>
                              <p:par>
                                <p:cTn id="69" presetID="3" presetClass="emph" presetSubtype="2" fill="hold" grpId="1" nodeType="afterEffect">
                                  <p:stCondLst>
                                    <p:cond delay="0"/>
                                  </p:stCondLst>
                                  <p:childTnLst>
                                    <p:animClr clrSpc="rgb" dir="cw">
                                      <p:cBhvr override="childStyle">
                                        <p:cTn id="70" dur="1000" fill="hold"/>
                                        <p:tgtEl>
                                          <p:spTgt spid="86"/>
                                        </p:tgtEl>
                                        <p:attrNameLst>
                                          <p:attrName>style.color</p:attrName>
                                        </p:attrNameLst>
                                      </p:cBhvr>
                                      <p:to>
                                        <a:srgbClr val="00B0F0"/>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wipe(left)">
                                      <p:cBhvr>
                                        <p:cTn id="75" dur="500"/>
                                        <p:tgtEl>
                                          <p:spTgt spid="10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2"/>
                                        </p:tgtEl>
                                        <p:attrNameLst>
                                          <p:attrName>style.visibility</p:attrName>
                                        </p:attrNameLst>
                                      </p:cBhvr>
                                      <p:to>
                                        <p:strVal val="visible"/>
                                      </p:to>
                                    </p:set>
                                    <p:animEffect transition="in" filter="fade">
                                      <p:cBhvr>
                                        <p:cTn id="78" dur="500"/>
                                        <p:tgtEl>
                                          <p:spTgt spid="122"/>
                                        </p:tgtEl>
                                      </p:cBhvr>
                                    </p:animEffect>
                                  </p:childTnLst>
                                </p:cTn>
                              </p:par>
                            </p:childTnLst>
                          </p:cTn>
                        </p:par>
                        <p:par>
                          <p:cTn id="79" fill="hold">
                            <p:stCondLst>
                              <p:cond delay="500"/>
                            </p:stCondLst>
                            <p:childTnLst>
                              <p:par>
                                <p:cTn id="80" presetID="3" presetClass="emph" presetSubtype="2" fill="hold" grpId="1" nodeType="afterEffect">
                                  <p:stCondLst>
                                    <p:cond delay="0"/>
                                  </p:stCondLst>
                                  <p:childTnLst>
                                    <p:animClr clrSpc="rgb" dir="cw">
                                      <p:cBhvr override="childStyle">
                                        <p:cTn id="81" dur="1000" fill="hold"/>
                                        <p:tgtEl>
                                          <p:spTgt spid="122"/>
                                        </p:tgtEl>
                                        <p:attrNameLst>
                                          <p:attrName>style.color</p:attrName>
                                        </p:attrNameLst>
                                      </p:cBhvr>
                                      <p:to>
                                        <a:srgbClr val="00B0F0"/>
                                      </p:to>
                                    </p:animClr>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wipe(left)">
                                      <p:cBhvr>
                                        <p:cTn id="86" dur="500"/>
                                        <p:tgtEl>
                                          <p:spTgt spid="8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500"/>
                                        <p:tgtEl>
                                          <p:spTgt spid="87"/>
                                        </p:tgtEl>
                                      </p:cBhvr>
                                    </p:animEffect>
                                  </p:childTnLst>
                                </p:cTn>
                              </p:par>
                              <p:par>
                                <p:cTn id="90" presetID="3" presetClass="emph" presetSubtype="2" fill="hold" grpId="1" nodeType="withEffect">
                                  <p:stCondLst>
                                    <p:cond delay="0"/>
                                  </p:stCondLst>
                                  <p:childTnLst>
                                    <p:animClr clrSpc="rgb" dir="cw">
                                      <p:cBhvr override="childStyle">
                                        <p:cTn id="91" dur="1000" fill="hold"/>
                                        <p:tgtEl>
                                          <p:spTgt spid="87"/>
                                        </p:tgtEl>
                                        <p:attrNameLst>
                                          <p:attrName>style.color</p:attrName>
                                        </p:attrNameLst>
                                      </p:cBhvr>
                                      <p:to>
                                        <a:srgbClr val="00B0F0"/>
                                      </p:to>
                                    </p:animClr>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xit" presetSubtype="0" fill="hold"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75"/>
                                        </p:tgtEl>
                                      </p:cBhvr>
                                    </p:animEffect>
                                    <p:set>
                                      <p:cBhvr>
                                        <p:cTn id="102" dur="1" fill="hold">
                                          <p:stCondLst>
                                            <p:cond delay="499"/>
                                          </p:stCondLst>
                                        </p:cTn>
                                        <p:tgtEl>
                                          <p:spTgt spid="75"/>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85"/>
                                        </p:tgtEl>
                                      </p:cBhvr>
                                    </p:animEffect>
                                    <p:set>
                                      <p:cBhvr>
                                        <p:cTn id="105" dur="1" fill="hold">
                                          <p:stCondLst>
                                            <p:cond delay="499"/>
                                          </p:stCondLst>
                                        </p:cTn>
                                        <p:tgtEl>
                                          <p:spTgt spid="8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76"/>
                                        </p:tgtEl>
                                      </p:cBhvr>
                                    </p:animEffect>
                                    <p:set>
                                      <p:cBhvr>
                                        <p:cTn id="108" dur="1" fill="hold">
                                          <p:stCondLst>
                                            <p:cond delay="499"/>
                                          </p:stCondLst>
                                        </p:cTn>
                                        <p:tgtEl>
                                          <p:spTgt spid="7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80"/>
                                        </p:tgtEl>
                                      </p:cBhvr>
                                    </p:animEffect>
                                    <p:set>
                                      <p:cBhvr>
                                        <p:cTn id="111" dur="1" fill="hold">
                                          <p:stCondLst>
                                            <p:cond delay="499"/>
                                          </p:stCondLst>
                                        </p:cTn>
                                        <p:tgtEl>
                                          <p:spTgt spid="80"/>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88"/>
                                        </p:tgtEl>
                                      </p:cBhvr>
                                    </p:animEffect>
                                    <p:set>
                                      <p:cBhvr>
                                        <p:cTn id="114" dur="1" fill="hold">
                                          <p:stCondLst>
                                            <p:cond delay="499"/>
                                          </p:stCondLst>
                                        </p:cTn>
                                        <p:tgtEl>
                                          <p:spTgt spid="88"/>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89"/>
                                        </p:tgtEl>
                                      </p:cBhvr>
                                    </p:animEffect>
                                    <p:set>
                                      <p:cBhvr>
                                        <p:cTn id="117" dur="1" fill="hold">
                                          <p:stCondLst>
                                            <p:cond delay="499"/>
                                          </p:stCondLst>
                                        </p:cTn>
                                        <p:tgtEl>
                                          <p:spTgt spid="8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84"/>
                                        </p:tgtEl>
                                      </p:cBhvr>
                                    </p:animEffect>
                                    <p:set>
                                      <p:cBhvr>
                                        <p:cTn id="120" dur="1" fill="hold">
                                          <p:stCondLst>
                                            <p:cond delay="499"/>
                                          </p:stCondLst>
                                        </p:cTn>
                                        <p:tgtEl>
                                          <p:spTgt spid="84"/>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87"/>
                                        </p:tgtEl>
                                      </p:cBhvr>
                                    </p:animEffect>
                                    <p:set>
                                      <p:cBhvr>
                                        <p:cTn id="123" dur="1" fill="hold">
                                          <p:stCondLst>
                                            <p:cond delay="499"/>
                                          </p:stCondLst>
                                        </p:cTn>
                                        <p:tgtEl>
                                          <p:spTgt spid="87"/>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81"/>
                                        </p:tgtEl>
                                      </p:cBhvr>
                                    </p:animEffect>
                                    <p:set>
                                      <p:cBhvr>
                                        <p:cTn id="126" dur="1" fill="hold">
                                          <p:stCondLst>
                                            <p:cond delay="499"/>
                                          </p:stCondLst>
                                        </p:cTn>
                                        <p:tgtEl>
                                          <p:spTgt spid="81"/>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
                                        </p:tgtEl>
                                      </p:cBhvr>
                                    </p:animEffect>
                                    <p:set>
                                      <p:cBhvr>
                                        <p:cTn id="129" dur="1" fill="hold">
                                          <p:stCondLst>
                                            <p:cond delay="499"/>
                                          </p:stCondLst>
                                        </p:cTn>
                                        <p:tgtEl>
                                          <p:spTgt spid="3"/>
                                        </p:tgtEl>
                                        <p:attrNameLst>
                                          <p:attrName>style.visibility</p:attrName>
                                        </p:attrNameLst>
                                      </p:cBhvr>
                                      <p:to>
                                        <p:strVal val="hidden"/>
                                      </p:to>
                                    </p:set>
                                  </p:childTnLst>
                                </p:cTn>
                              </p:par>
                              <p:par>
                                <p:cTn id="130" presetID="10" presetClass="exit" presetSubtype="0" fill="hold" grpId="2" nodeType="withEffect">
                                  <p:stCondLst>
                                    <p:cond delay="0"/>
                                  </p:stCondLst>
                                  <p:childTnLst>
                                    <p:animEffect transition="out" filter="fade">
                                      <p:cBhvr>
                                        <p:cTn id="131" dur="500"/>
                                        <p:tgtEl>
                                          <p:spTgt spid="86"/>
                                        </p:tgtEl>
                                      </p:cBhvr>
                                    </p:animEffect>
                                    <p:set>
                                      <p:cBhvr>
                                        <p:cTn id="132" dur="1" fill="hold">
                                          <p:stCondLst>
                                            <p:cond delay="499"/>
                                          </p:stCondLst>
                                        </p:cTn>
                                        <p:tgtEl>
                                          <p:spTgt spid="86"/>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21"/>
                                        </p:tgtEl>
                                      </p:cBhvr>
                                    </p:animEffect>
                                    <p:set>
                                      <p:cBhvr>
                                        <p:cTn id="135" dur="1" fill="hold">
                                          <p:stCondLst>
                                            <p:cond delay="499"/>
                                          </p:stCondLst>
                                        </p:cTn>
                                        <p:tgtEl>
                                          <p:spTgt spid="121"/>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123"/>
                                        </p:tgtEl>
                                      </p:cBhvr>
                                    </p:animEffect>
                                    <p:set>
                                      <p:cBhvr>
                                        <p:cTn id="138" dur="1" fill="hold">
                                          <p:stCondLst>
                                            <p:cond delay="499"/>
                                          </p:stCondLst>
                                        </p:cTn>
                                        <p:tgtEl>
                                          <p:spTgt spid="12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04"/>
                                        </p:tgtEl>
                                      </p:cBhvr>
                                    </p:animEffect>
                                    <p:set>
                                      <p:cBhvr>
                                        <p:cTn id="141" dur="1" fill="hold">
                                          <p:stCondLst>
                                            <p:cond delay="499"/>
                                          </p:stCondLst>
                                        </p:cTn>
                                        <p:tgtEl>
                                          <p:spTgt spid="104"/>
                                        </p:tgtEl>
                                        <p:attrNameLst>
                                          <p:attrName>style.visibility</p:attrName>
                                        </p:attrNameLst>
                                      </p:cBhvr>
                                      <p:to>
                                        <p:strVal val="hidden"/>
                                      </p:to>
                                    </p:set>
                                  </p:childTnLst>
                                </p:cTn>
                              </p:par>
                              <p:par>
                                <p:cTn id="142" presetID="10" presetClass="exit" presetSubtype="0" fill="hold" grpId="2" nodeType="withEffect">
                                  <p:stCondLst>
                                    <p:cond delay="0"/>
                                  </p:stCondLst>
                                  <p:childTnLst>
                                    <p:animEffect transition="out" filter="fade">
                                      <p:cBhvr>
                                        <p:cTn id="143" dur="500"/>
                                        <p:tgtEl>
                                          <p:spTgt spid="122"/>
                                        </p:tgtEl>
                                      </p:cBhvr>
                                    </p:animEffect>
                                    <p:set>
                                      <p:cBhvr>
                                        <p:cTn id="144" dur="1" fill="hold">
                                          <p:stCondLst>
                                            <p:cond delay="499"/>
                                          </p:stCondLst>
                                        </p:cTn>
                                        <p:tgtEl>
                                          <p:spTgt spid="122"/>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5"/>
                                        </p:tgtEl>
                                      </p:cBhvr>
                                    </p:animEffect>
                                    <p:set>
                                      <p:cBhvr>
                                        <p:cTn id="14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P spid="121" grpId="0"/>
      <p:bldP spid="121" grpId="1"/>
      <p:bldP spid="122" grpId="0"/>
      <p:bldP spid="122" grpId="1"/>
      <p:bldP spid="12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Elbow Connector 87">
            <a:extLst>
              <a:ext uri="{FF2B5EF4-FFF2-40B4-BE49-F238E27FC236}">
                <a16:creationId xmlns:a16="http://schemas.microsoft.com/office/drawing/2014/main" id="{3672AF04-E057-8042-AA7B-B2D9CB8854D9}"/>
              </a:ext>
            </a:extLst>
          </p:cNvPr>
          <p:cNvCxnSpPr>
            <a:cxnSpLocks/>
          </p:cNvCxnSpPr>
          <p:nvPr/>
        </p:nvCxnSpPr>
        <p:spPr>
          <a:xfrm flipV="1">
            <a:off x="726259" y="4827132"/>
            <a:ext cx="5192439"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33FF251A-09D9-204A-946B-480912CDA1CE}"/>
              </a:ext>
            </a:extLst>
          </p:cNvPr>
          <p:cNvCxnSpPr>
            <a:cxnSpLocks/>
          </p:cNvCxnSpPr>
          <p:nvPr/>
        </p:nvCxnSpPr>
        <p:spPr>
          <a:xfrm flipH="1" flipV="1">
            <a:off x="6273674" y="4827146"/>
            <a:ext cx="5256431" cy="146266"/>
          </a:xfrm>
          <a:prstGeom prst="bentConnector2">
            <a:avLst/>
          </a:prstGeom>
          <a:ln w="12700">
            <a:solidFill>
              <a:srgbClr val="FF40FF"/>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886F93D9-3B2C-274B-81E4-1C88778A3DF9}"/>
              </a:ext>
            </a:extLst>
          </p:cNvPr>
          <p:cNvGrpSpPr/>
          <p:nvPr/>
        </p:nvGrpSpPr>
        <p:grpSpPr>
          <a:xfrm>
            <a:off x="-1" y="5116133"/>
            <a:ext cx="12188825" cy="863375"/>
            <a:chOff x="0" y="5080000"/>
            <a:chExt cx="12192000" cy="863600"/>
          </a:xfrm>
        </p:grpSpPr>
        <p:sp>
          <p:nvSpPr>
            <p:cNvPr id="50" name="Rectangle 49">
              <a:extLst>
                <a:ext uri="{FF2B5EF4-FFF2-40B4-BE49-F238E27FC236}">
                  <a16:creationId xmlns:a16="http://schemas.microsoft.com/office/drawing/2014/main" id="{7B57E210-6F27-E743-9AD4-4260A5E177FE}"/>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51" name="Content Placeholder 2">
              <a:extLst>
                <a:ext uri="{FF2B5EF4-FFF2-40B4-BE49-F238E27FC236}">
                  <a16:creationId xmlns:a16="http://schemas.microsoft.com/office/drawing/2014/main" id="{2CA3D63F-C2BD-1248-8218-39D09953DC20}"/>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3199" b="0">
                  <a:solidFill>
                    <a:prstClr val="white"/>
                  </a:solidFill>
                  <a:latin typeface="Polaris" panose="02000000000000000000" pitchFamily="2" charset="0"/>
                  <a:ea typeface="Polaris" panose="02000000000000000000" pitchFamily="2" charset="0"/>
                  <a:cs typeface="Polaris" panose="02000000000000000000" pitchFamily="2" charset="0"/>
                </a:rPr>
                <a:t>Live on the edge! We’ve got your back</a:t>
              </a:r>
            </a:p>
          </p:txBody>
        </p:sp>
      </p:grpSp>
      <p:pic>
        <p:nvPicPr>
          <p:cNvPr id="52" name="Picture 51">
            <a:extLst>
              <a:ext uri="{FF2B5EF4-FFF2-40B4-BE49-F238E27FC236}">
                <a16:creationId xmlns:a16="http://schemas.microsoft.com/office/drawing/2014/main" id="{25026353-7A37-CA43-AF2C-B406888DD8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8121" y="1724116"/>
            <a:ext cx="3990624" cy="3682776"/>
          </a:xfrm>
          <a:prstGeom prst="rect">
            <a:avLst/>
          </a:prstGeom>
        </p:spPr>
      </p:pic>
      <p:sp>
        <p:nvSpPr>
          <p:cNvPr id="74" name="Oval 73">
            <a:extLst>
              <a:ext uri="{FF2B5EF4-FFF2-40B4-BE49-F238E27FC236}">
                <a16:creationId xmlns:a16="http://schemas.microsoft.com/office/drawing/2014/main" id="{A68C54A0-76DA-6444-BF86-7B2B522D1BB0}"/>
              </a:ext>
            </a:extLst>
          </p:cNvPr>
          <p:cNvSpPr/>
          <p:nvPr/>
        </p:nvSpPr>
        <p:spPr>
          <a:xfrm>
            <a:off x="4704306" y="2058228"/>
            <a:ext cx="2780213" cy="2780213"/>
          </a:xfrm>
          <a:prstGeom prst="ellipse">
            <a:avLst/>
          </a:prstGeom>
          <a:solidFill>
            <a:srgbClr val="FF40FF">
              <a:alpha val="25000"/>
            </a:srgbClr>
          </a:solidFill>
          <a:ln w="127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05" name="Oval 104">
            <a:extLst>
              <a:ext uri="{FF2B5EF4-FFF2-40B4-BE49-F238E27FC236}">
                <a16:creationId xmlns:a16="http://schemas.microsoft.com/office/drawing/2014/main" id="{4586DD91-AF70-9D40-8B77-78CB207CC4DA}"/>
              </a:ext>
            </a:extLst>
          </p:cNvPr>
          <p:cNvSpPr/>
          <p:nvPr/>
        </p:nvSpPr>
        <p:spPr>
          <a:xfrm>
            <a:off x="4994568" y="2363348"/>
            <a:ext cx="2199690" cy="2199690"/>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4" name="Rectangle 3">
            <a:extLst>
              <a:ext uri="{FF2B5EF4-FFF2-40B4-BE49-F238E27FC236}">
                <a16:creationId xmlns:a16="http://schemas.microsoft.com/office/drawing/2014/main" id="{7196AD16-85CA-1746-B1B5-F19AF2854415}"/>
              </a:ext>
            </a:extLst>
          </p:cNvPr>
          <p:cNvSpPr/>
          <p:nvPr/>
        </p:nvSpPr>
        <p:spPr>
          <a:xfrm>
            <a:off x="0" y="724739"/>
            <a:ext cx="182832" cy="108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6" name="Group 105">
            <a:extLst>
              <a:ext uri="{FF2B5EF4-FFF2-40B4-BE49-F238E27FC236}">
                <a16:creationId xmlns:a16="http://schemas.microsoft.com/office/drawing/2014/main" id="{F710C7D0-CD18-C648-B45A-ECA3B89C9949}"/>
              </a:ext>
            </a:extLst>
          </p:cNvPr>
          <p:cNvGrpSpPr/>
          <p:nvPr/>
        </p:nvGrpSpPr>
        <p:grpSpPr>
          <a:xfrm>
            <a:off x="5510929" y="2955481"/>
            <a:ext cx="1223246" cy="980252"/>
            <a:chOff x="5132233" y="2954288"/>
            <a:chExt cx="1223565" cy="980507"/>
          </a:xfrm>
        </p:grpSpPr>
        <p:sp>
          <p:nvSpPr>
            <p:cNvPr id="107" name="Freeform 75">
              <a:extLst>
                <a:ext uri="{FF2B5EF4-FFF2-40B4-BE49-F238E27FC236}">
                  <a16:creationId xmlns:a16="http://schemas.microsoft.com/office/drawing/2014/main" id="{CE6422CB-0B70-B34D-805D-433081203165}"/>
                </a:ext>
              </a:extLst>
            </p:cNvPr>
            <p:cNvSpPr/>
            <p:nvPr/>
          </p:nvSpPr>
          <p:spPr>
            <a:xfrm>
              <a:off x="5132233" y="2954288"/>
              <a:ext cx="1223565" cy="741987"/>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08" name="Freeform 76">
              <a:extLst>
                <a:ext uri="{FF2B5EF4-FFF2-40B4-BE49-F238E27FC236}">
                  <a16:creationId xmlns:a16="http://schemas.microsoft.com/office/drawing/2014/main" id="{F30FEAC2-702B-1044-A746-8A1831E98445}"/>
                </a:ext>
              </a:extLst>
            </p:cNvPr>
            <p:cNvSpPr/>
            <p:nvPr/>
          </p:nvSpPr>
          <p:spPr>
            <a:xfrm>
              <a:off x="5498006" y="3452503"/>
              <a:ext cx="482010" cy="482292"/>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09" name="Freeform 77">
              <a:extLst>
                <a:ext uri="{FF2B5EF4-FFF2-40B4-BE49-F238E27FC236}">
                  <a16:creationId xmlns:a16="http://schemas.microsoft.com/office/drawing/2014/main" id="{AA0F91B7-97E6-2D45-82B2-86420AC5A9A0}"/>
                </a:ext>
              </a:extLst>
            </p:cNvPr>
            <p:cNvSpPr/>
            <p:nvPr/>
          </p:nvSpPr>
          <p:spPr>
            <a:xfrm>
              <a:off x="5616841" y="3626314"/>
              <a:ext cx="241006" cy="148397"/>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8575"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sp>
        <p:nvSpPr>
          <p:cNvPr id="53" name="Title 1">
            <a:extLst>
              <a:ext uri="{FF2B5EF4-FFF2-40B4-BE49-F238E27FC236}">
                <a16:creationId xmlns:a16="http://schemas.microsoft.com/office/drawing/2014/main" id="{AD16DE6B-8D6A-5945-B8D7-66429D5521D9}"/>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Backup Exec prepares you for the future</a:t>
            </a:r>
          </a:p>
        </p:txBody>
      </p:sp>
      <p:sp>
        <p:nvSpPr>
          <p:cNvPr id="75" name="Rectangle 74">
            <a:extLst>
              <a:ext uri="{FF2B5EF4-FFF2-40B4-BE49-F238E27FC236}">
                <a16:creationId xmlns:a16="http://schemas.microsoft.com/office/drawing/2014/main" id="{80266824-D8D8-894A-B3D0-13D513420DD7}"/>
              </a:ext>
            </a:extLst>
          </p:cNvPr>
          <p:cNvSpPr/>
          <p:nvPr/>
        </p:nvSpPr>
        <p:spPr>
          <a:xfrm>
            <a:off x="627724" y="2259074"/>
            <a:ext cx="4173534" cy="707702"/>
          </a:xfrm>
          <a:prstGeom prst="rect">
            <a:avLst/>
          </a:prstGeom>
        </p:spPr>
        <p:txBody>
          <a:bodyPr wrap="square">
            <a:spAutoFit/>
          </a:bodyPr>
          <a:lstStyle/>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Virtual Environments and Modern Workloads</a:t>
            </a:r>
          </a:p>
        </p:txBody>
      </p:sp>
      <p:cxnSp>
        <p:nvCxnSpPr>
          <p:cNvPr id="3" name="Straight Connector 2">
            <a:extLst>
              <a:ext uri="{FF2B5EF4-FFF2-40B4-BE49-F238E27FC236}">
                <a16:creationId xmlns:a16="http://schemas.microsoft.com/office/drawing/2014/main" id="{AA5ECA88-E77A-254A-BE58-ADE302C06F44}"/>
              </a:ext>
            </a:extLst>
          </p:cNvPr>
          <p:cNvCxnSpPr>
            <a:cxnSpLocks/>
          </p:cNvCxnSpPr>
          <p:nvPr/>
        </p:nvCxnSpPr>
        <p:spPr>
          <a:xfrm>
            <a:off x="728020" y="3072224"/>
            <a:ext cx="4341244" cy="1"/>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D596D234-20B8-EC43-9A58-3E8AE71F977F}"/>
              </a:ext>
            </a:extLst>
          </p:cNvPr>
          <p:cNvSpPr/>
          <p:nvPr/>
        </p:nvSpPr>
        <p:spPr>
          <a:xfrm>
            <a:off x="627725" y="4276533"/>
            <a:ext cx="3486004" cy="707702"/>
          </a:xfrm>
          <a:prstGeom prst="rect">
            <a:avLst/>
          </a:prstGeom>
        </p:spPr>
        <p:txBody>
          <a:bodyPr wrap="square">
            <a:spAutoFit/>
          </a:bodyPr>
          <a:lstStyle/>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Cloud</a:t>
            </a:r>
          </a:p>
          <a:p>
            <a:pP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Adoption</a:t>
            </a:r>
          </a:p>
        </p:txBody>
      </p:sp>
      <p:sp>
        <p:nvSpPr>
          <p:cNvPr id="81" name="Rectangle 80">
            <a:extLst>
              <a:ext uri="{FF2B5EF4-FFF2-40B4-BE49-F238E27FC236}">
                <a16:creationId xmlns:a16="http://schemas.microsoft.com/office/drawing/2014/main" id="{A23CC308-8B19-4E45-BB72-A5039DD55B85}"/>
              </a:ext>
            </a:extLst>
          </p:cNvPr>
          <p:cNvSpPr/>
          <p:nvPr/>
        </p:nvSpPr>
        <p:spPr>
          <a:xfrm>
            <a:off x="7469143" y="2532725"/>
            <a:ext cx="4173534" cy="400006"/>
          </a:xfrm>
          <a:prstGeom prst="rect">
            <a:avLst/>
          </a:prstGeom>
        </p:spPr>
        <p:txBody>
          <a:bodyPr wrap="square">
            <a:spAutoFit/>
          </a:bodyPr>
          <a:lstStyle/>
          <a:p>
            <a:pPr algn="r" defTabSz="914103">
              <a:defRPr/>
            </a:pP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Integrated Reporting</a:t>
            </a:r>
          </a:p>
        </p:txBody>
      </p:sp>
      <p:cxnSp>
        <p:nvCxnSpPr>
          <p:cNvPr id="84" name="Straight Connector 83">
            <a:extLst>
              <a:ext uri="{FF2B5EF4-FFF2-40B4-BE49-F238E27FC236}">
                <a16:creationId xmlns:a16="http://schemas.microsoft.com/office/drawing/2014/main" id="{413B7E34-E1DF-F84A-8F0A-F02AE4FF0DDA}"/>
              </a:ext>
            </a:extLst>
          </p:cNvPr>
          <p:cNvCxnSpPr>
            <a:cxnSpLocks/>
          </p:cNvCxnSpPr>
          <p:nvPr/>
        </p:nvCxnSpPr>
        <p:spPr>
          <a:xfrm>
            <a:off x="7205299" y="3069713"/>
            <a:ext cx="4341244" cy="1"/>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534BC4-ACA1-BA47-8B88-1AFF6D263E07}"/>
              </a:ext>
            </a:extLst>
          </p:cNvPr>
          <p:cNvCxnSpPr>
            <a:cxnSpLocks/>
          </p:cNvCxnSpPr>
          <p:nvPr/>
        </p:nvCxnSpPr>
        <p:spPr>
          <a:xfrm>
            <a:off x="728020" y="2998027"/>
            <a:ext cx="4022312"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7A63877D-756B-F04A-9428-37AED79DCC4C}"/>
              </a:ext>
            </a:extLst>
          </p:cNvPr>
          <p:cNvSpPr txBox="1"/>
          <p:nvPr/>
        </p:nvSpPr>
        <p:spPr>
          <a:xfrm>
            <a:off x="609773" y="3068862"/>
            <a:ext cx="3070049" cy="1308050"/>
          </a:xfrm>
          <a:prstGeom prst="rect">
            <a:avLst/>
          </a:prstGeom>
          <a:noFill/>
        </p:spPr>
        <p:txBody>
          <a:bodyPr wrap="square" rtlCol="0" anchor="t">
            <a:spAutoFit/>
          </a:bodyPr>
          <a:lstStyle/>
          <a:p>
            <a:pPr defTabSz="914103">
              <a:spcAft>
                <a:spcPts val="600"/>
              </a:spcAft>
              <a:defRPr/>
            </a:pPr>
            <a:r>
              <a:rPr lang="en-US" sz="1600">
                <a:solidFill>
                  <a:srgbClr val="44546A"/>
                </a:solidFill>
                <a:latin typeface="Polaris"/>
                <a:ea typeface="Polaris" panose="02000000000000000000" pitchFamily="2" charset="0"/>
                <a:cs typeface="Polaris" panose="02000000000000000000" pitchFamily="2" charset="0"/>
              </a:rPr>
              <a:t>Automated discovery </a:t>
            </a:r>
            <a:endParaRPr lang="en-US">
              <a:latin typeface="Polaris"/>
            </a:endParaRPr>
          </a:p>
          <a:p>
            <a:pPr defTabSz="914103">
              <a:spcAft>
                <a:spcPts val="600"/>
              </a:spcAft>
              <a:defRPr/>
            </a:pPr>
            <a:r>
              <a:rPr lang="en-US" sz="1600">
                <a:solidFill>
                  <a:srgbClr val="44546A"/>
                </a:solidFill>
                <a:latin typeface="Polaris"/>
                <a:ea typeface="Polaris" panose="02000000000000000000" pitchFamily="2" charset="0"/>
                <a:cs typeface="Polaris" panose="02000000000000000000" pitchFamily="2" charset="0"/>
              </a:rPr>
              <a:t>Forever Incremental Backups</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Granular Recovery</a:t>
            </a:r>
          </a:p>
          <a:p>
            <a:pPr defTabSz="914103">
              <a:spcAft>
                <a:spcPts val="600"/>
              </a:spcAft>
              <a:defRPr/>
            </a:pPr>
            <a:r>
              <a:rPr lang="en-US" sz="1600">
                <a:solidFill>
                  <a:srgbClr val="44546A"/>
                </a:solidFill>
                <a:latin typeface="Polaris" panose="02000000000000000000" pitchFamily="2" charset="0"/>
                <a:ea typeface="Polaris" panose="02000000000000000000" pitchFamily="2" charset="0"/>
                <a:cs typeface="Polaris" panose="02000000000000000000" pitchFamily="2" charset="0"/>
              </a:rPr>
              <a:t>Instant Recovery </a:t>
            </a:r>
          </a:p>
        </p:txBody>
      </p:sp>
      <p:sp>
        <p:nvSpPr>
          <p:cNvPr id="86" name="TextBox 85">
            <a:extLst>
              <a:ext uri="{FF2B5EF4-FFF2-40B4-BE49-F238E27FC236}">
                <a16:creationId xmlns:a16="http://schemas.microsoft.com/office/drawing/2014/main" id="{0EF6EAC6-F92F-2E4E-B483-20B0F7F0BFF8}"/>
              </a:ext>
            </a:extLst>
          </p:cNvPr>
          <p:cNvSpPr txBox="1"/>
          <p:nvPr/>
        </p:nvSpPr>
        <p:spPr>
          <a:xfrm>
            <a:off x="627724" y="5051425"/>
            <a:ext cx="3175189" cy="984629"/>
          </a:xfrm>
          <a:prstGeom prst="rect">
            <a:avLst/>
          </a:prstGeom>
          <a:noFill/>
        </p:spPr>
        <p:txBody>
          <a:bodyPr wrap="square" rtlCol="0">
            <a:spAutoFit/>
          </a:bodyPr>
          <a:lstStyle/>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Backup to and from the cloud</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Cloud disaster recovery</a:t>
            </a:r>
          </a:p>
          <a:p>
            <a:pP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Archive to cloud</a:t>
            </a:r>
          </a:p>
        </p:txBody>
      </p:sp>
      <p:sp>
        <p:nvSpPr>
          <p:cNvPr id="87" name="TextBox 86">
            <a:extLst>
              <a:ext uri="{FF2B5EF4-FFF2-40B4-BE49-F238E27FC236}">
                <a16:creationId xmlns:a16="http://schemas.microsoft.com/office/drawing/2014/main" id="{90403F63-A989-3C4E-91AE-8E95D2E27F40}"/>
              </a:ext>
            </a:extLst>
          </p:cNvPr>
          <p:cNvSpPr txBox="1"/>
          <p:nvPr/>
        </p:nvSpPr>
        <p:spPr>
          <a:xfrm>
            <a:off x="8115012" y="3173134"/>
            <a:ext cx="3527665" cy="661548"/>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Smart Meter Integration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SaaS Backup Integration</a:t>
            </a:r>
          </a:p>
        </p:txBody>
      </p:sp>
      <p:cxnSp>
        <p:nvCxnSpPr>
          <p:cNvPr id="89" name="Straight Connector 88">
            <a:extLst>
              <a:ext uri="{FF2B5EF4-FFF2-40B4-BE49-F238E27FC236}">
                <a16:creationId xmlns:a16="http://schemas.microsoft.com/office/drawing/2014/main" id="{397AEC0D-9F4F-FE41-A733-D37B93201ADF}"/>
              </a:ext>
            </a:extLst>
          </p:cNvPr>
          <p:cNvCxnSpPr>
            <a:cxnSpLocks/>
          </p:cNvCxnSpPr>
          <p:nvPr/>
        </p:nvCxnSpPr>
        <p:spPr>
          <a:xfrm>
            <a:off x="7430475" y="3102300"/>
            <a:ext cx="4113728" cy="0"/>
          </a:xfrm>
          <a:prstGeom prst="line">
            <a:avLst/>
          </a:prstGeom>
          <a:ln w="12700">
            <a:solidFill>
              <a:srgbClr val="FF40FF"/>
            </a:solidFill>
            <a:prstDash val="sysDot"/>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6D21549C-8ABD-0C4D-A1B0-328C19A8D987}"/>
              </a:ext>
            </a:extLst>
          </p:cNvPr>
          <p:cNvCxnSpPr>
            <a:cxnSpLocks/>
          </p:cNvCxnSpPr>
          <p:nvPr/>
        </p:nvCxnSpPr>
        <p:spPr>
          <a:xfrm flipV="1">
            <a:off x="728020" y="4550159"/>
            <a:ext cx="5155873" cy="397654"/>
          </a:xfrm>
          <a:prstGeom prst="bentConnector2">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A831E29-DC2E-D24F-8B16-D0AB5E1B0AFB}"/>
              </a:ext>
            </a:extLst>
          </p:cNvPr>
          <p:cNvSpPr/>
          <p:nvPr/>
        </p:nvSpPr>
        <p:spPr>
          <a:xfrm>
            <a:off x="8156673" y="4249604"/>
            <a:ext cx="3486004" cy="707702"/>
          </a:xfrm>
          <a:prstGeom prst="rect">
            <a:avLst/>
          </a:prstGeom>
        </p:spPr>
        <p:txBody>
          <a:bodyPr wrap="square">
            <a:spAutoFit/>
          </a:bodyPr>
          <a:lstStyle/>
          <a:p>
            <a:pPr algn="r" defTabSz="914103">
              <a:defRPr/>
            </a:pPr>
            <a:b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a:solidFill>
                  <a:srgbClr val="0070C0"/>
                </a:solidFill>
                <a:latin typeface="Polaris" panose="02000000000000000000" pitchFamily="2" charset="0"/>
                <a:ea typeface="Polaris" panose="02000000000000000000" pitchFamily="2" charset="0"/>
                <a:cs typeface="Polaris" panose="02000000000000000000" pitchFamily="2" charset="0"/>
              </a:rPr>
              <a:t>SaaS Workload Protection</a:t>
            </a:r>
          </a:p>
        </p:txBody>
      </p:sp>
      <p:sp>
        <p:nvSpPr>
          <p:cNvPr id="122" name="TextBox 121">
            <a:extLst>
              <a:ext uri="{FF2B5EF4-FFF2-40B4-BE49-F238E27FC236}">
                <a16:creationId xmlns:a16="http://schemas.microsoft.com/office/drawing/2014/main" id="{84E5777B-2172-C441-BCAD-3C6CDC06F1D1}"/>
              </a:ext>
            </a:extLst>
          </p:cNvPr>
          <p:cNvSpPr txBox="1"/>
          <p:nvPr/>
        </p:nvSpPr>
        <p:spPr>
          <a:xfrm>
            <a:off x="8210709" y="5051425"/>
            <a:ext cx="3329517" cy="907705"/>
          </a:xfrm>
          <a:prstGeom prst="rect">
            <a:avLst/>
          </a:prstGeom>
          <a:noFill/>
        </p:spPr>
        <p:txBody>
          <a:bodyPr wrap="square" rtlCol="0">
            <a:spAutoFit/>
          </a:bodyPr>
          <a:lstStyle/>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SaaS Backup Reporting integration</a:t>
            </a:r>
          </a:p>
          <a:p>
            <a:pPr algn="r" defTabSz="914103">
              <a:spcAft>
                <a:spcPts val="600"/>
              </a:spcAft>
              <a:defRPr/>
            </a:pPr>
            <a:r>
              <a:rPr lang="en-US" sz="1600">
                <a:solidFill>
                  <a:srgbClr val="44546A"/>
                </a:solidFill>
                <a:latin typeface="Polaris Book" panose="02000000000000000000" pitchFamily="2" charset="0"/>
                <a:ea typeface="Polaris Book" panose="02000000000000000000" pitchFamily="2" charset="0"/>
                <a:cs typeface="Polaris Book" panose="02000000000000000000" pitchFamily="2" charset="0"/>
              </a:rPr>
              <a:t>Office 365, G-Suite, Salesforce workload protection</a:t>
            </a:r>
          </a:p>
        </p:txBody>
      </p:sp>
      <p:cxnSp>
        <p:nvCxnSpPr>
          <p:cNvPr id="123" name="Elbow Connector 122">
            <a:extLst>
              <a:ext uri="{FF2B5EF4-FFF2-40B4-BE49-F238E27FC236}">
                <a16:creationId xmlns:a16="http://schemas.microsoft.com/office/drawing/2014/main" id="{C56CA7DC-4ADD-C148-BBF3-48E7D33FB241}"/>
              </a:ext>
            </a:extLst>
          </p:cNvPr>
          <p:cNvCxnSpPr>
            <a:cxnSpLocks/>
          </p:cNvCxnSpPr>
          <p:nvPr/>
        </p:nvCxnSpPr>
        <p:spPr>
          <a:xfrm flipH="1" flipV="1">
            <a:off x="6310241" y="4550173"/>
            <a:ext cx="5210723" cy="397654"/>
          </a:xfrm>
          <a:prstGeom prst="bentConnector2">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10B00B-B7C8-164E-9DD8-A3C097EC711E}"/>
              </a:ext>
            </a:extLst>
          </p:cNvPr>
          <p:cNvGrpSpPr/>
          <p:nvPr/>
        </p:nvGrpSpPr>
        <p:grpSpPr>
          <a:xfrm>
            <a:off x="5007043" y="3008172"/>
            <a:ext cx="2198256" cy="1627731"/>
            <a:chOff x="5008347" y="3008062"/>
            <a:chExt cx="2198829" cy="1628155"/>
          </a:xfrm>
          <a:solidFill>
            <a:srgbClr val="0070C0"/>
          </a:solidFill>
        </p:grpSpPr>
        <p:grpSp>
          <p:nvGrpSpPr>
            <p:cNvPr id="2" name="Group 1">
              <a:extLst>
                <a:ext uri="{FF2B5EF4-FFF2-40B4-BE49-F238E27FC236}">
                  <a16:creationId xmlns:a16="http://schemas.microsoft.com/office/drawing/2014/main" id="{F3A64355-E94A-A44A-AB64-8DADF657B533}"/>
                </a:ext>
              </a:extLst>
            </p:cNvPr>
            <p:cNvGrpSpPr/>
            <p:nvPr/>
          </p:nvGrpSpPr>
          <p:grpSpPr>
            <a:xfrm>
              <a:off x="5008347" y="3008062"/>
              <a:ext cx="2198829" cy="1626392"/>
              <a:chOff x="5008347" y="3008062"/>
              <a:chExt cx="2198829" cy="1626392"/>
            </a:xfrm>
            <a:grpFill/>
          </p:grpSpPr>
          <p:sp>
            <p:nvSpPr>
              <p:cNvPr id="7" name="Oval 6">
                <a:extLst>
                  <a:ext uri="{FF2B5EF4-FFF2-40B4-BE49-F238E27FC236}">
                    <a16:creationId xmlns:a16="http://schemas.microsoft.com/office/drawing/2014/main" id="{199270F2-21D5-3942-B1D4-9170AC5891E6}"/>
                  </a:ext>
                </a:extLst>
              </p:cNvPr>
              <p:cNvSpPr/>
              <p:nvPr/>
            </p:nvSpPr>
            <p:spPr>
              <a:xfrm>
                <a:off x="5008347" y="3008063"/>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3" name="Oval 82">
                <a:extLst>
                  <a:ext uri="{FF2B5EF4-FFF2-40B4-BE49-F238E27FC236}">
                    <a16:creationId xmlns:a16="http://schemas.microsoft.com/office/drawing/2014/main" id="{974F9164-A411-A24E-A123-52562B29F5B8}"/>
                  </a:ext>
                </a:extLst>
              </p:cNvPr>
              <p:cNvSpPr/>
              <p:nvPr/>
            </p:nvSpPr>
            <p:spPr>
              <a:xfrm>
                <a:off x="7066109" y="3008062"/>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9" name="Oval 78">
                <a:extLst>
                  <a:ext uri="{FF2B5EF4-FFF2-40B4-BE49-F238E27FC236}">
                    <a16:creationId xmlns:a16="http://schemas.microsoft.com/office/drawing/2014/main" id="{EA1F1D3E-122D-2043-BF87-1567846ED763}"/>
                  </a:ext>
                </a:extLst>
              </p:cNvPr>
              <p:cNvSpPr/>
              <p:nvPr/>
            </p:nvSpPr>
            <p:spPr>
              <a:xfrm>
                <a:off x="5816123" y="4493387"/>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101" name="Oval 100">
              <a:extLst>
                <a:ext uri="{FF2B5EF4-FFF2-40B4-BE49-F238E27FC236}">
                  <a16:creationId xmlns:a16="http://schemas.microsoft.com/office/drawing/2014/main" id="{74D8C2F1-6AC1-9C4D-A675-7B26789300FD}"/>
                </a:ext>
              </a:extLst>
            </p:cNvPr>
            <p:cNvSpPr/>
            <p:nvPr/>
          </p:nvSpPr>
          <p:spPr>
            <a:xfrm>
              <a:off x="6237983" y="4495150"/>
              <a:ext cx="141067" cy="141067"/>
            </a:xfrm>
            <a:prstGeom prst="ellips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sp>
        <p:nvSpPr>
          <p:cNvPr id="54" name="Freeform 26">
            <a:extLst>
              <a:ext uri="{FF2B5EF4-FFF2-40B4-BE49-F238E27FC236}">
                <a16:creationId xmlns:a16="http://schemas.microsoft.com/office/drawing/2014/main" id="{0AFD843A-BC16-7B44-9471-C5FEDF923A18}"/>
              </a:ext>
            </a:extLst>
          </p:cNvPr>
          <p:cNvSpPr>
            <a:spLocks noChangeAspect="1" noEditPoints="1"/>
          </p:cNvSpPr>
          <p:nvPr/>
        </p:nvSpPr>
        <p:spPr bwMode="auto">
          <a:xfrm>
            <a:off x="5805467" y="3113534"/>
            <a:ext cx="288946" cy="288580"/>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spTree>
    <p:extLst>
      <p:ext uri="{BB962C8B-B14F-4D97-AF65-F5344CB8AC3E}">
        <p14:creationId xmlns:p14="http://schemas.microsoft.com/office/powerpoint/2010/main" val="5448941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edge">
                                      <p:cBhvr>
                                        <p:cTn id="13" dur="1000"/>
                                        <p:tgtEl>
                                          <p:spTgt spid="105"/>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000"/>
                                        <p:tgtEl>
                                          <p:spTgt spid="52"/>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6" presetClass="emph" presetSubtype="0" autoRev="1" fill="hold" nodeType="withEffect">
                                  <p:stCondLst>
                                    <p:cond delay="0"/>
                                  </p:stCondLst>
                                  <p:childTnLst>
                                    <p:animScale>
                                      <p:cBhvr>
                                        <p:cTn id="22" dur="500" fill="hold"/>
                                        <p:tgtEl>
                                          <p:spTgt spid="5"/>
                                        </p:tgtEl>
                                      </p:cBhvr>
                                      <p:by x="150000" y="150000"/>
                                    </p:animScale>
                                  </p:childTnLst>
                                </p:cTn>
                              </p:par>
                              <p:par>
                                <p:cTn id="23" presetID="22" presetClass="entr" presetSubtype="2"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par>
                                <p:cTn id="26" presetID="22" presetClass="entr" presetSubtype="8" fill="hold" nodeType="withEffect">
                                  <p:stCondLst>
                                    <p:cond delay="25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par>
                                <p:cTn id="29" presetID="22" presetClass="entr" presetSubtype="2"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Effect transition="in" filter="wipe(right)">
                                      <p:cBhvr>
                                        <p:cTn id="31" dur="500"/>
                                        <p:tgtEl>
                                          <p:spTgt spid="80"/>
                                        </p:tgtEl>
                                      </p:cBhvr>
                                    </p:animEffect>
                                  </p:childTnLst>
                                </p:cTn>
                              </p:par>
                              <p:par>
                                <p:cTn id="32" presetID="22" presetClass="entr" presetSubtype="8" fill="hold" nodeType="withEffect">
                                  <p:stCondLst>
                                    <p:cond delay="25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fade">
                                      <p:cBhvr>
                                        <p:cTn id="47" dur="500"/>
                                        <p:tgtEl>
                                          <p:spTgt spid="121"/>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edge">
                                      <p:cBhvr>
                                        <p:cTn id="52" dur="1000"/>
                                        <p:tgtEl>
                                          <p:spTgt spid="74"/>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childTnLst>
                          </p:cTn>
                        </p:par>
                        <p:par>
                          <p:cTn id="60" fill="hold">
                            <p:stCondLst>
                              <p:cond delay="1500"/>
                            </p:stCondLst>
                            <p:childTnLst>
                              <p:par>
                                <p:cTn id="61" presetID="3" presetClass="emph" presetSubtype="2" fill="hold" grpId="1" nodeType="afterEffect">
                                  <p:stCondLst>
                                    <p:cond delay="0"/>
                                  </p:stCondLst>
                                  <p:childTnLst>
                                    <p:animClr clrSpc="rgb" dir="cw">
                                      <p:cBhvr override="childStyle">
                                        <p:cTn id="62" dur="1000" fill="hold"/>
                                        <p:tgtEl>
                                          <p:spTgt spid="85"/>
                                        </p:tgtEl>
                                        <p:attrNameLst>
                                          <p:attrName>style.color</p:attrName>
                                        </p:attrNameLst>
                                      </p:cBhvr>
                                      <p:to>
                                        <a:srgbClr val="FF40FF"/>
                                      </p:to>
                                    </p:animClr>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22" presetClass="entr" presetSubtype="2"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right)">
                                      <p:cBhvr>
                                        <p:cTn id="70" dur="500"/>
                                        <p:tgtEl>
                                          <p:spTgt spid="88"/>
                                        </p:tgtEl>
                                      </p:cBhvr>
                                    </p:animEffect>
                                  </p:childTnLst>
                                </p:cTn>
                              </p:par>
                            </p:childTnLst>
                          </p:cTn>
                        </p:par>
                        <p:par>
                          <p:cTn id="71" fill="hold">
                            <p:stCondLst>
                              <p:cond delay="500"/>
                            </p:stCondLst>
                            <p:childTnLst>
                              <p:par>
                                <p:cTn id="72" presetID="3" presetClass="emph" presetSubtype="2" fill="hold" grpId="1" nodeType="afterEffect">
                                  <p:stCondLst>
                                    <p:cond delay="0"/>
                                  </p:stCondLst>
                                  <p:childTnLst>
                                    <p:animClr clrSpc="rgb" dir="cw">
                                      <p:cBhvr override="childStyle">
                                        <p:cTn id="73" dur="1000" fill="hold"/>
                                        <p:tgtEl>
                                          <p:spTgt spid="86"/>
                                        </p:tgtEl>
                                        <p:attrNameLst>
                                          <p:attrName>style.color</p:attrName>
                                        </p:attrNameLst>
                                      </p:cBhvr>
                                      <p:to>
                                        <a:srgbClr val="FF40FF"/>
                                      </p:to>
                                    </p:animClr>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wipe(left)">
                                      <p:cBhvr>
                                        <p:cTn id="78" dur="500"/>
                                        <p:tgtEl>
                                          <p:spTgt spid="104"/>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500"/>
                                        <p:tgtEl>
                                          <p:spTgt spid="122"/>
                                        </p:tgtEl>
                                      </p:cBhvr>
                                    </p:animEffect>
                                  </p:childTnLst>
                                </p:cTn>
                              </p:par>
                            </p:childTnLst>
                          </p:cTn>
                        </p:par>
                        <p:par>
                          <p:cTn id="83" fill="hold">
                            <p:stCondLst>
                              <p:cond delay="1000"/>
                            </p:stCondLst>
                            <p:childTnLst>
                              <p:par>
                                <p:cTn id="84" presetID="3" presetClass="emph" presetSubtype="2" fill="hold" grpId="1" nodeType="afterEffect">
                                  <p:stCondLst>
                                    <p:cond delay="0"/>
                                  </p:stCondLst>
                                  <p:childTnLst>
                                    <p:animClr clrSpc="rgb" dir="cw">
                                      <p:cBhvr override="childStyle">
                                        <p:cTn id="85" dur="1000" fill="hold"/>
                                        <p:tgtEl>
                                          <p:spTgt spid="122"/>
                                        </p:tgtEl>
                                        <p:attrNameLst>
                                          <p:attrName>style.color</p:attrName>
                                        </p:attrNameLst>
                                      </p:cBhvr>
                                      <p:to>
                                        <a:srgbClr val="FF40FF"/>
                                      </p:to>
                                    </p:animClr>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wipe(left)">
                                      <p:cBhvr>
                                        <p:cTn id="90" dur="500"/>
                                        <p:tgtEl>
                                          <p:spTgt spid="8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par>
                          <p:cTn id="94" fill="hold">
                            <p:stCondLst>
                              <p:cond delay="500"/>
                            </p:stCondLst>
                            <p:childTnLst>
                              <p:par>
                                <p:cTn id="95" presetID="3" presetClass="emph" presetSubtype="2" fill="hold" grpId="1" nodeType="afterEffect">
                                  <p:stCondLst>
                                    <p:cond delay="0"/>
                                  </p:stCondLst>
                                  <p:childTnLst>
                                    <p:animClr clrSpc="rgb" dir="cw">
                                      <p:cBhvr override="childStyle">
                                        <p:cTn id="96" dur="1000" fill="hold"/>
                                        <p:tgtEl>
                                          <p:spTgt spid="87"/>
                                        </p:tgtEl>
                                        <p:attrNameLst>
                                          <p:attrName>style.color</p:attrName>
                                        </p:attrNameLst>
                                      </p:cBhvr>
                                      <p:to>
                                        <a:srgbClr val="FF40FF"/>
                                      </p:to>
                                    </p:animClr>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par>
                                <p:cTn id="102" presetID="10" presetClass="exit" presetSubtype="0" fill="hold" nodeType="with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75"/>
                                        </p:tgtEl>
                                      </p:cBhvr>
                                    </p:animEffect>
                                    <p:set>
                                      <p:cBhvr>
                                        <p:cTn id="107" dur="1" fill="hold">
                                          <p:stCondLst>
                                            <p:cond delay="4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0"/>
                                  </p:stCondLst>
                                  <p:childTnLst>
                                    <p:animEffect transition="out" filter="fade">
                                      <p:cBhvr>
                                        <p:cTn id="109" dur="500"/>
                                        <p:tgtEl>
                                          <p:spTgt spid="85"/>
                                        </p:tgtEl>
                                      </p:cBhvr>
                                    </p:animEffect>
                                    <p:set>
                                      <p:cBhvr>
                                        <p:cTn id="110" dur="1" fill="hold">
                                          <p:stCondLst>
                                            <p:cond delay="499"/>
                                          </p:stCondLst>
                                        </p:cTn>
                                        <p:tgtEl>
                                          <p:spTgt spid="85"/>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76"/>
                                        </p:tgtEl>
                                      </p:cBhvr>
                                    </p:animEffect>
                                    <p:set>
                                      <p:cBhvr>
                                        <p:cTn id="113" dur="1" fill="hold">
                                          <p:stCondLst>
                                            <p:cond delay="499"/>
                                          </p:stCondLst>
                                        </p:cTn>
                                        <p:tgtEl>
                                          <p:spTgt spid="7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80"/>
                                        </p:tgtEl>
                                      </p:cBhvr>
                                    </p:animEffect>
                                    <p:set>
                                      <p:cBhvr>
                                        <p:cTn id="116" dur="1" fill="hold">
                                          <p:stCondLst>
                                            <p:cond delay="499"/>
                                          </p:stCondLst>
                                        </p:cTn>
                                        <p:tgtEl>
                                          <p:spTgt spid="80"/>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89"/>
                                        </p:tgtEl>
                                      </p:cBhvr>
                                    </p:animEffect>
                                    <p:set>
                                      <p:cBhvr>
                                        <p:cTn id="122" dur="1" fill="hold">
                                          <p:stCondLst>
                                            <p:cond delay="499"/>
                                          </p:stCondLst>
                                        </p:cTn>
                                        <p:tgtEl>
                                          <p:spTgt spid="8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84"/>
                                        </p:tgtEl>
                                      </p:cBhvr>
                                    </p:animEffect>
                                    <p:set>
                                      <p:cBhvr>
                                        <p:cTn id="125" dur="1" fill="hold">
                                          <p:stCondLst>
                                            <p:cond delay="499"/>
                                          </p:stCondLst>
                                        </p:cTn>
                                        <p:tgtEl>
                                          <p:spTgt spid="84"/>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87"/>
                                        </p:tgtEl>
                                      </p:cBhvr>
                                    </p:animEffect>
                                    <p:set>
                                      <p:cBhvr>
                                        <p:cTn id="128" dur="1" fill="hold">
                                          <p:stCondLst>
                                            <p:cond delay="499"/>
                                          </p:stCondLst>
                                        </p:cTn>
                                        <p:tgtEl>
                                          <p:spTgt spid="8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81"/>
                                        </p:tgtEl>
                                      </p:cBhvr>
                                    </p:animEffect>
                                    <p:set>
                                      <p:cBhvr>
                                        <p:cTn id="131" dur="1" fill="hold">
                                          <p:stCondLst>
                                            <p:cond delay="499"/>
                                          </p:stCondLst>
                                        </p:cTn>
                                        <p:tgtEl>
                                          <p:spTgt spid="8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
                                        </p:tgtEl>
                                      </p:cBhvr>
                                    </p:animEffect>
                                    <p:set>
                                      <p:cBhvr>
                                        <p:cTn id="134" dur="1" fill="hold">
                                          <p:stCondLst>
                                            <p:cond delay="499"/>
                                          </p:stCondLst>
                                        </p:cTn>
                                        <p:tgtEl>
                                          <p:spTgt spid="3"/>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500"/>
                                        <p:tgtEl>
                                          <p:spTgt spid="86"/>
                                        </p:tgtEl>
                                      </p:cBhvr>
                                    </p:animEffect>
                                    <p:set>
                                      <p:cBhvr>
                                        <p:cTn id="137" dur="1" fill="hold">
                                          <p:stCondLst>
                                            <p:cond delay="499"/>
                                          </p:stCondLst>
                                        </p:cTn>
                                        <p:tgtEl>
                                          <p:spTgt spid="86"/>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1"/>
                                        </p:tgtEl>
                                      </p:cBhvr>
                                    </p:animEffect>
                                    <p:set>
                                      <p:cBhvr>
                                        <p:cTn id="140" dur="1" fill="hold">
                                          <p:stCondLst>
                                            <p:cond delay="499"/>
                                          </p:stCondLst>
                                        </p:cTn>
                                        <p:tgtEl>
                                          <p:spTgt spid="121"/>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23"/>
                                        </p:tgtEl>
                                      </p:cBhvr>
                                    </p:animEffect>
                                    <p:set>
                                      <p:cBhvr>
                                        <p:cTn id="143" dur="1" fill="hold">
                                          <p:stCondLst>
                                            <p:cond delay="499"/>
                                          </p:stCondLst>
                                        </p:cTn>
                                        <p:tgtEl>
                                          <p:spTgt spid="12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104"/>
                                        </p:tgtEl>
                                      </p:cBhvr>
                                    </p:animEffect>
                                    <p:set>
                                      <p:cBhvr>
                                        <p:cTn id="146" dur="1" fill="hold">
                                          <p:stCondLst>
                                            <p:cond delay="499"/>
                                          </p:stCondLst>
                                        </p:cTn>
                                        <p:tgtEl>
                                          <p:spTgt spid="104"/>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122"/>
                                        </p:tgtEl>
                                      </p:cBhvr>
                                    </p:animEffect>
                                    <p:set>
                                      <p:cBhvr>
                                        <p:cTn id="149" dur="1" fill="hold">
                                          <p:stCondLst>
                                            <p:cond delay="499"/>
                                          </p:stCondLst>
                                        </p:cTn>
                                        <p:tgtEl>
                                          <p:spTgt spid="122"/>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
                                        </p:tgtEl>
                                      </p:cBhvr>
                                    </p:animEffect>
                                    <p:set>
                                      <p:cBhvr>
                                        <p:cTn id="15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5" grpId="0" animBg="1"/>
      <p:bldP spid="75" grpId="0"/>
      <p:bldP spid="75" grpId="1"/>
      <p:bldP spid="76" grpId="0"/>
      <p:bldP spid="76" grpId="1"/>
      <p:bldP spid="81" grpId="0"/>
      <p:bldP spid="81" grpId="1"/>
      <p:bldP spid="85" grpId="0"/>
      <p:bldP spid="85" grpId="1"/>
      <p:bldP spid="85" grpId="2"/>
      <p:bldP spid="86" grpId="0"/>
      <p:bldP spid="86" grpId="1"/>
      <p:bldP spid="86" grpId="2"/>
      <p:bldP spid="87" grpId="0"/>
      <p:bldP spid="87" grpId="1"/>
      <p:bldP spid="87" grpId="2"/>
      <p:bldP spid="121" grpId="0"/>
      <p:bldP spid="121" grpId="1"/>
      <p:bldP spid="122" grpId="0"/>
      <p:bldP spid="122" grpId="1"/>
      <p:bldP spid="122" grpId="2"/>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9526E5AD-150C-4841-A790-7C2297979AEE}"/>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Deploy any way you want</a:t>
            </a:r>
          </a:p>
        </p:txBody>
      </p:sp>
      <p:pic>
        <p:nvPicPr>
          <p:cNvPr id="18" name="Picture 17">
            <a:extLst>
              <a:ext uri="{FF2B5EF4-FFF2-40B4-BE49-F238E27FC236}">
                <a16:creationId xmlns:a16="http://schemas.microsoft.com/office/drawing/2014/main" id="{B5CB7DF1-22DD-4DE3-B45D-171C48376538}"/>
              </a:ext>
            </a:extLst>
          </p:cNvPr>
          <p:cNvPicPr>
            <a:picLocks noChangeAspect="1"/>
          </p:cNvPicPr>
          <p:nvPr/>
        </p:nvPicPr>
        <p:blipFill>
          <a:blip r:embed="rId3"/>
          <a:stretch>
            <a:fillRect/>
          </a:stretch>
        </p:blipFill>
        <p:spPr>
          <a:xfrm>
            <a:off x="1102860" y="2854585"/>
            <a:ext cx="1428941" cy="917226"/>
          </a:xfrm>
          <a:prstGeom prst="rect">
            <a:avLst/>
          </a:prstGeom>
        </p:spPr>
      </p:pic>
      <p:sp>
        <p:nvSpPr>
          <p:cNvPr id="19" name="TextBox 18">
            <a:extLst>
              <a:ext uri="{FF2B5EF4-FFF2-40B4-BE49-F238E27FC236}">
                <a16:creationId xmlns:a16="http://schemas.microsoft.com/office/drawing/2014/main" id="{58EA951A-4C87-48A8-8C65-90DABDE15000}"/>
              </a:ext>
            </a:extLst>
          </p:cNvPr>
          <p:cNvSpPr txBox="1"/>
          <p:nvPr/>
        </p:nvSpPr>
        <p:spPr>
          <a:xfrm>
            <a:off x="1301940" y="4040324"/>
            <a:ext cx="1030782"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Software</a:t>
            </a:r>
          </a:p>
        </p:txBody>
      </p:sp>
      <p:pic>
        <p:nvPicPr>
          <p:cNvPr id="20" name="Picture 19">
            <a:extLst>
              <a:ext uri="{FF2B5EF4-FFF2-40B4-BE49-F238E27FC236}">
                <a16:creationId xmlns:a16="http://schemas.microsoft.com/office/drawing/2014/main" id="{99E28A44-3AD2-4520-9F6F-E8D8BCC0466E}"/>
              </a:ext>
            </a:extLst>
          </p:cNvPr>
          <p:cNvPicPr>
            <a:picLocks noChangeAspect="1"/>
          </p:cNvPicPr>
          <p:nvPr/>
        </p:nvPicPr>
        <p:blipFill>
          <a:blip r:embed="rId4"/>
          <a:stretch>
            <a:fillRect/>
          </a:stretch>
        </p:blipFill>
        <p:spPr>
          <a:xfrm>
            <a:off x="3234879" y="3034098"/>
            <a:ext cx="1495628" cy="687432"/>
          </a:xfrm>
          <a:prstGeom prst="rect">
            <a:avLst/>
          </a:prstGeom>
        </p:spPr>
      </p:pic>
      <p:sp>
        <p:nvSpPr>
          <p:cNvPr id="21" name="TextBox 20">
            <a:extLst>
              <a:ext uri="{FF2B5EF4-FFF2-40B4-BE49-F238E27FC236}">
                <a16:creationId xmlns:a16="http://schemas.microsoft.com/office/drawing/2014/main" id="{B9121AC6-3867-40FE-8424-A54471777088}"/>
              </a:ext>
            </a:extLst>
          </p:cNvPr>
          <p:cNvSpPr txBox="1"/>
          <p:nvPr/>
        </p:nvSpPr>
        <p:spPr>
          <a:xfrm>
            <a:off x="3262171" y="4040324"/>
            <a:ext cx="1441045"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Virtual Image</a:t>
            </a:r>
          </a:p>
        </p:txBody>
      </p:sp>
      <p:pic>
        <p:nvPicPr>
          <p:cNvPr id="22" name="Picture 21">
            <a:extLst>
              <a:ext uri="{FF2B5EF4-FFF2-40B4-BE49-F238E27FC236}">
                <a16:creationId xmlns:a16="http://schemas.microsoft.com/office/drawing/2014/main" id="{73EA5042-60FA-4D8B-86DA-D3976EE22296}"/>
              </a:ext>
            </a:extLst>
          </p:cNvPr>
          <p:cNvPicPr>
            <a:picLocks noChangeAspect="1"/>
          </p:cNvPicPr>
          <p:nvPr/>
        </p:nvPicPr>
        <p:blipFill>
          <a:blip r:embed="rId5"/>
          <a:stretch>
            <a:fillRect/>
          </a:stretch>
        </p:blipFill>
        <p:spPr>
          <a:xfrm>
            <a:off x="5682690" y="2977770"/>
            <a:ext cx="1052744" cy="800086"/>
          </a:xfrm>
          <a:prstGeom prst="rect">
            <a:avLst/>
          </a:prstGeom>
        </p:spPr>
      </p:pic>
      <p:sp>
        <p:nvSpPr>
          <p:cNvPr id="23" name="TextBox 22">
            <a:extLst>
              <a:ext uri="{FF2B5EF4-FFF2-40B4-BE49-F238E27FC236}">
                <a16:creationId xmlns:a16="http://schemas.microsoft.com/office/drawing/2014/main" id="{ACB977AD-2BA7-4808-87E1-F0191265535A}"/>
              </a:ext>
            </a:extLst>
          </p:cNvPr>
          <p:cNvSpPr txBox="1"/>
          <p:nvPr/>
        </p:nvSpPr>
        <p:spPr>
          <a:xfrm>
            <a:off x="5252160" y="4035836"/>
            <a:ext cx="1913807"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Physical Hardware</a:t>
            </a:r>
          </a:p>
        </p:txBody>
      </p:sp>
      <p:pic>
        <p:nvPicPr>
          <p:cNvPr id="24" name="Picture 23">
            <a:extLst>
              <a:ext uri="{FF2B5EF4-FFF2-40B4-BE49-F238E27FC236}">
                <a16:creationId xmlns:a16="http://schemas.microsoft.com/office/drawing/2014/main" id="{46F3AD57-36D1-44C0-AAD8-58DD9E87AD29}"/>
              </a:ext>
            </a:extLst>
          </p:cNvPr>
          <p:cNvPicPr>
            <a:picLocks noChangeAspect="1"/>
          </p:cNvPicPr>
          <p:nvPr/>
        </p:nvPicPr>
        <p:blipFill>
          <a:blip r:embed="rId6"/>
          <a:stretch>
            <a:fillRect/>
          </a:stretch>
        </p:blipFill>
        <p:spPr>
          <a:xfrm>
            <a:off x="7687616" y="2863704"/>
            <a:ext cx="1475975" cy="914153"/>
          </a:xfrm>
          <a:prstGeom prst="rect">
            <a:avLst/>
          </a:prstGeom>
        </p:spPr>
      </p:pic>
      <p:sp>
        <p:nvSpPr>
          <p:cNvPr id="25" name="TextBox 24">
            <a:extLst>
              <a:ext uri="{FF2B5EF4-FFF2-40B4-BE49-F238E27FC236}">
                <a16:creationId xmlns:a16="http://schemas.microsoft.com/office/drawing/2014/main" id="{2C6F825A-D667-4564-B7B1-12918C1DB22B}"/>
              </a:ext>
            </a:extLst>
          </p:cNvPr>
          <p:cNvSpPr txBox="1"/>
          <p:nvPr/>
        </p:nvSpPr>
        <p:spPr>
          <a:xfrm>
            <a:off x="8062457" y="4035836"/>
            <a:ext cx="726293"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Cloud</a:t>
            </a:r>
          </a:p>
        </p:txBody>
      </p:sp>
      <p:sp>
        <p:nvSpPr>
          <p:cNvPr id="26" name="Rectangle 25">
            <a:extLst>
              <a:ext uri="{FF2B5EF4-FFF2-40B4-BE49-F238E27FC236}">
                <a16:creationId xmlns:a16="http://schemas.microsoft.com/office/drawing/2014/main" id="{BE5BA964-2F1B-4DE3-805C-B844C2DBAE5A}"/>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7" name="TextBox 26">
            <a:extLst>
              <a:ext uri="{FF2B5EF4-FFF2-40B4-BE49-F238E27FC236}">
                <a16:creationId xmlns:a16="http://schemas.microsoft.com/office/drawing/2014/main" id="{4890CD22-DED4-534B-9C19-18F9CB76BDA5}"/>
              </a:ext>
            </a:extLst>
          </p:cNvPr>
          <p:cNvSpPr txBox="1"/>
          <p:nvPr/>
        </p:nvSpPr>
        <p:spPr>
          <a:xfrm>
            <a:off x="10263238" y="4035836"/>
            <a:ext cx="617316" cy="369108"/>
          </a:xfrm>
          <a:prstGeom prst="rect">
            <a:avLst/>
          </a:prstGeom>
          <a:noFill/>
        </p:spPr>
        <p:txBody>
          <a:bodyPr wrap="none" rtlCol="0">
            <a:spAutoFit/>
          </a:bodyPr>
          <a:lstStyle/>
          <a:p>
            <a:pPr algn="ctr" defTabSz="412626" hangingPunct="0">
              <a:defRPr/>
            </a:pPr>
            <a:r>
              <a:rPr lang="en-US" sz="1799" kern="0">
                <a:solidFill>
                  <a:schemeClr val="tx2"/>
                </a:solidFill>
                <a:latin typeface="Polaris Light" panose="02000000000000000000" pitchFamily="2" charset="77"/>
                <a:ea typeface="Polaris Light" panose="02000000000000000000" pitchFamily="2" charset="77"/>
                <a:cs typeface="Polaris Light" panose="02000000000000000000" pitchFamily="2" charset="77"/>
                <a:sym typeface="Helvetica Neue Medium"/>
              </a:rPr>
              <a:t>SaaS</a:t>
            </a:r>
          </a:p>
        </p:txBody>
      </p:sp>
      <p:grpSp>
        <p:nvGrpSpPr>
          <p:cNvPr id="33" name="Group 32">
            <a:extLst>
              <a:ext uri="{FF2B5EF4-FFF2-40B4-BE49-F238E27FC236}">
                <a16:creationId xmlns:a16="http://schemas.microsoft.com/office/drawing/2014/main" id="{E4432AED-C193-DC4F-9659-A46FE64A7B89}"/>
              </a:ext>
            </a:extLst>
          </p:cNvPr>
          <p:cNvGrpSpPr/>
          <p:nvPr/>
        </p:nvGrpSpPr>
        <p:grpSpPr>
          <a:xfrm>
            <a:off x="10186313" y="2671218"/>
            <a:ext cx="771166" cy="1106639"/>
            <a:chOff x="3003550" y="1198563"/>
            <a:chExt cx="2039938" cy="2927350"/>
          </a:xfrm>
          <a:solidFill>
            <a:schemeClr val="tx1"/>
          </a:solidFill>
        </p:grpSpPr>
        <p:sp>
          <p:nvSpPr>
            <p:cNvPr id="34" name="Freeform 1">
              <a:extLst>
                <a:ext uri="{FF2B5EF4-FFF2-40B4-BE49-F238E27FC236}">
                  <a16:creationId xmlns:a16="http://schemas.microsoft.com/office/drawing/2014/main" id="{CEB97776-8651-A84F-9D6A-6173BE20A25E}"/>
                </a:ext>
              </a:extLst>
            </p:cNvPr>
            <p:cNvSpPr>
              <a:spLocks noChangeArrowheads="1"/>
            </p:cNvSpPr>
            <p:nvPr/>
          </p:nvSpPr>
          <p:spPr bwMode="auto">
            <a:xfrm>
              <a:off x="3003550" y="1198563"/>
              <a:ext cx="2039938" cy="2927350"/>
            </a:xfrm>
            <a:custGeom>
              <a:avLst/>
              <a:gdLst>
                <a:gd name="T0" fmla="*/ 5663 w 5666"/>
                <a:gd name="T1" fmla="*/ 6837 h 8133"/>
                <a:gd name="T2" fmla="*/ 3552 w 5666"/>
                <a:gd name="T3" fmla="*/ 7673 h 8133"/>
                <a:gd name="T4" fmla="*/ 3997 w 5666"/>
                <a:gd name="T5" fmla="*/ 8025 h 8133"/>
                <a:gd name="T6" fmla="*/ 4637 w 5666"/>
                <a:gd name="T7" fmla="*/ 8132 h 8133"/>
                <a:gd name="T8" fmla="*/ 1028 w 5666"/>
                <a:gd name="T9" fmla="*/ 8132 h 8133"/>
                <a:gd name="T10" fmla="*/ 1668 w 5666"/>
                <a:gd name="T11" fmla="*/ 8025 h 8133"/>
                <a:gd name="T12" fmla="*/ 2112 w 5666"/>
                <a:gd name="T13" fmla="*/ 7673 h 8133"/>
                <a:gd name="T14" fmla="*/ 0 w 5666"/>
                <a:gd name="T15" fmla="*/ 6837 h 8133"/>
                <a:gd name="T16" fmla="*/ 1603 w 5666"/>
                <a:gd name="T17" fmla="*/ 2792 h 8133"/>
                <a:gd name="T18" fmla="*/ 956 w 5666"/>
                <a:gd name="T19" fmla="*/ 2316 h 8133"/>
                <a:gd name="T20" fmla="*/ 1452 w 5666"/>
                <a:gd name="T21" fmla="*/ 1728 h 8133"/>
                <a:gd name="T22" fmla="*/ 1369 w 5666"/>
                <a:gd name="T23" fmla="*/ 788 h 8133"/>
                <a:gd name="T24" fmla="*/ 2135 w 5666"/>
                <a:gd name="T25" fmla="*/ 724 h 8133"/>
                <a:gd name="T26" fmla="*/ 2740 w 5666"/>
                <a:gd name="T27" fmla="*/ 0 h 8133"/>
                <a:gd name="T28" fmla="*/ 3327 w 5666"/>
                <a:gd name="T29" fmla="*/ 54 h 8133"/>
                <a:gd name="T30" fmla="*/ 4186 w 5666"/>
                <a:gd name="T31" fmla="*/ 411 h 8133"/>
                <a:gd name="T32" fmla="*/ 4262 w 5666"/>
                <a:gd name="T33" fmla="*/ 411 h 8133"/>
                <a:gd name="T34" fmla="*/ 4641 w 5666"/>
                <a:gd name="T35" fmla="*/ 864 h 8133"/>
                <a:gd name="T36" fmla="*/ 4998 w 5666"/>
                <a:gd name="T37" fmla="*/ 1728 h 8133"/>
                <a:gd name="T38" fmla="*/ 4998 w 5666"/>
                <a:gd name="T39" fmla="*/ 2370 h 8133"/>
                <a:gd name="T40" fmla="*/ 5407 w 5666"/>
                <a:gd name="T41" fmla="*/ 2792 h 8133"/>
                <a:gd name="T42" fmla="*/ 5665 w 5666"/>
                <a:gd name="T43" fmla="*/ 6177 h 8133"/>
                <a:gd name="T44" fmla="*/ 3890 w 5666"/>
                <a:gd name="T45" fmla="*/ 7780 h 8133"/>
                <a:gd name="T46" fmla="*/ 1775 w 5666"/>
                <a:gd name="T47" fmla="*/ 7780 h 8133"/>
                <a:gd name="T48" fmla="*/ 3443 w 5666"/>
                <a:gd name="T49" fmla="*/ 7673 h 8133"/>
                <a:gd name="T50" fmla="*/ 2220 w 5666"/>
                <a:gd name="T51" fmla="*/ 7673 h 8133"/>
                <a:gd name="T52" fmla="*/ 2627 w 5666"/>
                <a:gd name="T53" fmla="*/ 2792 h 8133"/>
                <a:gd name="T54" fmla="*/ 3835 w 5666"/>
                <a:gd name="T55" fmla="*/ 2050 h 8133"/>
                <a:gd name="T56" fmla="*/ 4459 w 5666"/>
                <a:gd name="T57" fmla="*/ 2307 h 8133"/>
                <a:gd name="T58" fmla="*/ 4944 w 5666"/>
                <a:gd name="T59" fmla="*/ 1835 h 8133"/>
                <a:gd name="T60" fmla="*/ 4214 w 5666"/>
                <a:gd name="T61" fmla="*/ 1201 h 8133"/>
                <a:gd name="T62" fmla="*/ 4224 w 5666"/>
                <a:gd name="T63" fmla="*/ 524 h 8133"/>
                <a:gd name="T64" fmla="*/ 3261 w 5666"/>
                <a:gd name="T65" fmla="*/ 593 h 8133"/>
                <a:gd name="T66" fmla="*/ 2794 w 5666"/>
                <a:gd name="T67" fmla="*/ 107 h 8133"/>
                <a:gd name="T68" fmla="*/ 2160 w 5666"/>
                <a:gd name="T69" fmla="*/ 837 h 8133"/>
                <a:gd name="T70" fmla="*/ 1483 w 5666"/>
                <a:gd name="T71" fmla="*/ 826 h 8133"/>
                <a:gd name="T72" fmla="*/ 1549 w 5666"/>
                <a:gd name="T73" fmla="*/ 1791 h 8133"/>
                <a:gd name="T74" fmla="*/ 1064 w 5666"/>
                <a:gd name="T75" fmla="*/ 2263 h 8133"/>
                <a:gd name="T76" fmla="*/ 3004 w 5666"/>
                <a:gd name="T77" fmla="*/ 2775 h 8133"/>
                <a:gd name="T78" fmla="*/ 2279 w 5666"/>
                <a:gd name="T79" fmla="*/ 2048 h 8133"/>
                <a:gd name="T80" fmla="*/ 108 w 5666"/>
                <a:gd name="T81" fmla="*/ 3049 h 8133"/>
                <a:gd name="T82" fmla="*/ 5556 w 5666"/>
                <a:gd name="T83" fmla="*/ 3047 h 8133"/>
                <a:gd name="T84" fmla="*/ 4312 w 5666"/>
                <a:gd name="T85" fmla="*/ 2901 h 8133"/>
                <a:gd name="T86" fmla="*/ 256 w 5666"/>
                <a:gd name="T87" fmla="*/ 2899 h 8133"/>
                <a:gd name="T88" fmla="*/ 5556 w 5666"/>
                <a:gd name="T89" fmla="*/ 6231 h 8133"/>
                <a:gd name="T90" fmla="*/ 256 w 5666"/>
                <a:gd name="T91" fmla="*/ 6985 h 8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66" h="8133">
                  <a:moveTo>
                    <a:pt x="5665" y="6177"/>
                  </a:moveTo>
                  <a:cubicBezTo>
                    <a:pt x="5665" y="6182"/>
                    <a:pt x="5664" y="6186"/>
                    <a:pt x="5663" y="6190"/>
                  </a:cubicBezTo>
                  <a:lnTo>
                    <a:pt x="5663" y="6837"/>
                  </a:lnTo>
                  <a:cubicBezTo>
                    <a:pt x="5663" y="6978"/>
                    <a:pt x="5548" y="7092"/>
                    <a:pt x="5407" y="7092"/>
                  </a:cubicBezTo>
                  <a:lnTo>
                    <a:pt x="3461" y="7092"/>
                  </a:lnTo>
                  <a:lnTo>
                    <a:pt x="3552" y="7673"/>
                  </a:lnTo>
                  <a:lnTo>
                    <a:pt x="3944" y="7673"/>
                  </a:lnTo>
                  <a:cubicBezTo>
                    <a:pt x="3973" y="7673"/>
                    <a:pt x="3997" y="7697"/>
                    <a:pt x="3997" y="7727"/>
                  </a:cubicBezTo>
                  <a:lnTo>
                    <a:pt x="3997" y="8025"/>
                  </a:lnTo>
                  <a:lnTo>
                    <a:pt x="4637" y="8025"/>
                  </a:lnTo>
                  <a:cubicBezTo>
                    <a:pt x="4667" y="8025"/>
                    <a:pt x="4691" y="8050"/>
                    <a:pt x="4691" y="8079"/>
                  </a:cubicBezTo>
                  <a:cubicBezTo>
                    <a:pt x="4691" y="8109"/>
                    <a:pt x="4667" y="8132"/>
                    <a:pt x="4637" y="8132"/>
                  </a:cubicBezTo>
                  <a:lnTo>
                    <a:pt x="3944" y="8132"/>
                  </a:lnTo>
                  <a:lnTo>
                    <a:pt x="1721" y="8132"/>
                  </a:lnTo>
                  <a:lnTo>
                    <a:pt x="1028" y="8132"/>
                  </a:lnTo>
                  <a:cubicBezTo>
                    <a:pt x="998" y="8132"/>
                    <a:pt x="974" y="8109"/>
                    <a:pt x="974" y="8079"/>
                  </a:cubicBezTo>
                  <a:cubicBezTo>
                    <a:pt x="974" y="8050"/>
                    <a:pt x="998" y="8025"/>
                    <a:pt x="1028" y="8025"/>
                  </a:cubicBezTo>
                  <a:lnTo>
                    <a:pt x="1668" y="8025"/>
                  </a:lnTo>
                  <a:lnTo>
                    <a:pt x="1668" y="7727"/>
                  </a:lnTo>
                  <a:cubicBezTo>
                    <a:pt x="1668" y="7697"/>
                    <a:pt x="1692" y="7673"/>
                    <a:pt x="1721" y="7673"/>
                  </a:cubicBezTo>
                  <a:lnTo>
                    <a:pt x="2112" y="7673"/>
                  </a:lnTo>
                  <a:lnTo>
                    <a:pt x="2204" y="7092"/>
                  </a:lnTo>
                  <a:lnTo>
                    <a:pt x="256" y="7092"/>
                  </a:lnTo>
                  <a:cubicBezTo>
                    <a:pt x="115" y="7092"/>
                    <a:pt x="0" y="6978"/>
                    <a:pt x="0" y="6837"/>
                  </a:cubicBezTo>
                  <a:lnTo>
                    <a:pt x="0" y="3049"/>
                  </a:lnTo>
                  <a:cubicBezTo>
                    <a:pt x="0" y="2907"/>
                    <a:pt x="115" y="2792"/>
                    <a:pt x="256" y="2792"/>
                  </a:cubicBezTo>
                  <a:lnTo>
                    <a:pt x="1603" y="2792"/>
                  </a:lnTo>
                  <a:cubicBezTo>
                    <a:pt x="1532" y="2659"/>
                    <a:pt x="1481" y="2518"/>
                    <a:pt x="1450" y="2370"/>
                  </a:cubicBezTo>
                  <a:lnTo>
                    <a:pt x="1010" y="2370"/>
                  </a:lnTo>
                  <a:cubicBezTo>
                    <a:pt x="980" y="2370"/>
                    <a:pt x="956" y="2346"/>
                    <a:pt x="956" y="2316"/>
                  </a:cubicBezTo>
                  <a:lnTo>
                    <a:pt x="956" y="1782"/>
                  </a:lnTo>
                  <a:cubicBezTo>
                    <a:pt x="956" y="1752"/>
                    <a:pt x="980" y="1728"/>
                    <a:pt x="1010" y="1728"/>
                  </a:cubicBezTo>
                  <a:lnTo>
                    <a:pt x="1452" y="1728"/>
                  </a:lnTo>
                  <a:cubicBezTo>
                    <a:pt x="1492" y="1530"/>
                    <a:pt x="1569" y="1345"/>
                    <a:pt x="1681" y="1177"/>
                  </a:cubicBezTo>
                  <a:lnTo>
                    <a:pt x="1369" y="863"/>
                  </a:lnTo>
                  <a:cubicBezTo>
                    <a:pt x="1348" y="843"/>
                    <a:pt x="1348" y="809"/>
                    <a:pt x="1369" y="788"/>
                  </a:cubicBezTo>
                  <a:lnTo>
                    <a:pt x="1746" y="411"/>
                  </a:lnTo>
                  <a:cubicBezTo>
                    <a:pt x="1767" y="390"/>
                    <a:pt x="1801" y="390"/>
                    <a:pt x="1822" y="411"/>
                  </a:cubicBezTo>
                  <a:lnTo>
                    <a:pt x="2135" y="724"/>
                  </a:lnTo>
                  <a:cubicBezTo>
                    <a:pt x="2305" y="612"/>
                    <a:pt x="2490" y="535"/>
                    <a:pt x="2686" y="495"/>
                  </a:cubicBezTo>
                  <a:lnTo>
                    <a:pt x="2686" y="54"/>
                  </a:lnTo>
                  <a:cubicBezTo>
                    <a:pt x="2686" y="24"/>
                    <a:pt x="2710" y="0"/>
                    <a:pt x="2740" y="0"/>
                  </a:cubicBezTo>
                  <a:lnTo>
                    <a:pt x="3273" y="0"/>
                  </a:lnTo>
                  <a:cubicBezTo>
                    <a:pt x="3288" y="0"/>
                    <a:pt x="3301" y="6"/>
                    <a:pt x="3311" y="16"/>
                  </a:cubicBezTo>
                  <a:cubicBezTo>
                    <a:pt x="3322" y="26"/>
                    <a:pt x="3327" y="40"/>
                    <a:pt x="3327" y="54"/>
                  </a:cubicBezTo>
                  <a:lnTo>
                    <a:pt x="3324" y="495"/>
                  </a:lnTo>
                  <a:cubicBezTo>
                    <a:pt x="3521" y="536"/>
                    <a:pt x="3706" y="613"/>
                    <a:pt x="3874" y="724"/>
                  </a:cubicBezTo>
                  <a:lnTo>
                    <a:pt x="4186" y="411"/>
                  </a:lnTo>
                  <a:cubicBezTo>
                    <a:pt x="4196" y="401"/>
                    <a:pt x="4210" y="395"/>
                    <a:pt x="4224" y="395"/>
                  </a:cubicBezTo>
                  <a:lnTo>
                    <a:pt x="4224" y="395"/>
                  </a:lnTo>
                  <a:cubicBezTo>
                    <a:pt x="4238" y="395"/>
                    <a:pt x="4252" y="401"/>
                    <a:pt x="4262" y="411"/>
                  </a:cubicBezTo>
                  <a:lnTo>
                    <a:pt x="4641" y="788"/>
                  </a:lnTo>
                  <a:cubicBezTo>
                    <a:pt x="4651" y="798"/>
                    <a:pt x="4657" y="811"/>
                    <a:pt x="4657" y="826"/>
                  </a:cubicBezTo>
                  <a:cubicBezTo>
                    <a:pt x="4657" y="840"/>
                    <a:pt x="4651" y="854"/>
                    <a:pt x="4641" y="864"/>
                  </a:cubicBezTo>
                  <a:lnTo>
                    <a:pt x="4327" y="1177"/>
                  </a:lnTo>
                  <a:cubicBezTo>
                    <a:pt x="4439" y="1347"/>
                    <a:pt x="4516" y="1532"/>
                    <a:pt x="4556" y="1728"/>
                  </a:cubicBezTo>
                  <a:lnTo>
                    <a:pt x="4998" y="1728"/>
                  </a:lnTo>
                  <a:cubicBezTo>
                    <a:pt x="5028" y="1728"/>
                    <a:pt x="5052" y="1752"/>
                    <a:pt x="5052" y="1782"/>
                  </a:cubicBezTo>
                  <a:lnTo>
                    <a:pt x="5052" y="2316"/>
                  </a:lnTo>
                  <a:cubicBezTo>
                    <a:pt x="5052" y="2346"/>
                    <a:pt x="5028" y="2370"/>
                    <a:pt x="4998" y="2370"/>
                  </a:cubicBezTo>
                  <a:lnTo>
                    <a:pt x="4556" y="2370"/>
                  </a:lnTo>
                  <a:cubicBezTo>
                    <a:pt x="4526" y="2518"/>
                    <a:pt x="4475" y="2660"/>
                    <a:pt x="4405" y="2792"/>
                  </a:cubicBezTo>
                  <a:lnTo>
                    <a:pt x="5407" y="2792"/>
                  </a:lnTo>
                  <a:cubicBezTo>
                    <a:pt x="5548" y="2792"/>
                    <a:pt x="5663" y="2906"/>
                    <a:pt x="5663" y="3047"/>
                  </a:cubicBezTo>
                  <a:lnTo>
                    <a:pt x="5663" y="6164"/>
                  </a:lnTo>
                  <a:cubicBezTo>
                    <a:pt x="5664" y="6168"/>
                    <a:pt x="5665" y="6173"/>
                    <a:pt x="5665" y="6177"/>
                  </a:cubicBezTo>
                  <a:close/>
                  <a:moveTo>
                    <a:pt x="1775" y="8025"/>
                  </a:moveTo>
                  <a:lnTo>
                    <a:pt x="3890" y="8025"/>
                  </a:lnTo>
                  <a:lnTo>
                    <a:pt x="3890" y="7780"/>
                  </a:lnTo>
                  <a:lnTo>
                    <a:pt x="3506" y="7780"/>
                  </a:lnTo>
                  <a:lnTo>
                    <a:pt x="2157" y="7780"/>
                  </a:lnTo>
                  <a:lnTo>
                    <a:pt x="1775" y="7780"/>
                  </a:lnTo>
                  <a:lnTo>
                    <a:pt x="1775" y="8025"/>
                  </a:lnTo>
                  <a:close/>
                  <a:moveTo>
                    <a:pt x="2220" y="7673"/>
                  </a:moveTo>
                  <a:lnTo>
                    <a:pt x="3443" y="7673"/>
                  </a:lnTo>
                  <a:lnTo>
                    <a:pt x="3353" y="7094"/>
                  </a:lnTo>
                  <a:lnTo>
                    <a:pt x="2312" y="7094"/>
                  </a:lnTo>
                  <a:lnTo>
                    <a:pt x="2220" y="7673"/>
                  </a:lnTo>
                  <a:close/>
                  <a:moveTo>
                    <a:pt x="1547" y="2307"/>
                  </a:moveTo>
                  <a:cubicBezTo>
                    <a:pt x="1578" y="2479"/>
                    <a:pt x="1638" y="2642"/>
                    <a:pt x="1726" y="2792"/>
                  </a:cubicBezTo>
                  <a:lnTo>
                    <a:pt x="2627" y="2792"/>
                  </a:lnTo>
                  <a:cubicBezTo>
                    <a:pt x="2357" y="2653"/>
                    <a:pt x="2172" y="2372"/>
                    <a:pt x="2172" y="2048"/>
                  </a:cubicBezTo>
                  <a:cubicBezTo>
                    <a:pt x="2172" y="1590"/>
                    <a:pt x="2545" y="1217"/>
                    <a:pt x="3004" y="1217"/>
                  </a:cubicBezTo>
                  <a:cubicBezTo>
                    <a:pt x="3462" y="1217"/>
                    <a:pt x="3835" y="1591"/>
                    <a:pt x="3835" y="2050"/>
                  </a:cubicBezTo>
                  <a:cubicBezTo>
                    <a:pt x="3835" y="2373"/>
                    <a:pt x="3650" y="2654"/>
                    <a:pt x="3381" y="2792"/>
                  </a:cubicBezTo>
                  <a:lnTo>
                    <a:pt x="4282" y="2792"/>
                  </a:lnTo>
                  <a:cubicBezTo>
                    <a:pt x="4369" y="2643"/>
                    <a:pt x="4428" y="2480"/>
                    <a:pt x="4459" y="2307"/>
                  </a:cubicBezTo>
                  <a:cubicBezTo>
                    <a:pt x="4464" y="2281"/>
                    <a:pt x="4486" y="2263"/>
                    <a:pt x="4512" y="2263"/>
                  </a:cubicBezTo>
                  <a:lnTo>
                    <a:pt x="4944" y="2263"/>
                  </a:lnTo>
                  <a:lnTo>
                    <a:pt x="4944" y="1835"/>
                  </a:lnTo>
                  <a:lnTo>
                    <a:pt x="4512" y="1835"/>
                  </a:lnTo>
                  <a:cubicBezTo>
                    <a:pt x="4486" y="1835"/>
                    <a:pt x="4464" y="1817"/>
                    <a:pt x="4459" y="1791"/>
                  </a:cubicBezTo>
                  <a:cubicBezTo>
                    <a:pt x="4422" y="1579"/>
                    <a:pt x="4340" y="1381"/>
                    <a:pt x="4214" y="1201"/>
                  </a:cubicBezTo>
                  <a:cubicBezTo>
                    <a:pt x="4199" y="1180"/>
                    <a:pt x="4202" y="1151"/>
                    <a:pt x="4220" y="1133"/>
                  </a:cubicBezTo>
                  <a:lnTo>
                    <a:pt x="4527" y="826"/>
                  </a:lnTo>
                  <a:lnTo>
                    <a:pt x="4224" y="524"/>
                  </a:lnTo>
                  <a:lnTo>
                    <a:pt x="3919" y="831"/>
                  </a:lnTo>
                  <a:cubicBezTo>
                    <a:pt x="3901" y="850"/>
                    <a:pt x="3872" y="852"/>
                    <a:pt x="3850" y="837"/>
                  </a:cubicBezTo>
                  <a:cubicBezTo>
                    <a:pt x="3673" y="713"/>
                    <a:pt x="3474" y="630"/>
                    <a:pt x="3261" y="593"/>
                  </a:cubicBezTo>
                  <a:cubicBezTo>
                    <a:pt x="3235" y="588"/>
                    <a:pt x="3216" y="565"/>
                    <a:pt x="3216" y="539"/>
                  </a:cubicBezTo>
                  <a:lnTo>
                    <a:pt x="3219" y="107"/>
                  </a:lnTo>
                  <a:lnTo>
                    <a:pt x="2794" y="107"/>
                  </a:lnTo>
                  <a:lnTo>
                    <a:pt x="2794" y="540"/>
                  </a:lnTo>
                  <a:cubicBezTo>
                    <a:pt x="2794" y="566"/>
                    <a:pt x="2775" y="588"/>
                    <a:pt x="2749" y="593"/>
                  </a:cubicBezTo>
                  <a:cubicBezTo>
                    <a:pt x="2537" y="630"/>
                    <a:pt x="2339" y="712"/>
                    <a:pt x="2160" y="837"/>
                  </a:cubicBezTo>
                  <a:cubicBezTo>
                    <a:pt x="2138" y="852"/>
                    <a:pt x="2109" y="850"/>
                    <a:pt x="2091" y="831"/>
                  </a:cubicBezTo>
                  <a:lnTo>
                    <a:pt x="1784" y="524"/>
                  </a:lnTo>
                  <a:lnTo>
                    <a:pt x="1483" y="826"/>
                  </a:lnTo>
                  <a:lnTo>
                    <a:pt x="1788" y="1133"/>
                  </a:lnTo>
                  <a:cubicBezTo>
                    <a:pt x="1806" y="1151"/>
                    <a:pt x="1809" y="1180"/>
                    <a:pt x="1794" y="1201"/>
                  </a:cubicBezTo>
                  <a:cubicBezTo>
                    <a:pt x="1669" y="1379"/>
                    <a:pt x="1587" y="1577"/>
                    <a:pt x="1549" y="1791"/>
                  </a:cubicBezTo>
                  <a:cubicBezTo>
                    <a:pt x="1544" y="1817"/>
                    <a:pt x="1522" y="1835"/>
                    <a:pt x="1496" y="1835"/>
                  </a:cubicBezTo>
                  <a:lnTo>
                    <a:pt x="1064" y="1835"/>
                  </a:lnTo>
                  <a:lnTo>
                    <a:pt x="1064" y="2263"/>
                  </a:lnTo>
                  <a:lnTo>
                    <a:pt x="1494" y="2263"/>
                  </a:lnTo>
                  <a:cubicBezTo>
                    <a:pt x="1520" y="2263"/>
                    <a:pt x="1543" y="2281"/>
                    <a:pt x="1547" y="2307"/>
                  </a:cubicBezTo>
                  <a:close/>
                  <a:moveTo>
                    <a:pt x="3004" y="2775"/>
                  </a:moveTo>
                  <a:cubicBezTo>
                    <a:pt x="3403" y="2775"/>
                    <a:pt x="3727" y="2450"/>
                    <a:pt x="3727" y="2050"/>
                  </a:cubicBezTo>
                  <a:cubicBezTo>
                    <a:pt x="3727" y="1650"/>
                    <a:pt x="3403" y="1324"/>
                    <a:pt x="3004" y="1324"/>
                  </a:cubicBezTo>
                  <a:cubicBezTo>
                    <a:pt x="2604" y="1324"/>
                    <a:pt x="2279" y="1649"/>
                    <a:pt x="2279" y="2048"/>
                  </a:cubicBezTo>
                  <a:cubicBezTo>
                    <a:pt x="2279" y="2449"/>
                    <a:pt x="2604" y="2775"/>
                    <a:pt x="3004" y="2775"/>
                  </a:cubicBezTo>
                  <a:close/>
                  <a:moveTo>
                    <a:pt x="256" y="2899"/>
                  </a:moveTo>
                  <a:cubicBezTo>
                    <a:pt x="174" y="2899"/>
                    <a:pt x="108" y="2966"/>
                    <a:pt x="108" y="3049"/>
                  </a:cubicBezTo>
                  <a:lnTo>
                    <a:pt x="108" y="6124"/>
                  </a:lnTo>
                  <a:lnTo>
                    <a:pt x="5556" y="6124"/>
                  </a:lnTo>
                  <a:lnTo>
                    <a:pt x="5556" y="3047"/>
                  </a:lnTo>
                  <a:cubicBezTo>
                    <a:pt x="5556" y="2965"/>
                    <a:pt x="5489" y="2899"/>
                    <a:pt x="5407" y="2899"/>
                  </a:cubicBezTo>
                  <a:lnTo>
                    <a:pt x="4325" y="2899"/>
                  </a:lnTo>
                  <a:cubicBezTo>
                    <a:pt x="4321" y="2900"/>
                    <a:pt x="4316" y="2901"/>
                    <a:pt x="4312" y="2901"/>
                  </a:cubicBezTo>
                  <a:lnTo>
                    <a:pt x="1696" y="2901"/>
                  </a:lnTo>
                  <a:cubicBezTo>
                    <a:pt x="1692" y="2901"/>
                    <a:pt x="1687" y="2900"/>
                    <a:pt x="1683" y="2899"/>
                  </a:cubicBezTo>
                  <a:lnTo>
                    <a:pt x="256" y="2899"/>
                  </a:lnTo>
                  <a:close/>
                  <a:moveTo>
                    <a:pt x="5407" y="6985"/>
                  </a:moveTo>
                  <a:cubicBezTo>
                    <a:pt x="5489" y="6985"/>
                    <a:pt x="5556" y="6918"/>
                    <a:pt x="5556" y="6837"/>
                  </a:cubicBezTo>
                  <a:lnTo>
                    <a:pt x="5556" y="6231"/>
                  </a:lnTo>
                  <a:lnTo>
                    <a:pt x="108" y="6231"/>
                  </a:lnTo>
                  <a:lnTo>
                    <a:pt x="108" y="6837"/>
                  </a:lnTo>
                  <a:cubicBezTo>
                    <a:pt x="108" y="6918"/>
                    <a:pt x="174" y="6985"/>
                    <a:pt x="256" y="6985"/>
                  </a:cubicBezTo>
                  <a:lnTo>
                    <a:pt x="5407" y="6985"/>
                  </a:lnTo>
                  <a:close/>
                </a:path>
              </a:pathLst>
            </a:custGeom>
            <a:solidFill>
              <a:srgbClr val="0ED8F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5" name="Freeform 2">
              <a:extLst>
                <a:ext uri="{FF2B5EF4-FFF2-40B4-BE49-F238E27FC236}">
                  <a16:creationId xmlns:a16="http://schemas.microsoft.com/office/drawing/2014/main" id="{C6A29BB8-1B11-9843-9BE2-F11590BEEF57}"/>
                </a:ext>
              </a:extLst>
            </p:cNvPr>
            <p:cNvSpPr>
              <a:spLocks noChangeArrowheads="1"/>
            </p:cNvSpPr>
            <p:nvPr/>
          </p:nvSpPr>
          <p:spPr bwMode="auto">
            <a:xfrm>
              <a:off x="3930650" y="3486150"/>
              <a:ext cx="184150" cy="184150"/>
            </a:xfrm>
            <a:custGeom>
              <a:avLst/>
              <a:gdLst>
                <a:gd name="T0" fmla="*/ 256 w 512"/>
                <a:gd name="T1" fmla="*/ 0 h 512"/>
                <a:gd name="T2" fmla="*/ 511 w 512"/>
                <a:gd name="T3" fmla="*/ 256 h 512"/>
                <a:gd name="T4" fmla="*/ 256 w 512"/>
                <a:gd name="T5" fmla="*/ 511 h 512"/>
                <a:gd name="T6" fmla="*/ 0 w 512"/>
                <a:gd name="T7" fmla="*/ 256 h 512"/>
                <a:gd name="T8" fmla="*/ 256 w 512"/>
                <a:gd name="T9" fmla="*/ 0 h 512"/>
                <a:gd name="T10" fmla="*/ 256 w 512"/>
                <a:gd name="T11" fmla="*/ 404 h 512"/>
                <a:gd name="T12" fmla="*/ 403 w 512"/>
                <a:gd name="T13" fmla="*/ 256 h 512"/>
                <a:gd name="T14" fmla="*/ 256 w 512"/>
                <a:gd name="T15" fmla="*/ 107 h 512"/>
                <a:gd name="T16" fmla="*/ 108 w 512"/>
                <a:gd name="T17" fmla="*/ 256 h 512"/>
                <a:gd name="T18" fmla="*/ 256 w 512"/>
                <a:gd name="T19" fmla="*/ 4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396" y="0"/>
                    <a:pt x="511" y="115"/>
                    <a:pt x="511" y="256"/>
                  </a:cubicBezTo>
                  <a:cubicBezTo>
                    <a:pt x="511" y="397"/>
                    <a:pt x="396" y="511"/>
                    <a:pt x="256" y="511"/>
                  </a:cubicBezTo>
                  <a:cubicBezTo>
                    <a:pt x="113" y="511"/>
                    <a:pt x="0" y="399"/>
                    <a:pt x="0" y="256"/>
                  </a:cubicBezTo>
                  <a:cubicBezTo>
                    <a:pt x="0" y="115"/>
                    <a:pt x="115" y="0"/>
                    <a:pt x="256" y="0"/>
                  </a:cubicBezTo>
                  <a:close/>
                  <a:moveTo>
                    <a:pt x="256" y="404"/>
                  </a:moveTo>
                  <a:cubicBezTo>
                    <a:pt x="337" y="404"/>
                    <a:pt x="403" y="338"/>
                    <a:pt x="403" y="256"/>
                  </a:cubicBezTo>
                  <a:cubicBezTo>
                    <a:pt x="403" y="174"/>
                    <a:pt x="337" y="107"/>
                    <a:pt x="256" y="107"/>
                  </a:cubicBezTo>
                  <a:cubicBezTo>
                    <a:pt x="174" y="107"/>
                    <a:pt x="108" y="174"/>
                    <a:pt x="108" y="256"/>
                  </a:cubicBezTo>
                  <a:cubicBezTo>
                    <a:pt x="108" y="339"/>
                    <a:pt x="173" y="404"/>
                    <a:pt x="256" y="404"/>
                  </a:cubicBezTo>
                  <a:close/>
                </a:path>
              </a:pathLst>
            </a:custGeom>
            <a:solidFill>
              <a:srgbClr val="FF40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6" name="Freeform 3">
              <a:extLst>
                <a:ext uri="{FF2B5EF4-FFF2-40B4-BE49-F238E27FC236}">
                  <a16:creationId xmlns:a16="http://schemas.microsoft.com/office/drawing/2014/main" id="{E33EB3D8-2677-3D40-ADCE-E8FD2F612935}"/>
                </a:ext>
              </a:extLst>
            </p:cNvPr>
            <p:cNvSpPr>
              <a:spLocks noChangeArrowheads="1"/>
            </p:cNvSpPr>
            <p:nvPr/>
          </p:nvSpPr>
          <p:spPr bwMode="auto">
            <a:xfrm>
              <a:off x="3455988" y="2497138"/>
              <a:ext cx="1133475" cy="650875"/>
            </a:xfrm>
            <a:custGeom>
              <a:avLst/>
              <a:gdLst>
                <a:gd name="T0" fmla="*/ 576 w 3149"/>
                <a:gd name="T1" fmla="*/ 1808 h 1809"/>
                <a:gd name="T2" fmla="*/ 0 w 3149"/>
                <a:gd name="T3" fmla="*/ 1232 h 1809"/>
                <a:gd name="T4" fmla="*/ 460 w 3149"/>
                <a:gd name="T5" fmla="*/ 669 h 1809"/>
                <a:gd name="T6" fmla="*/ 1243 w 3149"/>
                <a:gd name="T7" fmla="*/ 0 h 1809"/>
                <a:gd name="T8" fmla="*/ 1851 w 3149"/>
                <a:gd name="T9" fmla="*/ 287 h 1809"/>
                <a:gd name="T10" fmla="*/ 2167 w 3149"/>
                <a:gd name="T11" fmla="*/ 206 h 1809"/>
                <a:gd name="T12" fmla="*/ 2805 w 3149"/>
                <a:gd name="T13" fmla="*/ 707 h 1809"/>
                <a:gd name="T14" fmla="*/ 3148 w 3149"/>
                <a:gd name="T15" fmla="*/ 1232 h 1809"/>
                <a:gd name="T16" fmla="*/ 2573 w 3149"/>
                <a:gd name="T17" fmla="*/ 1808 h 1809"/>
                <a:gd name="T18" fmla="*/ 576 w 3149"/>
                <a:gd name="T19" fmla="*/ 1808 h 1809"/>
                <a:gd name="T20" fmla="*/ 515 w 3149"/>
                <a:gd name="T21" fmla="*/ 767 h 1809"/>
                <a:gd name="T22" fmla="*/ 108 w 3149"/>
                <a:gd name="T23" fmla="*/ 1232 h 1809"/>
                <a:gd name="T24" fmla="*/ 576 w 3149"/>
                <a:gd name="T25" fmla="*/ 1701 h 1809"/>
                <a:gd name="T26" fmla="*/ 2573 w 3149"/>
                <a:gd name="T27" fmla="*/ 1701 h 1809"/>
                <a:gd name="T28" fmla="*/ 3041 w 3149"/>
                <a:gd name="T29" fmla="*/ 1232 h 1809"/>
                <a:gd name="T30" fmla="*/ 2740 w 3149"/>
                <a:gd name="T31" fmla="*/ 795 h 1809"/>
                <a:gd name="T32" fmla="*/ 2706 w 3149"/>
                <a:gd name="T33" fmla="*/ 755 h 1809"/>
                <a:gd name="T34" fmla="*/ 2167 w 3149"/>
                <a:gd name="T35" fmla="*/ 313 h 1809"/>
                <a:gd name="T36" fmla="*/ 1868 w 3149"/>
                <a:gd name="T37" fmla="*/ 402 h 1809"/>
                <a:gd name="T38" fmla="*/ 1795 w 3149"/>
                <a:gd name="T39" fmla="*/ 389 h 1809"/>
                <a:gd name="T40" fmla="*/ 1243 w 3149"/>
                <a:gd name="T41" fmla="*/ 108 h 1809"/>
                <a:gd name="T42" fmla="*/ 561 w 3149"/>
                <a:gd name="T43" fmla="*/ 720 h 1809"/>
                <a:gd name="T44" fmla="*/ 515 w 3149"/>
                <a:gd name="T45" fmla="*/ 767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49" h="1809">
                  <a:moveTo>
                    <a:pt x="576" y="1808"/>
                  </a:moveTo>
                  <a:cubicBezTo>
                    <a:pt x="259" y="1808"/>
                    <a:pt x="1" y="1550"/>
                    <a:pt x="0" y="1232"/>
                  </a:cubicBezTo>
                  <a:cubicBezTo>
                    <a:pt x="0" y="958"/>
                    <a:pt x="195" y="723"/>
                    <a:pt x="460" y="669"/>
                  </a:cubicBezTo>
                  <a:cubicBezTo>
                    <a:pt x="520" y="285"/>
                    <a:pt x="850" y="0"/>
                    <a:pt x="1243" y="0"/>
                  </a:cubicBezTo>
                  <a:cubicBezTo>
                    <a:pt x="1478" y="0"/>
                    <a:pt x="1702" y="107"/>
                    <a:pt x="1851" y="287"/>
                  </a:cubicBezTo>
                  <a:cubicBezTo>
                    <a:pt x="1948" y="234"/>
                    <a:pt x="2056" y="206"/>
                    <a:pt x="2167" y="206"/>
                  </a:cubicBezTo>
                  <a:cubicBezTo>
                    <a:pt x="2470" y="208"/>
                    <a:pt x="2734" y="417"/>
                    <a:pt x="2805" y="707"/>
                  </a:cubicBezTo>
                  <a:cubicBezTo>
                    <a:pt x="3012" y="798"/>
                    <a:pt x="3148" y="1006"/>
                    <a:pt x="3148" y="1232"/>
                  </a:cubicBezTo>
                  <a:cubicBezTo>
                    <a:pt x="3148" y="1550"/>
                    <a:pt x="2890" y="1808"/>
                    <a:pt x="2573" y="1808"/>
                  </a:cubicBezTo>
                  <a:lnTo>
                    <a:pt x="576" y="1808"/>
                  </a:lnTo>
                  <a:close/>
                  <a:moveTo>
                    <a:pt x="515" y="767"/>
                  </a:moveTo>
                  <a:cubicBezTo>
                    <a:pt x="283" y="798"/>
                    <a:pt x="108" y="998"/>
                    <a:pt x="108" y="1232"/>
                  </a:cubicBezTo>
                  <a:cubicBezTo>
                    <a:pt x="108" y="1491"/>
                    <a:pt x="318" y="1701"/>
                    <a:pt x="576" y="1701"/>
                  </a:cubicBezTo>
                  <a:lnTo>
                    <a:pt x="2573" y="1701"/>
                  </a:lnTo>
                  <a:cubicBezTo>
                    <a:pt x="2831" y="1701"/>
                    <a:pt x="3041" y="1491"/>
                    <a:pt x="3041" y="1232"/>
                  </a:cubicBezTo>
                  <a:cubicBezTo>
                    <a:pt x="3041" y="1040"/>
                    <a:pt x="2920" y="864"/>
                    <a:pt x="2740" y="795"/>
                  </a:cubicBezTo>
                  <a:cubicBezTo>
                    <a:pt x="2722" y="788"/>
                    <a:pt x="2710" y="773"/>
                    <a:pt x="2706" y="755"/>
                  </a:cubicBezTo>
                  <a:cubicBezTo>
                    <a:pt x="2655" y="501"/>
                    <a:pt x="2428" y="315"/>
                    <a:pt x="2167" y="313"/>
                  </a:cubicBezTo>
                  <a:cubicBezTo>
                    <a:pt x="2060" y="313"/>
                    <a:pt x="1957" y="344"/>
                    <a:pt x="1868" y="402"/>
                  </a:cubicBezTo>
                  <a:cubicBezTo>
                    <a:pt x="1844" y="418"/>
                    <a:pt x="1812" y="412"/>
                    <a:pt x="1795" y="389"/>
                  </a:cubicBezTo>
                  <a:cubicBezTo>
                    <a:pt x="1667" y="213"/>
                    <a:pt x="1461" y="108"/>
                    <a:pt x="1243" y="108"/>
                  </a:cubicBezTo>
                  <a:cubicBezTo>
                    <a:pt x="891" y="108"/>
                    <a:pt x="598" y="371"/>
                    <a:pt x="561" y="720"/>
                  </a:cubicBezTo>
                  <a:cubicBezTo>
                    <a:pt x="559" y="744"/>
                    <a:pt x="540" y="764"/>
                    <a:pt x="515" y="767"/>
                  </a:cubicBezTo>
                  <a:close/>
                </a:path>
              </a:pathLst>
            </a:custGeom>
            <a:solidFill>
              <a:srgbClr val="FF40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spTree>
    <p:extLst>
      <p:ext uri="{BB962C8B-B14F-4D97-AF65-F5344CB8AC3E}">
        <p14:creationId xmlns:p14="http://schemas.microsoft.com/office/powerpoint/2010/main" val="676026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Title 8">
            <a:extLst>
              <a:ext uri="{FF2B5EF4-FFF2-40B4-BE49-F238E27FC236}">
                <a16:creationId xmlns:a16="http://schemas.microsoft.com/office/drawing/2014/main" id="{037C952A-AD5A-B64E-8F1F-3876A3A7A78E}"/>
              </a:ext>
            </a:extLst>
          </p:cNvPr>
          <p:cNvSpPr txBox="1">
            <a:spLocks/>
          </p:cNvSpPr>
          <p:nvPr/>
        </p:nvSpPr>
        <p:spPr>
          <a:xfrm>
            <a:off x="609441" y="724739"/>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10 reasons Backup Exec is the data protection leader for Mid-market and SMB</a:t>
            </a:r>
          </a:p>
        </p:txBody>
      </p:sp>
      <p:sp>
        <p:nvSpPr>
          <p:cNvPr id="59" name="Rectangle 58">
            <a:extLst>
              <a:ext uri="{FF2B5EF4-FFF2-40B4-BE49-F238E27FC236}">
                <a16:creationId xmlns:a16="http://schemas.microsoft.com/office/drawing/2014/main" id="{4BC601C6-FA2C-E94C-903C-EC11A4D64F27}"/>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3" name="Rectangle 22">
            <a:extLst>
              <a:ext uri="{FF2B5EF4-FFF2-40B4-BE49-F238E27FC236}">
                <a16:creationId xmlns:a16="http://schemas.microsoft.com/office/drawing/2014/main" id="{285533AE-8131-4E19-BA63-1B7C22BC7D59}"/>
              </a:ext>
            </a:extLst>
          </p:cNvPr>
          <p:cNvSpPr/>
          <p:nvPr/>
        </p:nvSpPr>
        <p:spPr>
          <a:xfrm>
            <a:off x="428770"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1</a:t>
            </a:r>
          </a:p>
          <a:p>
            <a:pPr algn="ctr" defTabSz="1066480">
              <a:lnSpc>
                <a:spcPct val="95000"/>
              </a:lnSpc>
              <a:spcBef>
                <a:spcPct val="0"/>
              </a:spcBef>
              <a:spcAft>
                <a:spcPts val="600"/>
              </a:spcAft>
              <a:defRPr/>
            </a:pPr>
            <a:r>
              <a:rPr lang="en-US" sz="1799">
                <a:solidFill>
                  <a:srgbClr val="0070C0"/>
                </a:solidFill>
                <a:latin typeface="Polaris Book"/>
              </a:rPr>
              <a:t>SIMPLICITY</a:t>
            </a: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Deploy unified data protection using a </a:t>
            </a:r>
            <a:r>
              <a:rPr lang="en-US" sz="1100" b="1">
                <a:solidFill>
                  <a:schemeClr val="tx1"/>
                </a:solidFill>
                <a:latin typeface="Polaris Book"/>
                <a:ea typeface="Calibri" panose="020F0502020204030204" pitchFamily="34" charset="0"/>
                <a:cs typeface="Arial" panose="020B0604020202020204" pitchFamily="34" charset="0"/>
              </a:rPr>
              <a:t>single, easy-to-use interface</a:t>
            </a:r>
            <a:r>
              <a:rPr lang="en-US" sz="1100">
                <a:solidFill>
                  <a:schemeClr val="tx1"/>
                </a:solidFill>
                <a:latin typeface="Polaris Book"/>
                <a:ea typeface="Calibri" panose="020F0502020204030204" pitchFamily="34" charset="0"/>
                <a:cs typeface="Arial" panose="020B0604020202020204" pitchFamily="34" charset="0"/>
              </a:rPr>
              <a:t>, intelligent dashboards and intuitive wizards</a:t>
            </a:r>
            <a:endParaRPr lang="en-US" sz="1100">
              <a:solidFill>
                <a:schemeClr val="tx1"/>
              </a:solidFill>
              <a:latin typeface="Polaris Bold" panose="02000000000000000000" pitchFamily="50" charset="0"/>
              <a:ea typeface="Polaris Bold" panose="02000000000000000000" pitchFamily="50" charset="0"/>
              <a:cs typeface="Polaris Bold" panose="02000000000000000000" pitchFamily="50" charset="0"/>
            </a:endParaRPr>
          </a:p>
        </p:txBody>
      </p:sp>
      <p:sp>
        <p:nvSpPr>
          <p:cNvPr id="24" name="Rectangle 23">
            <a:extLst>
              <a:ext uri="{FF2B5EF4-FFF2-40B4-BE49-F238E27FC236}">
                <a16:creationId xmlns:a16="http://schemas.microsoft.com/office/drawing/2014/main" id="{073F7F97-65ED-4D4C-8861-2310ADF44D34}"/>
              </a:ext>
            </a:extLst>
          </p:cNvPr>
          <p:cNvSpPr/>
          <p:nvPr/>
        </p:nvSpPr>
        <p:spPr>
          <a:xfrm>
            <a:off x="2721253"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2</a:t>
            </a:r>
          </a:p>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MODERNIZE</a:t>
            </a:r>
            <a:endParaRPr lang="en-US" sz="1799">
              <a:solidFill>
                <a:schemeClr val="tx1"/>
              </a:solidFill>
              <a:latin typeface="Polaris Book"/>
            </a:endParaRPr>
          </a:p>
          <a:p>
            <a:pPr algn="ctr" defTabSz="1066480">
              <a:lnSpc>
                <a:spcPct val="95000"/>
              </a:lnSpc>
              <a:spcBef>
                <a:spcPct val="0"/>
              </a:spcBef>
              <a:spcAft>
                <a:spcPts val="600"/>
              </a:spcAft>
              <a:defRPr/>
            </a:pPr>
            <a:r>
              <a:rPr lang="en-US" sz="1100" b="1">
                <a:solidFill>
                  <a:schemeClr val="tx1"/>
                </a:solidFill>
                <a:latin typeface="Polaris Book"/>
                <a:ea typeface="Polaris Bold" panose="02000000000000000000" pitchFamily="50" charset="0"/>
                <a:cs typeface="Arial" panose="020B0604020202020204" pitchFamily="34" charset="0"/>
              </a:rPr>
              <a:t>Transition to cloud confidently—Backup Exec supports all major Cloud Service Providers</a:t>
            </a:r>
            <a:endParaRPr lang="en-US" sz="1100" b="1">
              <a:solidFill>
                <a:schemeClr val="tx1"/>
              </a:solidFill>
              <a:latin typeface="Polaris Bold" panose="02000000000000000000" pitchFamily="50" charset="0"/>
              <a:ea typeface="Polaris Bold" panose="02000000000000000000" pitchFamily="50" charset="0"/>
              <a:cs typeface="Polaris Bold" panose="02000000000000000000" pitchFamily="50" charset="0"/>
            </a:endParaRPr>
          </a:p>
        </p:txBody>
      </p:sp>
      <p:sp>
        <p:nvSpPr>
          <p:cNvPr id="25" name="Rectangle 24">
            <a:extLst>
              <a:ext uri="{FF2B5EF4-FFF2-40B4-BE49-F238E27FC236}">
                <a16:creationId xmlns:a16="http://schemas.microsoft.com/office/drawing/2014/main" id="{CC9D99C9-6015-4275-902F-DF6E2B00E5C2}"/>
              </a:ext>
            </a:extLst>
          </p:cNvPr>
          <p:cNvSpPr/>
          <p:nvPr/>
        </p:nvSpPr>
        <p:spPr>
          <a:xfrm>
            <a:off x="5013735"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3</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TCO</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Achieve </a:t>
            </a:r>
            <a:r>
              <a:rPr lang="en-US" sz="1100" b="1">
                <a:solidFill>
                  <a:schemeClr val="tx1"/>
                </a:solidFill>
                <a:latin typeface="Polaris Bold" panose="02000000000000000000" pitchFamily="50" charset="0"/>
                <a:ea typeface="Polaris Bold" panose="02000000000000000000" pitchFamily="50" charset="0"/>
                <a:cs typeface="Polaris Bold" panose="02000000000000000000" pitchFamily="50" charset="0"/>
              </a:rPr>
              <a:t>50% average cost savings </a:t>
            </a:r>
            <a:r>
              <a:rPr lang="en-US" sz="1100">
                <a:solidFill>
                  <a:schemeClr val="tx1"/>
                </a:solidFill>
                <a:latin typeface="Polaris Book"/>
                <a:ea typeface="Calibri" panose="020F0502020204030204" pitchFamily="34" charset="0"/>
                <a:cs typeface="Arial" panose="020B0604020202020204" pitchFamily="34" charset="0"/>
              </a:rPr>
              <a:t>by eliminating point products and single efficient</a:t>
            </a:r>
            <a:br>
              <a:rPr lang="en-US" sz="1100">
                <a:solidFill>
                  <a:schemeClr val="tx1"/>
                </a:solidFill>
                <a:latin typeface="Polaris Book"/>
                <a:ea typeface="Calibri" panose="020F0502020204030204" pitchFamily="34" charset="0"/>
                <a:cs typeface="Arial" panose="020B0604020202020204" pitchFamily="34" charset="0"/>
              </a:rPr>
            </a:br>
            <a:r>
              <a:rPr lang="en-US" sz="1100">
                <a:solidFill>
                  <a:schemeClr val="tx1"/>
                </a:solidFill>
                <a:latin typeface="Polaris Book"/>
                <a:ea typeface="Calibri" panose="020F0502020204030204" pitchFamily="34" charset="0"/>
                <a:cs typeface="Arial" panose="020B0604020202020204" pitchFamily="34" charset="0"/>
              </a:rPr>
              <a:t>dedupe store</a:t>
            </a:r>
          </a:p>
        </p:txBody>
      </p:sp>
      <p:sp>
        <p:nvSpPr>
          <p:cNvPr id="26" name="Rectangle 25">
            <a:extLst>
              <a:ext uri="{FF2B5EF4-FFF2-40B4-BE49-F238E27FC236}">
                <a16:creationId xmlns:a16="http://schemas.microsoft.com/office/drawing/2014/main" id="{41B2EE4F-D72E-44C3-A52E-B95A9E9CB6EB}"/>
              </a:ext>
            </a:extLst>
          </p:cNvPr>
          <p:cNvSpPr/>
          <p:nvPr/>
        </p:nvSpPr>
        <p:spPr>
          <a:xfrm>
            <a:off x="7306216"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4</a:t>
            </a:r>
          </a:p>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scale</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Grow VM deployments endlessly with Backup Exec Accelerator, that provides forever incremental VM backups, reducing backup windows</a:t>
            </a:r>
          </a:p>
        </p:txBody>
      </p:sp>
      <p:sp>
        <p:nvSpPr>
          <p:cNvPr id="27" name="Rectangle 26">
            <a:extLst>
              <a:ext uri="{FF2B5EF4-FFF2-40B4-BE49-F238E27FC236}">
                <a16:creationId xmlns:a16="http://schemas.microsoft.com/office/drawing/2014/main" id="{6BA7F2CA-715A-4C13-A057-2F68972D3122}"/>
              </a:ext>
            </a:extLst>
          </p:cNvPr>
          <p:cNvSpPr/>
          <p:nvPr/>
        </p:nvSpPr>
        <p:spPr>
          <a:xfrm>
            <a:off x="9598699" y="1904691"/>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5</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Reliability</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Easily recover your data in a few simple clicks, thanks to features like Ransomware Resilience, Instant Recovery of VMs, and Instant Cloud Recovery</a:t>
            </a:r>
            <a:endParaRPr lang="en-US" sz="1050">
              <a:solidFill>
                <a:schemeClr val="tx1"/>
              </a:solidFill>
              <a:latin typeface="Polaris Book"/>
              <a:ea typeface="Calibri" panose="020F050202020403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1EC6664-FAAC-47EF-8EE7-B5F026442EC2}"/>
              </a:ext>
            </a:extLst>
          </p:cNvPr>
          <p:cNvSpPr/>
          <p:nvPr/>
        </p:nvSpPr>
        <p:spPr>
          <a:xfrm>
            <a:off x="428770"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6</a:t>
            </a:r>
          </a:p>
          <a:p>
            <a:pPr algn="ctr" defTabSz="1066480">
              <a:lnSpc>
                <a:spcPct val="95000"/>
              </a:lnSpc>
              <a:spcBef>
                <a:spcPct val="0"/>
              </a:spcBef>
              <a:spcAft>
                <a:spcPts val="600"/>
              </a:spcAft>
              <a:defRPr/>
            </a:pPr>
            <a:r>
              <a:rPr lang="en-US" sz="1750">
                <a:solidFill>
                  <a:srgbClr val="0070C0"/>
                </a:solidFill>
                <a:latin typeface="Polaris Book"/>
              </a:rPr>
              <a:t>SECURE</a:t>
            </a:r>
            <a:endParaRPr lang="en-US" sz="1799">
              <a:solidFill>
                <a:schemeClr val="tx1"/>
              </a:solidFill>
              <a:latin typeface="Polaris Book"/>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a:rPr>
              <a:t>Ransomware Resilience protects your backup server and backup data.  2-Factor Authentication guards the access of the Backup Exec console</a:t>
            </a:r>
          </a:p>
        </p:txBody>
      </p:sp>
      <p:sp>
        <p:nvSpPr>
          <p:cNvPr id="29" name="Rectangle 28">
            <a:extLst>
              <a:ext uri="{FF2B5EF4-FFF2-40B4-BE49-F238E27FC236}">
                <a16:creationId xmlns:a16="http://schemas.microsoft.com/office/drawing/2014/main" id="{08051ADC-05D1-4C8C-84CE-EF29C26A767E}"/>
              </a:ext>
            </a:extLst>
          </p:cNvPr>
          <p:cNvSpPr/>
          <p:nvPr/>
        </p:nvSpPr>
        <p:spPr>
          <a:xfrm>
            <a:off x="2721253"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7</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COMPLIANT</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Make sure your data is compliant—Backup Exec GDPR Guard has your back</a:t>
            </a:r>
          </a:p>
        </p:txBody>
      </p:sp>
      <p:sp>
        <p:nvSpPr>
          <p:cNvPr id="30" name="Rectangle 29">
            <a:extLst>
              <a:ext uri="{FF2B5EF4-FFF2-40B4-BE49-F238E27FC236}">
                <a16:creationId xmlns:a16="http://schemas.microsoft.com/office/drawing/2014/main" id="{111E9D69-97AA-4017-A61B-7D5BE183FC8C}"/>
              </a:ext>
            </a:extLst>
          </p:cNvPr>
          <p:cNvSpPr/>
          <p:nvPr/>
        </p:nvSpPr>
        <p:spPr>
          <a:xfrm>
            <a:off x="5013735"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8</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virtual</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Backup Exec provides enhanced virtual environment protection capabilities, improving performance by up to 50%</a:t>
            </a:r>
          </a:p>
        </p:txBody>
      </p:sp>
      <p:sp>
        <p:nvSpPr>
          <p:cNvPr id="31" name="Rectangle 30">
            <a:extLst>
              <a:ext uri="{FF2B5EF4-FFF2-40B4-BE49-F238E27FC236}">
                <a16:creationId xmlns:a16="http://schemas.microsoft.com/office/drawing/2014/main" id="{F2B22F96-0F14-4A07-A4BB-A24AF3DCBF4D}"/>
              </a:ext>
            </a:extLst>
          </p:cNvPr>
          <p:cNvSpPr/>
          <p:nvPr/>
        </p:nvSpPr>
        <p:spPr>
          <a:xfrm>
            <a:off x="7306216"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9</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Cloud</a:t>
            </a: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Instant Cloud Recovery integrates with Azure Site Recovery to provide a </a:t>
            </a:r>
            <a:r>
              <a:rPr lang="en-US" sz="1100" err="1">
                <a:solidFill>
                  <a:schemeClr val="tx1"/>
                </a:solidFill>
                <a:latin typeface="Polaris Book"/>
                <a:ea typeface="Calibri" panose="020F0502020204030204" pitchFamily="34" charset="0"/>
                <a:cs typeface="Arial" panose="020B0604020202020204" pitchFamily="34" charset="0"/>
              </a:rPr>
              <a:t>DRaaS</a:t>
            </a:r>
            <a:r>
              <a:rPr lang="en-US" sz="1100">
                <a:solidFill>
                  <a:schemeClr val="tx1"/>
                </a:solidFill>
                <a:latin typeface="Polaris Book"/>
                <a:ea typeface="Calibri" panose="020F0502020204030204" pitchFamily="34" charset="0"/>
                <a:cs typeface="Arial" panose="020B0604020202020204" pitchFamily="34" charset="0"/>
              </a:rPr>
              <a:t> solution, keeping your data available at all times.</a:t>
            </a:r>
          </a:p>
        </p:txBody>
      </p:sp>
      <p:sp>
        <p:nvSpPr>
          <p:cNvPr id="32" name="Rectangle 31">
            <a:extLst>
              <a:ext uri="{FF2B5EF4-FFF2-40B4-BE49-F238E27FC236}">
                <a16:creationId xmlns:a16="http://schemas.microsoft.com/office/drawing/2014/main" id="{FEE55A64-F6E4-467E-9B01-504099720690}"/>
              </a:ext>
            </a:extLst>
          </p:cNvPr>
          <p:cNvSpPr/>
          <p:nvPr/>
        </p:nvSpPr>
        <p:spPr>
          <a:xfrm>
            <a:off x="9598699" y="4076205"/>
            <a:ext cx="2161355" cy="1935624"/>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b="1" spc="300">
                <a:solidFill>
                  <a:prstClr val="black">
                    <a:lumMod val="25000"/>
                    <a:lumOff val="75000"/>
                  </a:prstClr>
                </a:solidFill>
                <a:latin typeface="Polaris Book"/>
              </a:rPr>
              <a:t>10</a:t>
            </a:r>
          </a:p>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flexibility</a:t>
            </a:r>
            <a:endParaRPr lang="en-US" sz="1799" cap="all">
              <a:solidFill>
                <a:schemeClr val="tx1"/>
              </a:solidFill>
              <a:latin typeface="Polaris Book"/>
              <a:ea typeface="Calibri" panose="020F0502020204030204" pitchFamily="34" charset="0"/>
              <a:cs typeface="Arial" panose="020B0604020202020204" pitchFamily="34" charset="0"/>
            </a:endParaRPr>
          </a:p>
          <a:p>
            <a:pPr algn="ctr" defTabSz="1066480">
              <a:lnSpc>
                <a:spcPct val="95000"/>
              </a:lnSpc>
              <a:spcBef>
                <a:spcPct val="0"/>
              </a:spcBef>
              <a:spcAft>
                <a:spcPts val="600"/>
              </a:spcAft>
              <a:defRPr/>
            </a:pPr>
            <a:r>
              <a:rPr lang="en-US" sz="1100">
                <a:solidFill>
                  <a:schemeClr val="tx1"/>
                </a:solidFill>
                <a:latin typeface="Polaris Book"/>
                <a:ea typeface="Calibri" panose="020F0502020204030204" pitchFamily="34" charset="0"/>
                <a:cs typeface="Arial" panose="020B0604020202020204" pitchFamily="34" charset="0"/>
              </a:rPr>
              <a:t>You can back up to virtually any storage device including disk, tape, dedupe storage, appliance, private, public and even multi-cloud.</a:t>
            </a:r>
          </a:p>
        </p:txBody>
      </p:sp>
    </p:spTree>
    <p:extLst>
      <p:ext uri="{BB962C8B-B14F-4D97-AF65-F5344CB8AC3E}">
        <p14:creationId xmlns:p14="http://schemas.microsoft.com/office/powerpoint/2010/main" val="325500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8">
            <a:extLst>
              <a:ext uri="{FF2B5EF4-FFF2-40B4-BE49-F238E27FC236}">
                <a16:creationId xmlns:a16="http://schemas.microsoft.com/office/drawing/2014/main" id="{037C952A-AD5A-B64E-8F1F-3876A3A7A78E}"/>
              </a:ext>
            </a:extLst>
          </p:cNvPr>
          <p:cNvSpPr txBox="1">
            <a:spLocks/>
          </p:cNvSpPr>
          <p:nvPr/>
        </p:nvSpPr>
        <p:spPr>
          <a:xfrm>
            <a:off x="609441" y="724739"/>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Why Backup Exec is the data protection leader for Mid-market and SMB</a:t>
            </a:r>
          </a:p>
        </p:txBody>
      </p:sp>
      <p:sp>
        <p:nvSpPr>
          <p:cNvPr id="59" name="Rectangle 58">
            <a:extLst>
              <a:ext uri="{FF2B5EF4-FFF2-40B4-BE49-F238E27FC236}">
                <a16:creationId xmlns:a16="http://schemas.microsoft.com/office/drawing/2014/main" id="{4BC601C6-FA2C-E94C-903C-EC11A4D64F27}"/>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23" name="Rectangle 22">
            <a:extLst>
              <a:ext uri="{FF2B5EF4-FFF2-40B4-BE49-F238E27FC236}">
                <a16:creationId xmlns:a16="http://schemas.microsoft.com/office/drawing/2014/main" id="{285533AE-8131-4E19-BA63-1B7C22BC7D59}"/>
              </a:ext>
            </a:extLst>
          </p:cNvPr>
          <p:cNvSpPr/>
          <p:nvPr/>
        </p:nvSpPr>
        <p:spPr>
          <a:xfrm>
            <a:off x="428769" y="2183586"/>
            <a:ext cx="3708197"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tIns="91416" rtlCol="0" anchor="t"/>
          <a:lstStyle/>
          <a:p>
            <a:pPr algn="ctr" defTabSz="1066480">
              <a:lnSpc>
                <a:spcPct val="95000"/>
              </a:lnSpc>
              <a:spcBef>
                <a:spcPct val="0"/>
              </a:spcBef>
              <a:spcAft>
                <a:spcPts val="600"/>
              </a:spcAft>
              <a:defRPr/>
            </a:pPr>
            <a:r>
              <a:rPr lang="en-US" sz="1799">
                <a:solidFill>
                  <a:srgbClr val="0070C0"/>
                </a:solidFill>
                <a:latin typeface="Polaris Book"/>
              </a:rPr>
              <a:t>SIMPLICITY</a:t>
            </a:r>
          </a:p>
        </p:txBody>
      </p:sp>
      <p:sp>
        <p:nvSpPr>
          <p:cNvPr id="25" name="Rectangle 24">
            <a:extLst>
              <a:ext uri="{FF2B5EF4-FFF2-40B4-BE49-F238E27FC236}">
                <a16:creationId xmlns:a16="http://schemas.microsoft.com/office/drawing/2014/main" id="{CC9D99C9-6015-4275-902F-DF6E2B00E5C2}"/>
              </a:ext>
            </a:extLst>
          </p:cNvPr>
          <p:cNvSpPr/>
          <p:nvPr/>
        </p:nvSpPr>
        <p:spPr>
          <a:xfrm>
            <a:off x="4136969" y="2183586"/>
            <a:ext cx="3914892"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182832" tIns="91416" rIns="182832" rtlCol="0" anchor="t"/>
          <a:lstStyle/>
          <a:p>
            <a:pPr algn="ctr" defTabSz="1066480">
              <a:lnSpc>
                <a:spcPct val="95000"/>
              </a:lnSpc>
              <a:spcBef>
                <a:spcPct val="0"/>
              </a:spcBef>
              <a:spcAft>
                <a:spcPts val="600"/>
              </a:spcAft>
              <a:defRPr/>
            </a:pPr>
            <a:r>
              <a:rPr lang="en-US" sz="1799" cap="all">
                <a:solidFill>
                  <a:srgbClr val="0070C0"/>
                </a:solidFill>
                <a:latin typeface="Polaris Book"/>
                <a:cs typeface="Arial" panose="020B0604020202020204" pitchFamily="34" charset="0"/>
              </a:rPr>
              <a:t>FLEXIBILITY</a:t>
            </a:r>
            <a:endParaRPr lang="en-US" sz="1799">
              <a:solidFill>
                <a:schemeClr val="tx1"/>
              </a:solidFill>
              <a:latin typeface="Polaris Book"/>
            </a:endParaRPr>
          </a:p>
        </p:txBody>
      </p:sp>
      <p:sp>
        <p:nvSpPr>
          <p:cNvPr id="27" name="Rectangle 26">
            <a:extLst>
              <a:ext uri="{FF2B5EF4-FFF2-40B4-BE49-F238E27FC236}">
                <a16:creationId xmlns:a16="http://schemas.microsoft.com/office/drawing/2014/main" id="{6BA7F2CA-715A-4C13-A057-2F68972D3122}"/>
              </a:ext>
            </a:extLst>
          </p:cNvPr>
          <p:cNvSpPr/>
          <p:nvPr/>
        </p:nvSpPr>
        <p:spPr>
          <a:xfrm>
            <a:off x="8051862" y="2183586"/>
            <a:ext cx="3708193" cy="633138"/>
          </a:xfrm>
          <a:prstGeom prst="rect">
            <a:avLst/>
          </a:prstGeom>
          <a:solidFill>
            <a:schemeClr val="bg1">
              <a:lumMod val="95000"/>
            </a:schemeClr>
          </a:solidFill>
          <a:ln w="12700">
            <a:gradFill flip="none" rotWithShape="1">
              <a:gsLst>
                <a:gs pos="50000">
                  <a:srgbClr val="9437FF"/>
                </a:gs>
                <a:gs pos="0">
                  <a:srgbClr val="FF2F92"/>
                </a:gs>
                <a:gs pos="100000">
                  <a:srgbClr val="0ED8F5"/>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91416" rIns="0" rtlCol="0" anchor="t"/>
          <a:lstStyle/>
          <a:p>
            <a:pPr algn="ctr" defTabSz="1066480">
              <a:lnSpc>
                <a:spcPct val="95000"/>
              </a:lnSpc>
              <a:spcBef>
                <a:spcPct val="0"/>
              </a:spcBef>
              <a:spcAft>
                <a:spcPts val="600"/>
              </a:spcAft>
              <a:defRPr/>
            </a:pPr>
            <a:r>
              <a:rPr lang="en-US" sz="1799" cap="all">
                <a:solidFill>
                  <a:srgbClr val="0070C0"/>
                </a:solidFill>
                <a:latin typeface="Polaris Book"/>
                <a:ea typeface="Calibri" panose="020F0502020204030204" pitchFamily="34" charset="0"/>
                <a:cs typeface="Arial" panose="020B0604020202020204" pitchFamily="34" charset="0"/>
              </a:rPr>
              <a:t>Reliability</a:t>
            </a:r>
            <a:endParaRPr lang="en-US" sz="1799">
              <a:solidFill>
                <a:schemeClr val="tx1"/>
              </a:solidFill>
              <a:latin typeface="Polaris Book"/>
            </a:endParaRPr>
          </a:p>
        </p:txBody>
      </p:sp>
      <p:sp>
        <p:nvSpPr>
          <p:cNvPr id="2" name="TextBox 1">
            <a:extLst>
              <a:ext uri="{FF2B5EF4-FFF2-40B4-BE49-F238E27FC236}">
                <a16:creationId xmlns:a16="http://schemas.microsoft.com/office/drawing/2014/main" id="{FAEAEE30-D215-7448-A61C-63F5037E5271}"/>
              </a:ext>
            </a:extLst>
          </p:cNvPr>
          <p:cNvSpPr txBox="1"/>
          <p:nvPr/>
        </p:nvSpPr>
        <p:spPr>
          <a:xfrm>
            <a:off x="428769" y="2946740"/>
            <a:ext cx="3708197"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Unified Data Protection</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Easy to use, single console</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No multiple point products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Full visibility and reporting</a:t>
            </a:r>
          </a:p>
        </p:txBody>
      </p:sp>
      <p:sp>
        <p:nvSpPr>
          <p:cNvPr id="35" name="TextBox 34">
            <a:extLst>
              <a:ext uri="{FF2B5EF4-FFF2-40B4-BE49-F238E27FC236}">
                <a16:creationId xmlns:a16="http://schemas.microsoft.com/office/drawing/2014/main" id="{479B0FF5-4A58-E24D-A780-D72DB5685745}"/>
              </a:ext>
            </a:extLst>
          </p:cNvPr>
          <p:cNvSpPr txBox="1"/>
          <p:nvPr/>
        </p:nvSpPr>
        <p:spPr>
          <a:xfrm>
            <a:off x="4116362" y="2970926"/>
            <a:ext cx="4033624"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Confidently transition to cloud</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Endlessly scale VM deployments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Minimize backup windows</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Integration with all major clouds</a:t>
            </a:r>
          </a:p>
        </p:txBody>
      </p:sp>
      <p:sp>
        <p:nvSpPr>
          <p:cNvPr id="36" name="TextBox 35">
            <a:extLst>
              <a:ext uri="{FF2B5EF4-FFF2-40B4-BE49-F238E27FC236}">
                <a16:creationId xmlns:a16="http://schemas.microsoft.com/office/drawing/2014/main" id="{1B5C894C-7A62-8F47-8BC5-A76B5F4C4008}"/>
              </a:ext>
            </a:extLst>
          </p:cNvPr>
          <p:cNvSpPr txBox="1"/>
          <p:nvPr/>
        </p:nvSpPr>
        <p:spPr>
          <a:xfrm>
            <a:off x="8046747" y="2933570"/>
            <a:ext cx="3914891" cy="2215414"/>
          </a:xfrm>
          <a:prstGeom prst="rect">
            <a:avLst/>
          </a:prstGeom>
          <a:noFill/>
        </p:spPr>
        <p:txBody>
          <a:bodyPr wrap="square" rtlCol="0">
            <a:spAutoFit/>
          </a:bodyPr>
          <a:lstStyle/>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Instant recovery of data</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Data Compliance tool</a:t>
            </a:r>
          </a:p>
          <a:p>
            <a:pPr marL="285664" indent="-285664">
              <a:lnSpc>
                <a:spcPct val="200000"/>
              </a:lnSpc>
              <a:buFontTx/>
              <a:buChar char="-"/>
            </a:pPr>
            <a:r>
              <a:rPr lang="en-US" sz="1799">
                <a:latin typeface="Polaris Light" panose="02000000000000000000" pitchFamily="2" charset="0"/>
                <a:ea typeface="Polaris Light" panose="02000000000000000000" pitchFamily="2" charset="0"/>
                <a:cs typeface="Polaris Light" panose="02000000000000000000" pitchFamily="2" charset="0"/>
              </a:rPr>
              <a:t>Ransomware protection</a:t>
            </a:r>
          </a:p>
          <a:p>
            <a:pPr marL="285664" indent="-285664">
              <a:lnSpc>
                <a:spcPct val="200000"/>
              </a:lnSpc>
              <a:buFontTx/>
              <a:buChar char="-"/>
            </a:pPr>
            <a:r>
              <a:rPr lang="en-US" sz="1799" err="1">
                <a:latin typeface="Polaris Light" panose="02000000000000000000" pitchFamily="2" charset="0"/>
                <a:ea typeface="Polaris Light" panose="02000000000000000000" pitchFamily="2" charset="0"/>
                <a:cs typeface="Polaris Light" panose="02000000000000000000" pitchFamily="2" charset="0"/>
              </a:rPr>
              <a:t>DRaaS</a:t>
            </a:r>
            <a:r>
              <a:rPr lang="en-US" sz="1799">
                <a:latin typeface="Polaris Light" panose="02000000000000000000" pitchFamily="2" charset="0"/>
                <a:ea typeface="Polaris Light" panose="02000000000000000000" pitchFamily="2" charset="0"/>
                <a:cs typeface="Polaris Light" panose="02000000000000000000" pitchFamily="2" charset="0"/>
              </a:rPr>
              <a:t> in cloud</a:t>
            </a:r>
          </a:p>
        </p:txBody>
      </p:sp>
    </p:spTree>
    <p:extLst>
      <p:ext uri="{BB962C8B-B14F-4D97-AF65-F5344CB8AC3E}">
        <p14:creationId xmlns:p14="http://schemas.microsoft.com/office/powerpoint/2010/main" val="17339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F0D9B839-5BF5-43C8-A02D-158823C83941}"/>
              </a:ext>
            </a:extLst>
          </p:cNvPr>
          <p:cNvSpPr txBox="1"/>
          <p:nvPr/>
        </p:nvSpPr>
        <p:spPr>
          <a:xfrm>
            <a:off x="723712" y="2673586"/>
            <a:ext cx="10855672" cy="1510828"/>
          </a:xfrm>
          <a:prstGeom prst="rect">
            <a:avLst/>
          </a:prstGeom>
          <a:noFill/>
        </p:spPr>
        <p:txBody>
          <a:bodyPr wrap="square" rtlCol="0" anchor="ctr">
            <a:noAutofit/>
          </a:bodyPr>
          <a:lstStyle>
            <a:defPPr>
              <a:defRPr lang="en-US"/>
            </a:defPPr>
            <a:lvl1pPr algn="ctr">
              <a:defRPr sz="4800">
                <a:gradFill>
                  <a:gsLst>
                    <a:gs pos="0">
                      <a:srgbClr val="0849EA"/>
                    </a:gs>
                    <a:gs pos="100000">
                      <a:srgbClr val="3AF5FD"/>
                    </a:gs>
                  </a:gsLst>
                  <a:lin ang="16200000" scaled="1"/>
                </a:gradFill>
                <a:latin typeface="Polaris Light" panose="02000000000000000000" pitchFamily="2" charset="0"/>
                <a:ea typeface="Polaris Light" panose="02000000000000000000" pitchFamily="2" charset="0"/>
                <a:cs typeface="Polaris Light" panose="02000000000000000000" pitchFamily="2" charset="0"/>
              </a:defRPr>
            </a:lvl1pPr>
          </a:lstStyle>
          <a:p>
            <a:r>
              <a:rPr lang="en-US" sz="4799"/>
              <a:t>Our latest innovations</a:t>
            </a:r>
          </a:p>
        </p:txBody>
      </p:sp>
      <p:sp>
        <p:nvSpPr>
          <p:cNvPr id="28" name="Rectangle 27">
            <a:extLst>
              <a:ext uri="{FF2B5EF4-FFF2-40B4-BE49-F238E27FC236}">
                <a16:creationId xmlns:a16="http://schemas.microsoft.com/office/drawing/2014/main" id="{7FA8538B-BE30-4E6D-9346-15788AAD7A33}"/>
              </a:ext>
            </a:extLst>
          </p:cNvPr>
          <p:cNvSpPr/>
          <p:nvPr/>
        </p:nvSpPr>
        <p:spPr>
          <a:xfrm>
            <a:off x="0" y="2673586"/>
            <a:ext cx="205686" cy="151082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5755560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16A28E0-1146-4B7E-992B-F43B71D05C66}"/>
              </a:ext>
            </a:extLst>
          </p:cNvPr>
          <p:cNvSpPr txBox="1"/>
          <p:nvPr/>
        </p:nvSpPr>
        <p:spPr>
          <a:xfrm>
            <a:off x="503916" y="1797601"/>
            <a:ext cx="6430062" cy="4661276"/>
          </a:xfrm>
          <a:prstGeom prst="rect">
            <a:avLst/>
          </a:prstGeom>
          <a:noFill/>
        </p:spPr>
        <p:txBody>
          <a:bodyPr wrap="square" rtlCol="0" anchor="t">
            <a:spAutoFit/>
          </a:bodyPr>
          <a:lstStyle/>
          <a:p>
            <a:pPr marL="456565" indent="-456565" defTabSz="412626" hangingPunct="0">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Backup Exec Accelerator</a:t>
            </a:r>
            <a:r>
              <a:rPr lang="en-US" sz="2000" kern="0" dirty="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—forever incremental VM backups</a:t>
            </a:r>
            <a:endParaRPr lang="en-US" sz="1600" dirty="0"/>
          </a:p>
          <a:p>
            <a:pPr marL="456565" indent="-456565" defTabSz="412626">
              <a:lnSpc>
                <a:spcPct val="150000"/>
              </a:lnSpc>
              <a:buClr>
                <a:srgbClr val="0ED8F5"/>
              </a:buClr>
              <a:buFont typeface="Courier New" panose="02070309020205020404" pitchFamily="49" charset="0"/>
              <a:buChar char="o"/>
              <a:defRPr/>
            </a:pPr>
            <a:r>
              <a:rPr lang="en-US" sz="2000" b="1" kern="0" dirty="0" err="1">
                <a:solidFill>
                  <a:schemeClr val="tx2"/>
                </a:solidFill>
                <a:latin typeface="Polaris Light"/>
                <a:ea typeface="Polaris Light" panose="02000000000000000000" pitchFamily="2" charset="0"/>
                <a:cs typeface="Polaris Light" panose="02000000000000000000" pitchFamily="2" charset="0"/>
              </a:rPr>
              <a:t>VSphere</a:t>
            </a:r>
            <a:r>
              <a:rPr lang="en-US" sz="2000" b="1" kern="0" dirty="0">
                <a:solidFill>
                  <a:schemeClr val="tx2"/>
                </a:solidFill>
                <a:latin typeface="Polaris Light"/>
                <a:ea typeface="Polaris Light" panose="02000000000000000000" pitchFamily="2" charset="0"/>
                <a:cs typeface="Polaris Light" panose="02000000000000000000" pitchFamily="2" charset="0"/>
              </a:rPr>
              <a:t> 7 support</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Ransomware Resilience</a:t>
            </a:r>
            <a:r>
              <a:rPr lang="en-US" sz="2000" kern="0" dirty="0">
                <a:solidFill>
                  <a:schemeClr val="tx2"/>
                </a:solidFill>
                <a:latin typeface="Polaris Light"/>
                <a:ea typeface="Polaris Light" panose="02000000000000000000" pitchFamily="2" charset="0"/>
                <a:cs typeface="Polaris Light" panose="02000000000000000000" pitchFamily="2" charset="0"/>
              </a:rPr>
              <a:t> – additional protection to backup storage and processes</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2-Factor Authentication – </a:t>
            </a:r>
            <a:r>
              <a:rPr lang="en-US" sz="2000" kern="0" dirty="0">
                <a:solidFill>
                  <a:schemeClr val="tx2"/>
                </a:solidFill>
                <a:latin typeface="Polaris Light"/>
                <a:ea typeface="Polaris Light" panose="02000000000000000000" pitchFamily="2" charset="0"/>
                <a:cs typeface="Polaris Light" panose="02000000000000000000" pitchFamily="2" charset="0"/>
              </a:rPr>
              <a:t>additional protection to secure the Backup Exec console</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GDPR Guard</a:t>
            </a:r>
            <a:r>
              <a:rPr lang="en-US" sz="2000" kern="0" dirty="0">
                <a:solidFill>
                  <a:schemeClr val="tx2"/>
                </a:solidFill>
                <a:latin typeface="Polaris Light"/>
                <a:ea typeface="Polaris Light" panose="02000000000000000000" pitchFamily="2" charset="0"/>
                <a:cs typeface="Polaris Light" panose="02000000000000000000" pitchFamily="2" charset="0"/>
              </a:rPr>
              <a:t> – Prevent restoration of sensitive data without permission</a:t>
            </a:r>
          </a:p>
          <a:p>
            <a:pPr marL="456565" indent="-456565" defTabSz="412626">
              <a:lnSpc>
                <a:spcPct val="150000"/>
              </a:lnSpc>
              <a:buClr>
                <a:srgbClr val="0ED8F5"/>
              </a:buClr>
              <a:buFont typeface="Courier New" panose="02070309020205020404" pitchFamily="49" charset="0"/>
              <a:buChar char="o"/>
              <a:defRPr/>
            </a:pPr>
            <a:r>
              <a:rPr lang="en-US" sz="2000" b="1" kern="0" dirty="0">
                <a:solidFill>
                  <a:schemeClr val="tx2"/>
                </a:solidFill>
                <a:latin typeface="Polaris Light"/>
                <a:ea typeface="Polaris Light" panose="02000000000000000000" pitchFamily="2" charset="0"/>
                <a:cs typeface="Polaris Light" panose="02000000000000000000" pitchFamily="2" charset="0"/>
              </a:rPr>
              <a:t>Call Home</a:t>
            </a:r>
            <a:r>
              <a:rPr lang="en-US" sz="2000" kern="0" dirty="0">
                <a:solidFill>
                  <a:schemeClr val="tx2"/>
                </a:solidFill>
                <a:latin typeface="Polaris Light"/>
                <a:ea typeface="Polaris Light" panose="02000000000000000000" pitchFamily="2" charset="0"/>
                <a:cs typeface="Polaris Light" panose="02000000000000000000" pitchFamily="2" charset="0"/>
              </a:rPr>
              <a:t> - Automatic license updates </a:t>
            </a:r>
          </a:p>
        </p:txBody>
      </p:sp>
      <p:pic>
        <p:nvPicPr>
          <p:cNvPr id="21" name="Picture Placeholder 4">
            <a:extLst>
              <a:ext uri="{FF2B5EF4-FFF2-40B4-BE49-F238E27FC236}">
                <a16:creationId xmlns:a16="http://schemas.microsoft.com/office/drawing/2014/main" id="{70C84F00-885F-4B7E-B564-0D8CC1BFA96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8078"/>
          <a:stretch/>
        </p:blipFill>
        <p:spPr>
          <a:xfrm>
            <a:off x="7486952" y="2388557"/>
            <a:ext cx="3798792" cy="2863104"/>
          </a:xfrm>
          <a:prstGeom prst="rect">
            <a:avLst/>
          </a:prstGeom>
        </p:spPr>
      </p:pic>
      <p:sp>
        <p:nvSpPr>
          <p:cNvPr id="24" name="Title 7">
            <a:extLst>
              <a:ext uri="{FF2B5EF4-FFF2-40B4-BE49-F238E27FC236}">
                <a16:creationId xmlns:a16="http://schemas.microsoft.com/office/drawing/2014/main" id="{71023BC5-8C14-4866-B9B9-549E1C48691A}"/>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50" b="0">
                <a:solidFill>
                  <a:schemeClr val="tx2"/>
                </a:solidFill>
                <a:latin typeface="Polaris Light"/>
                <a:ea typeface="Polaris Light" panose="02000000000000000000" pitchFamily="2" charset="77"/>
                <a:cs typeface="Polaris Light" panose="02000000000000000000" pitchFamily="2" charset="77"/>
              </a:rPr>
              <a:t>Backup Exec New Key Features</a:t>
            </a:r>
            <a:endParaRPr lang="en-US" sz="3599" b="0">
              <a:solidFill>
                <a:schemeClr val="tx2"/>
              </a:solidFill>
              <a:latin typeface="Polaris Light"/>
              <a:ea typeface="Polaris Light" panose="02000000000000000000" pitchFamily="2" charset="77"/>
              <a:cs typeface="Polaris Light" panose="02000000000000000000" pitchFamily="2" charset="77"/>
            </a:endParaRPr>
          </a:p>
        </p:txBody>
      </p:sp>
      <p:sp>
        <p:nvSpPr>
          <p:cNvPr id="25" name="Rectangle 24">
            <a:extLst>
              <a:ext uri="{FF2B5EF4-FFF2-40B4-BE49-F238E27FC236}">
                <a16:creationId xmlns:a16="http://schemas.microsoft.com/office/drawing/2014/main" id="{16CA47D2-539B-481B-872F-98D43F23D5AE}"/>
              </a:ext>
            </a:extLst>
          </p:cNvPr>
          <p:cNvSpPr/>
          <p:nvPr/>
        </p:nvSpPr>
        <p:spPr>
          <a:xfrm>
            <a:off x="0" y="724739"/>
            <a:ext cx="182832" cy="1089245"/>
          </a:xfrm>
          <a:prstGeom prst="rect">
            <a:avLst/>
          </a:prstGeom>
          <a:solidFill>
            <a:srgbClr val="00B0F0"/>
          </a:solidFill>
          <a:ln w="12700" cap="flat" cmpd="sng" algn="ctr">
            <a:noFill/>
            <a:prstDash val="solid"/>
            <a:miter lim="800000"/>
          </a:ln>
          <a:effectLst/>
        </p:spPr>
        <p:txBody>
          <a:bodyPr rtlCol="0" anchor="ctr"/>
          <a:lstStyle/>
          <a:p>
            <a:pPr algn="ctr" defTabSz="914126">
              <a:defRPr/>
            </a:pPr>
            <a:endParaRPr lang="en-US" sz="1799" kern="0">
              <a:solidFill>
                <a:prstClr val="white"/>
              </a:solidFill>
              <a:latin typeface="Calibri" panose="020F0502020204030204"/>
            </a:endParaRPr>
          </a:p>
        </p:txBody>
      </p:sp>
      <p:grpSp>
        <p:nvGrpSpPr>
          <p:cNvPr id="4" name="Group 3">
            <a:extLst>
              <a:ext uri="{FF2B5EF4-FFF2-40B4-BE49-F238E27FC236}">
                <a16:creationId xmlns:a16="http://schemas.microsoft.com/office/drawing/2014/main" id="{5DD83A9D-7247-F84B-9382-8C9C8E651F06}"/>
              </a:ext>
            </a:extLst>
          </p:cNvPr>
          <p:cNvGrpSpPr/>
          <p:nvPr/>
        </p:nvGrpSpPr>
        <p:grpSpPr>
          <a:xfrm>
            <a:off x="6962339" y="2057440"/>
            <a:ext cx="4770854" cy="3524652"/>
            <a:chOff x="6964152" y="2057083"/>
            <a:chExt cx="4772097" cy="3525570"/>
          </a:xfrm>
        </p:grpSpPr>
        <p:pic>
          <p:nvPicPr>
            <p:cNvPr id="22" name="Picture 21">
              <a:extLst>
                <a:ext uri="{FF2B5EF4-FFF2-40B4-BE49-F238E27FC236}">
                  <a16:creationId xmlns:a16="http://schemas.microsoft.com/office/drawing/2014/main" id="{CC2BF1CF-0859-46E8-87CD-6C92F56ACB0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64152" y="2057083"/>
              <a:ext cx="4772097" cy="3525570"/>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FD179C9-C467-3148-B515-797CD45CD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500" y="2388286"/>
              <a:ext cx="4030668" cy="2774023"/>
            </a:xfrm>
            <a:prstGeom prst="rect">
              <a:avLst/>
            </a:prstGeom>
          </p:spPr>
        </p:pic>
      </p:grpSp>
    </p:spTree>
    <p:extLst>
      <p:ext uri="{BB962C8B-B14F-4D97-AF65-F5344CB8AC3E}">
        <p14:creationId xmlns:p14="http://schemas.microsoft.com/office/powerpoint/2010/main" val="8649196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ontent Placeholder 2">
            <a:extLst>
              <a:ext uri="{FF2B5EF4-FFF2-40B4-BE49-F238E27FC236}">
                <a16:creationId xmlns:a16="http://schemas.microsoft.com/office/drawing/2014/main" id="{8526A2BB-1388-4DC5-B1B9-C144DF957E52}"/>
              </a:ext>
            </a:extLst>
          </p:cNvPr>
          <p:cNvSpPr txBox="1">
            <a:spLocks/>
          </p:cNvSpPr>
          <p:nvPr/>
        </p:nvSpPr>
        <p:spPr>
          <a:xfrm>
            <a:off x="609440" y="4461108"/>
            <a:ext cx="2468237" cy="707702"/>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Increasing costs,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shrinking budgets</a:t>
            </a:r>
          </a:p>
        </p:txBody>
      </p:sp>
      <p:sp>
        <p:nvSpPr>
          <p:cNvPr id="223" name="Content Placeholder 2">
            <a:extLst>
              <a:ext uri="{FF2B5EF4-FFF2-40B4-BE49-F238E27FC236}">
                <a16:creationId xmlns:a16="http://schemas.microsoft.com/office/drawing/2014/main" id="{76FB8BE3-0EE8-4C67-8760-A0A29FC0E50A}"/>
              </a:ext>
            </a:extLst>
          </p:cNvPr>
          <p:cNvSpPr txBox="1">
            <a:spLocks/>
          </p:cNvSpPr>
          <p:nvPr/>
        </p:nvSpPr>
        <p:spPr>
          <a:xfrm>
            <a:off x="3441565" y="4461108"/>
            <a:ext cx="2468237" cy="738472"/>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Rising threats </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and regulations</a:t>
            </a:r>
          </a:p>
        </p:txBody>
      </p:sp>
      <p:sp>
        <p:nvSpPr>
          <p:cNvPr id="224" name="Content Placeholder 2">
            <a:extLst>
              <a:ext uri="{FF2B5EF4-FFF2-40B4-BE49-F238E27FC236}">
                <a16:creationId xmlns:a16="http://schemas.microsoft.com/office/drawing/2014/main" id="{B82B0C46-CA80-44A3-B37F-03D0E7F32AB4}"/>
              </a:ext>
            </a:extLst>
          </p:cNvPr>
          <p:cNvSpPr txBox="1">
            <a:spLocks/>
          </p:cNvSpPr>
          <p:nvPr/>
        </p:nvSpPr>
        <p:spPr>
          <a:xfrm>
            <a:off x="6273690" y="4461108"/>
            <a:ext cx="2468237" cy="738472"/>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AD32DF"/>
                </a:solidFill>
                <a:latin typeface="Polaris" panose="02000000000000000000" pitchFamily="2" charset="0"/>
                <a:ea typeface="Polaris" panose="02000000000000000000" pitchFamily="2" charset="0"/>
                <a:cs typeface="Polaris" panose="02000000000000000000" pitchFamily="2" charset="0"/>
              </a:rPr>
              <a:t>Snowballing complexity</a:t>
            </a:r>
          </a:p>
        </p:txBody>
      </p:sp>
      <p:sp>
        <p:nvSpPr>
          <p:cNvPr id="225" name="Content Placeholder 2">
            <a:extLst>
              <a:ext uri="{FF2B5EF4-FFF2-40B4-BE49-F238E27FC236}">
                <a16:creationId xmlns:a16="http://schemas.microsoft.com/office/drawing/2014/main" id="{7151BECA-7A3F-4D0E-A0E0-2A346113B803}"/>
              </a:ext>
            </a:extLst>
          </p:cNvPr>
          <p:cNvSpPr txBox="1">
            <a:spLocks/>
          </p:cNvSpPr>
          <p:nvPr/>
        </p:nvSpPr>
        <p:spPr>
          <a:xfrm>
            <a:off x="9186819" y="4461109"/>
            <a:ext cx="2468237" cy="738215"/>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Evolving technology landscape</a:t>
            </a:r>
          </a:p>
        </p:txBody>
      </p:sp>
      <p:sp>
        <p:nvSpPr>
          <p:cNvPr id="226" name="Rectangle 225">
            <a:extLst>
              <a:ext uri="{FF2B5EF4-FFF2-40B4-BE49-F238E27FC236}">
                <a16:creationId xmlns:a16="http://schemas.microsoft.com/office/drawing/2014/main" id="{34D58869-80A9-49AD-A579-93063B9F8EBC}"/>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nvGrpSpPr>
          <p:cNvPr id="227" name="Group 226">
            <a:extLst>
              <a:ext uri="{FF2B5EF4-FFF2-40B4-BE49-F238E27FC236}">
                <a16:creationId xmlns:a16="http://schemas.microsoft.com/office/drawing/2014/main" id="{0A854844-7201-47C9-841D-53093013E4A0}"/>
              </a:ext>
            </a:extLst>
          </p:cNvPr>
          <p:cNvGrpSpPr/>
          <p:nvPr/>
        </p:nvGrpSpPr>
        <p:grpSpPr>
          <a:xfrm>
            <a:off x="1093995" y="2734279"/>
            <a:ext cx="1430558" cy="1428727"/>
            <a:chOff x="5511851" y="2341743"/>
            <a:chExt cx="1430931" cy="1429099"/>
          </a:xfrm>
          <a:solidFill>
            <a:srgbClr val="00B0F0"/>
          </a:solidFill>
        </p:grpSpPr>
        <p:sp>
          <p:nvSpPr>
            <p:cNvPr id="228" name="Freeform 10">
              <a:extLst>
                <a:ext uri="{FF2B5EF4-FFF2-40B4-BE49-F238E27FC236}">
                  <a16:creationId xmlns:a16="http://schemas.microsoft.com/office/drawing/2014/main" id="{106B16C2-634D-48B1-93B9-E472DA6E100A}"/>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29" name="Freeform 11">
              <a:extLst>
                <a:ext uri="{FF2B5EF4-FFF2-40B4-BE49-F238E27FC236}">
                  <a16:creationId xmlns:a16="http://schemas.microsoft.com/office/drawing/2014/main" id="{7D42434E-F082-438D-B83F-D844258C4D83}"/>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0" name="Freeform 12">
              <a:extLst>
                <a:ext uri="{FF2B5EF4-FFF2-40B4-BE49-F238E27FC236}">
                  <a16:creationId xmlns:a16="http://schemas.microsoft.com/office/drawing/2014/main" id="{2EF123CB-B5DB-44DC-9675-663B3D82A276}"/>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endParaRPr lang="en-US" sz="1799"/>
            </a:p>
          </p:txBody>
        </p:sp>
        <p:sp>
          <p:nvSpPr>
            <p:cNvPr id="231" name="Freeform 13">
              <a:extLst>
                <a:ext uri="{FF2B5EF4-FFF2-40B4-BE49-F238E27FC236}">
                  <a16:creationId xmlns:a16="http://schemas.microsoft.com/office/drawing/2014/main" id="{9FD06AEA-C71E-48B1-84A2-378FCEA18D88}"/>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endParaRPr lang="en-US" sz="1799"/>
            </a:p>
          </p:txBody>
        </p:sp>
        <p:grpSp>
          <p:nvGrpSpPr>
            <p:cNvPr id="232" name="Group 231">
              <a:extLst>
                <a:ext uri="{FF2B5EF4-FFF2-40B4-BE49-F238E27FC236}">
                  <a16:creationId xmlns:a16="http://schemas.microsoft.com/office/drawing/2014/main" id="{410EF9CF-E3AF-47B5-8476-AC37C836F430}"/>
                </a:ext>
              </a:extLst>
            </p:cNvPr>
            <p:cNvGrpSpPr/>
            <p:nvPr/>
          </p:nvGrpSpPr>
          <p:grpSpPr>
            <a:xfrm rot="10800000">
              <a:off x="5606148" y="2341743"/>
              <a:ext cx="479723" cy="690289"/>
              <a:chOff x="5192713" y="1360488"/>
              <a:chExt cx="831850" cy="1196975"/>
            </a:xfrm>
            <a:grpFill/>
          </p:grpSpPr>
          <p:sp>
            <p:nvSpPr>
              <p:cNvPr id="233" name="Freeform 14">
                <a:extLst>
                  <a:ext uri="{FF2B5EF4-FFF2-40B4-BE49-F238E27FC236}">
                    <a16:creationId xmlns:a16="http://schemas.microsoft.com/office/drawing/2014/main" id="{F34054B6-B755-4068-AA91-4E6A10FF6B19}"/>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4" name="Freeform 15">
                <a:extLst>
                  <a:ext uri="{FF2B5EF4-FFF2-40B4-BE49-F238E27FC236}">
                    <a16:creationId xmlns:a16="http://schemas.microsoft.com/office/drawing/2014/main" id="{9924B883-2534-43B4-A241-FED218B8FD35}"/>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grpSp>
      <p:grpSp>
        <p:nvGrpSpPr>
          <p:cNvPr id="235" name="Group 234">
            <a:extLst>
              <a:ext uri="{FF2B5EF4-FFF2-40B4-BE49-F238E27FC236}">
                <a16:creationId xmlns:a16="http://schemas.microsoft.com/office/drawing/2014/main" id="{B4763A67-2ECE-48CD-A554-AC836C90CDF9}"/>
              </a:ext>
            </a:extLst>
          </p:cNvPr>
          <p:cNvGrpSpPr/>
          <p:nvPr/>
        </p:nvGrpSpPr>
        <p:grpSpPr>
          <a:xfrm>
            <a:off x="4015091" y="2720716"/>
            <a:ext cx="1417766" cy="1416573"/>
            <a:chOff x="2652713" y="3841750"/>
            <a:chExt cx="1887537" cy="1885950"/>
          </a:xfrm>
          <a:solidFill>
            <a:srgbClr val="FF2F92"/>
          </a:solidFill>
        </p:grpSpPr>
        <p:sp>
          <p:nvSpPr>
            <p:cNvPr id="236" name="Freeform 13">
              <a:extLst>
                <a:ext uri="{FF2B5EF4-FFF2-40B4-BE49-F238E27FC236}">
                  <a16:creationId xmlns:a16="http://schemas.microsoft.com/office/drawing/2014/main" id="{1CE255D4-219C-4A1A-94C1-C06496857D00}"/>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7" name="Freeform 14">
              <a:extLst>
                <a:ext uri="{FF2B5EF4-FFF2-40B4-BE49-F238E27FC236}">
                  <a16:creationId xmlns:a16="http://schemas.microsoft.com/office/drawing/2014/main" id="{78DA11DF-E7C5-4661-B60D-930FE43FD30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8" name="Freeform 15">
              <a:extLst>
                <a:ext uri="{FF2B5EF4-FFF2-40B4-BE49-F238E27FC236}">
                  <a16:creationId xmlns:a16="http://schemas.microsoft.com/office/drawing/2014/main" id="{663EB10A-EACD-4444-AC0B-3AF4C7D9BB3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39" name="Freeform 16">
              <a:extLst>
                <a:ext uri="{FF2B5EF4-FFF2-40B4-BE49-F238E27FC236}">
                  <a16:creationId xmlns:a16="http://schemas.microsoft.com/office/drawing/2014/main" id="{676C7473-A6F8-47B4-8B39-943297F9E191}"/>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0" name="Freeform 17">
              <a:extLst>
                <a:ext uri="{FF2B5EF4-FFF2-40B4-BE49-F238E27FC236}">
                  <a16:creationId xmlns:a16="http://schemas.microsoft.com/office/drawing/2014/main" id="{9AC8CD01-78AD-4D21-811C-2069EBBBEB09}"/>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1" name="Freeform 18">
              <a:extLst>
                <a:ext uri="{FF2B5EF4-FFF2-40B4-BE49-F238E27FC236}">
                  <a16:creationId xmlns:a16="http://schemas.microsoft.com/office/drawing/2014/main" id="{1F17AC9F-1489-4EEB-B5FA-D69BCBC70FEF}"/>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2" name="Freeform 19">
              <a:extLst>
                <a:ext uri="{FF2B5EF4-FFF2-40B4-BE49-F238E27FC236}">
                  <a16:creationId xmlns:a16="http://schemas.microsoft.com/office/drawing/2014/main" id="{2C23E679-AAD1-44D1-8681-1FFE69D896A5}"/>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3" name="Freeform 20">
              <a:extLst>
                <a:ext uri="{FF2B5EF4-FFF2-40B4-BE49-F238E27FC236}">
                  <a16:creationId xmlns:a16="http://schemas.microsoft.com/office/drawing/2014/main" id="{A328E1E5-E3B5-43F3-8AE6-40E3C40C1EF1}"/>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4" name="Freeform 21">
              <a:extLst>
                <a:ext uri="{FF2B5EF4-FFF2-40B4-BE49-F238E27FC236}">
                  <a16:creationId xmlns:a16="http://schemas.microsoft.com/office/drawing/2014/main" id="{41C46C7C-E018-45F3-9AB1-3E3BF5403EDF}"/>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5" name="Freeform 22">
              <a:extLst>
                <a:ext uri="{FF2B5EF4-FFF2-40B4-BE49-F238E27FC236}">
                  <a16:creationId xmlns:a16="http://schemas.microsoft.com/office/drawing/2014/main" id="{DDDB1E70-ACF6-466F-A3C8-A8C8B0B6FD7E}"/>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6" name="Freeform 23">
              <a:extLst>
                <a:ext uri="{FF2B5EF4-FFF2-40B4-BE49-F238E27FC236}">
                  <a16:creationId xmlns:a16="http://schemas.microsoft.com/office/drawing/2014/main" id="{D688CAD9-EB3E-41C1-B8E8-DBC50D91C1A1}"/>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7" name="Freeform 24">
              <a:extLst>
                <a:ext uri="{FF2B5EF4-FFF2-40B4-BE49-F238E27FC236}">
                  <a16:creationId xmlns:a16="http://schemas.microsoft.com/office/drawing/2014/main" id="{21C7DE4C-92C0-451A-9130-622C5BF1378A}"/>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8" name="Freeform 25">
              <a:extLst>
                <a:ext uri="{FF2B5EF4-FFF2-40B4-BE49-F238E27FC236}">
                  <a16:creationId xmlns:a16="http://schemas.microsoft.com/office/drawing/2014/main" id="{AB40C0B0-A48A-4E55-B575-AF3389F57F9C}"/>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49" name="Freeform 26">
              <a:extLst>
                <a:ext uri="{FF2B5EF4-FFF2-40B4-BE49-F238E27FC236}">
                  <a16:creationId xmlns:a16="http://schemas.microsoft.com/office/drawing/2014/main" id="{3A362349-80C5-42D5-96CE-C963FA1F3D28}"/>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0" name="Freeform 27">
              <a:extLst>
                <a:ext uri="{FF2B5EF4-FFF2-40B4-BE49-F238E27FC236}">
                  <a16:creationId xmlns:a16="http://schemas.microsoft.com/office/drawing/2014/main" id="{324C84F8-1172-436B-99FE-E652E1A2BD06}"/>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1" name="Freeform 28">
              <a:extLst>
                <a:ext uri="{FF2B5EF4-FFF2-40B4-BE49-F238E27FC236}">
                  <a16:creationId xmlns:a16="http://schemas.microsoft.com/office/drawing/2014/main" id="{A5A9C249-5FC5-42EE-B501-47570DE98981}"/>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2" name="Freeform 29">
              <a:extLst>
                <a:ext uri="{FF2B5EF4-FFF2-40B4-BE49-F238E27FC236}">
                  <a16:creationId xmlns:a16="http://schemas.microsoft.com/office/drawing/2014/main" id="{FAFF994D-14C6-4740-B5A1-403C152F7429}"/>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3" name="Freeform 30">
              <a:extLst>
                <a:ext uri="{FF2B5EF4-FFF2-40B4-BE49-F238E27FC236}">
                  <a16:creationId xmlns:a16="http://schemas.microsoft.com/office/drawing/2014/main" id="{39D49746-2B14-425D-A579-112FB693701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4" name="Freeform 31">
              <a:extLst>
                <a:ext uri="{FF2B5EF4-FFF2-40B4-BE49-F238E27FC236}">
                  <a16:creationId xmlns:a16="http://schemas.microsoft.com/office/drawing/2014/main" id="{495E99C1-7A1D-43DD-871A-D5CCFAE97960}"/>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5" name="Freeform 32">
              <a:extLst>
                <a:ext uri="{FF2B5EF4-FFF2-40B4-BE49-F238E27FC236}">
                  <a16:creationId xmlns:a16="http://schemas.microsoft.com/office/drawing/2014/main" id="{2CA6C906-48AE-43CD-A336-97D1FF136F39}"/>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6" name="Freeform 33">
              <a:extLst>
                <a:ext uri="{FF2B5EF4-FFF2-40B4-BE49-F238E27FC236}">
                  <a16:creationId xmlns:a16="http://schemas.microsoft.com/office/drawing/2014/main" id="{420E7A27-AF02-43DC-9081-49ECED3E6420}"/>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7" name="Freeform 34">
              <a:extLst>
                <a:ext uri="{FF2B5EF4-FFF2-40B4-BE49-F238E27FC236}">
                  <a16:creationId xmlns:a16="http://schemas.microsoft.com/office/drawing/2014/main" id="{35732BC5-B815-43C7-8A2C-E56F3F97DE2F}"/>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258" name="Freeform 35">
              <a:extLst>
                <a:ext uri="{FF2B5EF4-FFF2-40B4-BE49-F238E27FC236}">
                  <a16:creationId xmlns:a16="http://schemas.microsoft.com/office/drawing/2014/main" id="{A7A7E03A-4861-4485-891C-131FF95755B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sp>
        <p:nvSpPr>
          <p:cNvPr id="259" name="Title 1">
            <a:extLst>
              <a:ext uri="{FF2B5EF4-FFF2-40B4-BE49-F238E27FC236}">
                <a16:creationId xmlns:a16="http://schemas.microsoft.com/office/drawing/2014/main" id="{0CCCFEC6-2888-4C5D-B529-A914B2D8C3C0}"/>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0"/>
                <a:ea typeface="Polaris Light" panose="02000000000000000000" pitchFamily="2" charset="0"/>
                <a:cs typeface="Polaris Light" panose="02000000000000000000" pitchFamily="2" charset="0"/>
              </a:rPr>
              <a:t>How do you protect your data in the face of…</a:t>
            </a:r>
          </a:p>
        </p:txBody>
      </p:sp>
      <p:sp>
        <p:nvSpPr>
          <p:cNvPr id="260" name="Freeform 29">
            <a:extLst>
              <a:ext uri="{FF2B5EF4-FFF2-40B4-BE49-F238E27FC236}">
                <a16:creationId xmlns:a16="http://schemas.microsoft.com/office/drawing/2014/main" id="{3A23D056-D940-4BB1-AEF4-D8EFC61EF543}"/>
              </a:ext>
            </a:extLst>
          </p:cNvPr>
          <p:cNvSpPr>
            <a:spLocks noChangeAspect="1" noEditPoints="1"/>
          </p:cNvSpPr>
          <p:nvPr/>
        </p:nvSpPr>
        <p:spPr bwMode="auto">
          <a:xfrm>
            <a:off x="9386828" y="2817788"/>
            <a:ext cx="2090458" cy="1108736"/>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pic>
        <p:nvPicPr>
          <p:cNvPr id="261" name="Picture 260">
            <a:extLst>
              <a:ext uri="{FF2B5EF4-FFF2-40B4-BE49-F238E27FC236}">
                <a16:creationId xmlns:a16="http://schemas.microsoft.com/office/drawing/2014/main" id="{697BDC65-3D38-461D-8139-74AC2EB7E548}"/>
              </a:ext>
            </a:extLst>
          </p:cNvPr>
          <p:cNvPicPr>
            <a:picLocks noChangeAspect="1"/>
          </p:cNvPicPr>
          <p:nvPr/>
        </p:nvPicPr>
        <p:blipFill>
          <a:blip r:embed="rId3"/>
          <a:stretch>
            <a:fillRect/>
          </a:stretch>
        </p:blipFill>
        <p:spPr>
          <a:xfrm>
            <a:off x="6682845" y="2700459"/>
            <a:ext cx="1646622" cy="1457083"/>
          </a:xfrm>
          <a:prstGeom prst="rect">
            <a:avLst/>
          </a:prstGeom>
        </p:spPr>
      </p:pic>
      <p:sp>
        <p:nvSpPr>
          <p:cNvPr id="262" name="Freeform 26">
            <a:extLst>
              <a:ext uri="{FF2B5EF4-FFF2-40B4-BE49-F238E27FC236}">
                <a16:creationId xmlns:a16="http://schemas.microsoft.com/office/drawing/2014/main" id="{4FC45FF5-B5BF-4F1B-88E3-0F3EC0908E31}"/>
              </a:ext>
            </a:extLst>
          </p:cNvPr>
          <p:cNvSpPr>
            <a:spLocks noChangeAspect="1" noEditPoints="1"/>
          </p:cNvSpPr>
          <p:nvPr/>
        </p:nvSpPr>
        <p:spPr bwMode="auto">
          <a:xfrm>
            <a:off x="10273726" y="3264359"/>
            <a:ext cx="423046" cy="422509"/>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728500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5B7702-9E31-48C1-8B8A-25D8E096EBE1}"/>
              </a:ext>
            </a:extLst>
          </p:cNvPr>
          <p:cNvSpPr/>
          <p:nvPr/>
        </p:nvSpPr>
        <p:spPr bwMode="auto">
          <a:xfrm>
            <a:off x="6593305" y="2759243"/>
            <a:ext cx="4974434" cy="2791326"/>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26" name="TextBox 25">
            <a:extLst>
              <a:ext uri="{FF2B5EF4-FFF2-40B4-BE49-F238E27FC236}">
                <a16:creationId xmlns:a16="http://schemas.microsoft.com/office/drawing/2014/main" id="{0C8FD3E3-B574-4464-8BAB-EBCE27EABA88}"/>
              </a:ext>
            </a:extLst>
          </p:cNvPr>
          <p:cNvSpPr txBox="1"/>
          <p:nvPr/>
        </p:nvSpPr>
        <p:spPr>
          <a:xfrm>
            <a:off x="621086" y="2034277"/>
            <a:ext cx="5668324" cy="3900427"/>
          </a:xfrm>
          <a:prstGeom prst="rect">
            <a:avLst/>
          </a:prstGeom>
          <a:noFill/>
        </p:spPr>
        <p:txBody>
          <a:bodyPr wrap="square" rtlCol="0" anchor="t">
            <a:spAutoFit/>
          </a:bodyPr>
          <a:lstStyle/>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Extended hyperconverged environment support</a:t>
            </a:r>
            <a:endParaRPr lang="en-US"/>
          </a:p>
          <a:p>
            <a:pPr marL="456565" indent="-456565" defTabSz="412626">
              <a:lnSpc>
                <a:spcPct val="150000"/>
              </a:lnSpc>
              <a:buClr>
                <a:srgbClr val="0ED8F5"/>
              </a:buClr>
              <a:buFont typeface="Courier New" panose="02070309020205020404" pitchFamily="49" charset="0"/>
              <a:buChar char="o"/>
              <a:defRPr/>
            </a:pPr>
            <a:r>
              <a:rPr lang="en-US" sz="2350" kern="0">
                <a:solidFill>
                  <a:schemeClr val="tx2"/>
                </a:solidFill>
                <a:latin typeface="Polaris Light"/>
                <a:ea typeface="Polaris Light" panose="02000000000000000000" pitchFamily="2" charset="0"/>
                <a:cs typeface="Polaris Light" panose="02000000000000000000" pitchFamily="2" charset="0"/>
              </a:rPr>
              <a:t>Forever incremental backups</a:t>
            </a:r>
            <a:endParaRPr lang="en-US" sz="2350" kern="0">
              <a:solidFill>
                <a:schemeClr val="tx2"/>
              </a:solidFill>
              <a:latin typeface="Polaris Light"/>
              <a:ea typeface="Polaris Light" panose="02000000000000000000" pitchFamily="2" charset="0"/>
              <a:cs typeface="Polaris Light" panose="02000000000000000000" pitchFamily="2" charset="0"/>
              <a:sym typeface="Helvetica Neue Medium"/>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Instant Recovery of VMs</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Granular Recovery Technology</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Change Block Tracking</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a:p>
            <a:pPr marL="456565" indent="-456565" defTabSz="412626" hangingPunct="0">
              <a:lnSpc>
                <a:spcPct val="150000"/>
              </a:lnSpc>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Recovery Ready for VMs</a:t>
            </a:r>
            <a:endPar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endParaRPr>
          </a:p>
        </p:txBody>
      </p:sp>
      <p:pic>
        <p:nvPicPr>
          <p:cNvPr id="28" name="Picture 27">
            <a:extLst>
              <a:ext uri="{FF2B5EF4-FFF2-40B4-BE49-F238E27FC236}">
                <a16:creationId xmlns:a16="http://schemas.microsoft.com/office/drawing/2014/main" id="{0DF0396F-A09D-4551-8A4D-8856E8CA8555}"/>
              </a:ext>
            </a:extLst>
          </p:cNvPr>
          <p:cNvPicPr>
            <a:picLocks noChangeAspect="1"/>
          </p:cNvPicPr>
          <p:nvPr/>
        </p:nvPicPr>
        <p:blipFill>
          <a:blip r:embed="rId3"/>
          <a:stretch>
            <a:fillRect/>
          </a:stretch>
        </p:blipFill>
        <p:spPr>
          <a:xfrm>
            <a:off x="8183178" y="4816125"/>
            <a:ext cx="1098999" cy="505130"/>
          </a:xfrm>
          <a:prstGeom prst="rect">
            <a:avLst/>
          </a:prstGeom>
        </p:spPr>
      </p:pic>
      <p:cxnSp>
        <p:nvCxnSpPr>
          <p:cNvPr id="30" name="Elbow Connector 10">
            <a:extLst>
              <a:ext uri="{FF2B5EF4-FFF2-40B4-BE49-F238E27FC236}">
                <a16:creationId xmlns:a16="http://schemas.microsoft.com/office/drawing/2014/main" id="{B9469F4F-444B-4AC8-AA73-58A03AB5F704}"/>
              </a:ext>
            </a:extLst>
          </p:cNvPr>
          <p:cNvCxnSpPr>
            <a:cxnSpLocks/>
            <a:stCxn id="28" idx="0"/>
          </p:cNvCxnSpPr>
          <p:nvPr/>
        </p:nvCxnSpPr>
        <p:spPr>
          <a:xfrm rot="5400000" flipH="1" flipV="1">
            <a:off x="8230284" y="3764231"/>
            <a:ext cx="1554289" cy="549501"/>
          </a:xfrm>
          <a:prstGeom prst="bentConnector3">
            <a:avLst>
              <a:gd name="adj1" fmla="val 7979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1" name="Elbow Connector 12">
            <a:extLst>
              <a:ext uri="{FF2B5EF4-FFF2-40B4-BE49-F238E27FC236}">
                <a16:creationId xmlns:a16="http://schemas.microsoft.com/office/drawing/2014/main" id="{AC3B1D74-E2A1-4CC3-A6C0-E2050E44EA73}"/>
              </a:ext>
            </a:extLst>
          </p:cNvPr>
          <p:cNvCxnSpPr>
            <a:cxnSpLocks/>
            <a:stCxn id="28" idx="0"/>
          </p:cNvCxnSpPr>
          <p:nvPr/>
        </p:nvCxnSpPr>
        <p:spPr>
          <a:xfrm rot="16200000" flipV="1">
            <a:off x="7675192" y="3758639"/>
            <a:ext cx="859442" cy="1255529"/>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28">
            <a:extLst>
              <a:ext uri="{FF2B5EF4-FFF2-40B4-BE49-F238E27FC236}">
                <a16:creationId xmlns:a16="http://schemas.microsoft.com/office/drawing/2014/main" id="{D751B349-BB4F-4339-B401-7219C7ED40EB}"/>
              </a:ext>
            </a:extLst>
          </p:cNvPr>
          <p:cNvCxnSpPr>
            <a:cxnSpLocks/>
            <a:stCxn id="28" idx="0"/>
            <a:endCxn id="37" idx="2"/>
          </p:cNvCxnSpPr>
          <p:nvPr/>
        </p:nvCxnSpPr>
        <p:spPr>
          <a:xfrm rot="5400000" flipH="1" flipV="1">
            <a:off x="9031022" y="3153302"/>
            <a:ext cx="1364479" cy="1961168"/>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AE6A11FF-8926-4F74-8485-24F19F35234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62944" b="-62944"/>
          <a:stretch/>
        </p:blipFill>
        <p:spPr>
          <a:xfrm>
            <a:off x="10233585" y="3197062"/>
            <a:ext cx="920522" cy="254585"/>
          </a:xfrm>
          <a:prstGeom prst="rect">
            <a:avLst/>
          </a:prstGeom>
        </p:spPr>
      </p:pic>
      <p:sp>
        <p:nvSpPr>
          <p:cNvPr id="39" name="Title 7">
            <a:extLst>
              <a:ext uri="{FF2B5EF4-FFF2-40B4-BE49-F238E27FC236}">
                <a16:creationId xmlns:a16="http://schemas.microsoft.com/office/drawing/2014/main" id="{EA3E2296-4589-451E-92CB-B5D0B9E9D104}"/>
              </a:ext>
            </a:extLst>
          </p:cNvPr>
          <p:cNvSpPr txBox="1">
            <a:spLocks/>
          </p:cNvSpPr>
          <p:nvPr/>
        </p:nvSpPr>
        <p:spPr>
          <a:xfrm>
            <a:off x="609441" y="97161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Backup Exec takes virtual to the next level</a:t>
            </a:r>
          </a:p>
        </p:txBody>
      </p:sp>
      <p:sp>
        <p:nvSpPr>
          <p:cNvPr id="40" name="Rectangle 39">
            <a:extLst>
              <a:ext uri="{FF2B5EF4-FFF2-40B4-BE49-F238E27FC236}">
                <a16:creationId xmlns:a16="http://schemas.microsoft.com/office/drawing/2014/main" id="{CC053A09-076A-46AC-B1A0-D0F56B1B4236}"/>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pic>
        <p:nvPicPr>
          <p:cNvPr id="42" name="Picture 41">
            <a:extLst>
              <a:ext uri="{FF2B5EF4-FFF2-40B4-BE49-F238E27FC236}">
                <a16:creationId xmlns:a16="http://schemas.microsoft.com/office/drawing/2014/main" id="{DBAE41DC-7A3F-4150-97A4-8B7879E8365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8820121" y="2841015"/>
            <a:ext cx="919445" cy="459723"/>
          </a:xfrm>
          <a:prstGeom prst="rect">
            <a:avLst/>
          </a:prstGeom>
        </p:spPr>
      </p:pic>
      <p:pic>
        <p:nvPicPr>
          <p:cNvPr id="45" name="Picture 44">
            <a:extLst>
              <a:ext uri="{FF2B5EF4-FFF2-40B4-BE49-F238E27FC236}">
                <a16:creationId xmlns:a16="http://schemas.microsoft.com/office/drawing/2014/main" id="{F015987F-9D13-406B-8924-CC0C69CCE25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6938457" y="3332292"/>
            <a:ext cx="1063820" cy="721187"/>
          </a:xfrm>
          <a:prstGeom prst="rect">
            <a:avLst/>
          </a:prstGeom>
        </p:spPr>
      </p:pic>
    </p:spTree>
    <p:extLst>
      <p:ext uri="{BB962C8B-B14F-4D97-AF65-F5344CB8AC3E}">
        <p14:creationId xmlns:p14="http://schemas.microsoft.com/office/powerpoint/2010/main" val="19550254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6EB069-3881-497D-B6BB-F870FE193A96}"/>
              </a:ext>
            </a:extLst>
          </p:cNvPr>
          <p:cNvSpPr/>
          <p:nvPr/>
        </p:nvSpPr>
        <p:spPr bwMode="auto">
          <a:xfrm>
            <a:off x="2352" y="2053587"/>
            <a:ext cx="12186473" cy="1426753"/>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46" name="TextBox 45">
            <a:extLst>
              <a:ext uri="{FF2B5EF4-FFF2-40B4-BE49-F238E27FC236}">
                <a16:creationId xmlns:a16="http://schemas.microsoft.com/office/drawing/2014/main" id="{A2C9A997-0ED8-4C92-A430-763EE4BAB0B9}"/>
              </a:ext>
            </a:extLst>
          </p:cNvPr>
          <p:cNvSpPr txBox="1"/>
          <p:nvPr/>
        </p:nvSpPr>
        <p:spPr>
          <a:xfrm>
            <a:off x="572409" y="3573266"/>
            <a:ext cx="6101465" cy="2030283"/>
          </a:xfrm>
          <a:prstGeom prst="rect">
            <a:avLst/>
          </a:prstGeom>
          <a:noFill/>
        </p:spPr>
        <p:txBody>
          <a:bodyPr wrap="square" rtlCol="0">
            <a:spAutoFit/>
          </a:bodyPr>
          <a:lstStyle/>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In-line deduplication to the cloud</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Support for all AWS S3 storage targets</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Disaster recovery to &amp; in the cloud</a:t>
            </a:r>
          </a:p>
          <a:p>
            <a:pPr marL="365650" indent="-274238" defTabSz="412626" hangingPunct="0">
              <a:spcAft>
                <a:spcPts val="1200"/>
              </a:spcAft>
              <a:buClr>
                <a:srgbClr val="0ED8F5"/>
              </a:buClr>
              <a:buFont typeface="Courier New" panose="02070309020205020404" pitchFamily="49" charset="0"/>
              <a:buChar char="o"/>
              <a:defRPr/>
            </a:pPr>
            <a:r>
              <a:rPr lang="en-US" sz="2399" kern="0">
                <a:solidFill>
                  <a:schemeClr val="tx2"/>
                </a:solidFill>
                <a:latin typeface="Polaris Light" panose="02000000000000000000" pitchFamily="2" charset="0"/>
                <a:ea typeface="Polaris Light" panose="02000000000000000000" pitchFamily="2" charset="0"/>
                <a:cs typeface="Polaris Light" panose="02000000000000000000" pitchFamily="2" charset="0"/>
                <a:sym typeface="Helvetica Neue Medium"/>
              </a:rPr>
              <a:t>Cloud-native data protection</a:t>
            </a:r>
          </a:p>
        </p:txBody>
      </p:sp>
      <p:pic>
        <p:nvPicPr>
          <p:cNvPr id="48" name="Picture 47">
            <a:extLst>
              <a:ext uri="{FF2B5EF4-FFF2-40B4-BE49-F238E27FC236}">
                <a16:creationId xmlns:a16="http://schemas.microsoft.com/office/drawing/2014/main" id="{0FCA6456-E0B9-42D2-A590-3B2CAEFD0D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19545" y="2153574"/>
            <a:ext cx="5059237" cy="3738214"/>
          </a:xfrm>
          <a:prstGeom prst="rect">
            <a:avLst/>
          </a:prstGeom>
          <a:noFill/>
        </p:spPr>
      </p:pic>
      <p:sp>
        <p:nvSpPr>
          <p:cNvPr id="49" name="Title 7">
            <a:extLst>
              <a:ext uri="{FF2B5EF4-FFF2-40B4-BE49-F238E27FC236}">
                <a16:creationId xmlns:a16="http://schemas.microsoft.com/office/drawing/2014/main" id="{B4AEC198-1714-41A7-9D17-1A84EA2E76C0}"/>
              </a:ext>
            </a:extLst>
          </p:cNvPr>
          <p:cNvSpPr txBox="1">
            <a:spLocks/>
          </p:cNvSpPr>
          <p:nvPr/>
        </p:nvSpPr>
        <p:spPr>
          <a:xfrm>
            <a:off x="761801" y="98486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Backup Exec supercharges the cloud</a:t>
            </a:r>
          </a:p>
        </p:txBody>
      </p:sp>
      <p:sp>
        <p:nvSpPr>
          <p:cNvPr id="50" name="Rectangle 49">
            <a:extLst>
              <a:ext uri="{FF2B5EF4-FFF2-40B4-BE49-F238E27FC236}">
                <a16:creationId xmlns:a16="http://schemas.microsoft.com/office/drawing/2014/main" id="{26637A75-81A7-4442-B9A6-9A8AE4BA1BD9}"/>
              </a:ext>
            </a:extLst>
          </p:cNvPr>
          <p:cNvSpPr/>
          <p:nvPr/>
        </p:nvSpPr>
        <p:spPr>
          <a:xfrm>
            <a:off x="-6623" y="737990"/>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pic>
        <p:nvPicPr>
          <p:cNvPr id="52" name="Picture 51">
            <a:extLst>
              <a:ext uri="{FF2B5EF4-FFF2-40B4-BE49-F238E27FC236}">
                <a16:creationId xmlns:a16="http://schemas.microsoft.com/office/drawing/2014/main" id="{CB943509-9700-44D2-9178-617E98AB8D9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224648" y="2351808"/>
            <a:ext cx="1302041" cy="842258"/>
          </a:xfrm>
          <a:prstGeom prst="rect">
            <a:avLst/>
          </a:prstGeom>
        </p:spPr>
      </p:pic>
      <p:pic>
        <p:nvPicPr>
          <p:cNvPr id="10" name="Picture 9">
            <a:extLst>
              <a:ext uri="{FF2B5EF4-FFF2-40B4-BE49-F238E27FC236}">
                <a16:creationId xmlns:a16="http://schemas.microsoft.com/office/drawing/2014/main" id="{64FEE404-3AA1-45ED-8414-DCE2C3D03CF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2757396" y="2686917"/>
            <a:ext cx="603627" cy="361170"/>
          </a:xfrm>
          <a:prstGeom prst="rect">
            <a:avLst/>
          </a:prstGeom>
        </p:spPr>
      </p:pic>
      <p:pic>
        <p:nvPicPr>
          <p:cNvPr id="11" name="Picture 10">
            <a:extLst>
              <a:ext uri="{FF2B5EF4-FFF2-40B4-BE49-F238E27FC236}">
                <a16:creationId xmlns:a16="http://schemas.microsoft.com/office/drawing/2014/main" id="{D2F2675F-FFBC-4C65-85D1-2997AA8826A5}"/>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3646300" y="2327498"/>
            <a:ext cx="1415945" cy="1011390"/>
          </a:xfrm>
          <a:prstGeom prst="rect">
            <a:avLst/>
          </a:prstGeom>
        </p:spPr>
      </p:pic>
    </p:spTree>
    <p:extLst>
      <p:ext uri="{BB962C8B-B14F-4D97-AF65-F5344CB8AC3E}">
        <p14:creationId xmlns:p14="http://schemas.microsoft.com/office/powerpoint/2010/main" val="29850525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5AF20BF-5DA0-41BD-A280-2F8D01A27493}"/>
              </a:ext>
            </a:extLst>
          </p:cNvPr>
          <p:cNvSpPr/>
          <p:nvPr/>
        </p:nvSpPr>
        <p:spPr bwMode="auto">
          <a:xfrm>
            <a:off x="6113243" y="3462327"/>
            <a:ext cx="5636560" cy="3115325"/>
          </a:xfrm>
          <a:prstGeom prst="rect">
            <a:avLst/>
          </a:prstGeom>
          <a:solidFill>
            <a:schemeClr val="tx1"/>
          </a:solidFill>
          <a:ln w="25400" cap="flat" cmpd="sng" algn="ctr">
            <a:solidFill>
              <a:schemeClr val="bg2">
                <a:lumMod val="60000"/>
                <a:lumOff val="40000"/>
              </a:schemeClr>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chemeClr val="bg2">
                  <a:lumMod val="50000"/>
                </a:schemeClr>
              </a:solidFill>
              <a:latin typeface="+mn-lt"/>
            </a:endParaRPr>
          </a:p>
        </p:txBody>
      </p:sp>
      <p:sp>
        <p:nvSpPr>
          <p:cNvPr id="2" name="Rectangle 1">
            <a:extLst>
              <a:ext uri="{FF2B5EF4-FFF2-40B4-BE49-F238E27FC236}">
                <a16:creationId xmlns:a16="http://schemas.microsoft.com/office/drawing/2014/main" id="{2F241D3D-E48B-2E4A-9BFC-89BA99D83715}"/>
              </a:ext>
            </a:extLst>
          </p:cNvPr>
          <p:cNvSpPr/>
          <p:nvPr/>
        </p:nvSpPr>
        <p:spPr>
          <a:xfrm>
            <a:off x="-6623" y="737990"/>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 name="Title 7">
            <a:extLst>
              <a:ext uri="{FF2B5EF4-FFF2-40B4-BE49-F238E27FC236}">
                <a16:creationId xmlns:a16="http://schemas.microsoft.com/office/drawing/2014/main" id="{4AA3092F-6644-F949-88E2-F745C03F0785}"/>
              </a:ext>
            </a:extLst>
          </p:cNvPr>
          <p:cNvSpPr txBox="1">
            <a:spLocks/>
          </p:cNvSpPr>
          <p:nvPr/>
        </p:nvSpPr>
        <p:spPr>
          <a:xfrm>
            <a:off x="761801" y="98486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a:latin typeface="Polaris Light" panose="02000000000000000000" pitchFamily="2" charset="77"/>
                <a:ea typeface="Polaris Light" panose="02000000000000000000" pitchFamily="2" charset="77"/>
                <a:cs typeface="Polaris Light" panose="02000000000000000000" pitchFamily="2" charset="77"/>
              </a:rPr>
              <a:t>SaaS workload protection</a:t>
            </a:r>
          </a:p>
        </p:txBody>
      </p:sp>
      <p:sp>
        <p:nvSpPr>
          <p:cNvPr id="4" name="TextBox 3">
            <a:extLst>
              <a:ext uri="{FF2B5EF4-FFF2-40B4-BE49-F238E27FC236}">
                <a16:creationId xmlns:a16="http://schemas.microsoft.com/office/drawing/2014/main" id="{044852F3-DE31-DB4C-A67E-D26D2EC410FA}"/>
              </a:ext>
            </a:extLst>
          </p:cNvPr>
          <p:cNvSpPr txBox="1"/>
          <p:nvPr/>
        </p:nvSpPr>
        <p:spPr>
          <a:xfrm>
            <a:off x="609441" y="1827235"/>
            <a:ext cx="10969942" cy="1122003"/>
          </a:xfrm>
          <a:prstGeom prst="rect">
            <a:avLst/>
          </a:prstGeom>
          <a:noFill/>
        </p:spPr>
        <p:txBody>
          <a:bodyPr wrap="square" rtlCol="0" anchor="t">
            <a:spAutoFit/>
          </a:bodyPr>
          <a:lstStyle/>
          <a:p>
            <a:pPr marL="285115" indent="-285115">
              <a:lnSpc>
                <a:spcPct val="200000"/>
              </a:lnSpc>
              <a:buFontTx/>
              <a:buChar char="-"/>
            </a:pPr>
            <a:r>
              <a:rPr lang="en-US" sz="1799" dirty="0">
                <a:latin typeface="Polaris Light" panose="02000000000000000000" pitchFamily="2" charset="0"/>
                <a:ea typeface="Polaris Light" panose="02000000000000000000" pitchFamily="2" charset="0"/>
                <a:cs typeface="Polaris Light" panose="02000000000000000000" pitchFamily="2" charset="0"/>
              </a:rPr>
              <a:t>Access SaaS Backup directly from your Backup Exec dashboard</a:t>
            </a:r>
            <a:endParaRPr lang="en-US" dirty="0"/>
          </a:p>
          <a:p>
            <a:pPr marL="285115" indent="-285115">
              <a:lnSpc>
                <a:spcPct val="200000"/>
              </a:lnSpc>
              <a:buFontTx/>
              <a:buChar char="-"/>
            </a:pPr>
            <a:r>
              <a:rPr lang="en-US" sz="1750" dirty="0">
                <a:latin typeface="Polaris Light"/>
                <a:ea typeface="Polaris Light" panose="02000000000000000000" pitchFamily="2" charset="0"/>
                <a:cs typeface="Polaris Light" panose="02000000000000000000" pitchFamily="2" charset="0"/>
              </a:rPr>
              <a:t>Protect your SaaS workloads, including Office 365, Dynamics 365, Salesforce and G-Suite</a:t>
            </a:r>
          </a:p>
        </p:txBody>
      </p:sp>
      <p:sp>
        <p:nvSpPr>
          <p:cNvPr id="5" name="TextBox 4">
            <a:extLst>
              <a:ext uri="{FF2B5EF4-FFF2-40B4-BE49-F238E27FC236}">
                <a16:creationId xmlns:a16="http://schemas.microsoft.com/office/drawing/2014/main" id="{64269766-90BF-4747-BED6-7471553B6C11}"/>
              </a:ext>
            </a:extLst>
          </p:cNvPr>
          <p:cNvSpPr txBox="1"/>
          <p:nvPr/>
        </p:nvSpPr>
        <p:spPr>
          <a:xfrm>
            <a:off x="761801" y="3462327"/>
            <a:ext cx="5049656" cy="2532213"/>
          </a:xfrm>
          <a:prstGeom prst="rect">
            <a:avLst/>
          </a:prstGeom>
          <a:noFill/>
        </p:spPr>
        <p:txBody>
          <a:bodyPr wrap="square" rtlCol="0">
            <a:spAutoFit/>
          </a:bodyPr>
          <a:lstStyle/>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rPr>
              <a:t>Office 365 provides </a:t>
            </a:r>
            <a:r>
              <a:rPr lang="en-US" sz="1799" b="1" dirty="0">
                <a:solidFill>
                  <a:srgbClr val="C00000"/>
                </a:solidFill>
                <a:latin typeface="Polaris Light" panose="02000000000000000000" pitchFamily="2" charset="0"/>
                <a:ea typeface="Polaris Light" panose="02000000000000000000" pitchFamily="2" charset="0"/>
                <a:cs typeface="Polaris Light" panose="02000000000000000000" pitchFamily="2" charset="0"/>
              </a:rPr>
              <a:t>limited</a:t>
            </a:r>
            <a:r>
              <a:rPr lang="en-US" sz="1799" dirty="0">
                <a:latin typeface="Polaris Light" panose="02000000000000000000" pitchFamily="2" charset="0"/>
                <a:ea typeface="Polaris Light" panose="02000000000000000000" pitchFamily="2" charset="0"/>
                <a:cs typeface="Polaris Light" panose="02000000000000000000" pitchFamily="2" charset="0"/>
              </a:rPr>
              <a:t> data protection</a:t>
            </a:r>
          </a:p>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Doesn’t make a second copy of your data</a:t>
            </a:r>
          </a:p>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No protection against Ransomware</a:t>
            </a:r>
          </a:p>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Data retention policies are insufficient</a:t>
            </a:r>
          </a:p>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Litigation hold is not a practical backup</a:t>
            </a:r>
          </a:p>
          <a:p>
            <a:pPr>
              <a:lnSpc>
                <a:spcPct val="150000"/>
              </a:lnSpc>
            </a:pPr>
            <a:r>
              <a:rPr lang="en-US" sz="1799" dirty="0">
                <a:latin typeface="Polaris Light" panose="02000000000000000000" pitchFamily="2" charset="0"/>
                <a:ea typeface="Polaris Light" panose="02000000000000000000" pitchFamily="2" charset="0"/>
                <a:cs typeface="Polaris Light" panose="02000000000000000000" pitchFamily="2" charset="0"/>
                <a:sym typeface="Wingdings" pitchFamily="2" charset="2"/>
              </a:rPr>
              <a:t>Limited restores</a:t>
            </a:r>
            <a:endParaRPr lang="en-US" sz="1799" dirty="0">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30" name="Group 29">
            <a:extLst>
              <a:ext uri="{FF2B5EF4-FFF2-40B4-BE49-F238E27FC236}">
                <a16:creationId xmlns:a16="http://schemas.microsoft.com/office/drawing/2014/main" id="{BD01E319-6F1D-7640-9821-71D8D198F3C1}"/>
              </a:ext>
            </a:extLst>
          </p:cNvPr>
          <p:cNvGrpSpPr/>
          <p:nvPr/>
        </p:nvGrpSpPr>
        <p:grpSpPr>
          <a:xfrm>
            <a:off x="9682196" y="888156"/>
            <a:ext cx="2002581" cy="941535"/>
            <a:chOff x="9372445" y="992473"/>
            <a:chExt cx="2003103" cy="941780"/>
          </a:xfrm>
        </p:grpSpPr>
        <p:sp>
          <p:nvSpPr>
            <p:cNvPr id="18" name="TextBox 17">
              <a:extLst>
                <a:ext uri="{FF2B5EF4-FFF2-40B4-BE49-F238E27FC236}">
                  <a16:creationId xmlns:a16="http://schemas.microsoft.com/office/drawing/2014/main" id="{346D1D68-DD54-324D-A21B-D0CCE1C6D4E0}"/>
                </a:ext>
              </a:extLst>
            </p:cNvPr>
            <p:cNvSpPr txBox="1"/>
            <p:nvPr/>
          </p:nvSpPr>
          <p:spPr>
            <a:xfrm>
              <a:off x="9559238" y="1388785"/>
              <a:ext cx="1629388" cy="545468"/>
            </a:xfrm>
            <a:prstGeom prst="rect">
              <a:avLst/>
            </a:prstGeom>
            <a:effectLst>
              <a:softEdge rad="0"/>
            </a:effectLst>
          </p:spPr>
          <p:txBody>
            <a:bodyPr vert="horz" wrap="none" lIns="0" tIns="0" rIns="0" bIns="0" rtlCol="0" anchor="ctr">
              <a:noAutofit/>
            </a:bodyPr>
            <a:lstStyle/>
            <a:p>
              <a:pPr algn="ctr" defTabSz="914126">
                <a:defRPr/>
              </a:pPr>
              <a:r>
                <a:rPr lang="en-US" sz="1799">
                  <a:latin typeface="Polaris Light" panose="02000000000000000000" pitchFamily="2" charset="0"/>
                  <a:ea typeface="Polaris Light" panose="02000000000000000000" pitchFamily="2" charset="0"/>
                  <a:cs typeface="Polaris Light" panose="02000000000000000000" pitchFamily="2" charset="0"/>
                </a:rPr>
                <a:t>SaaS Backup</a:t>
              </a:r>
            </a:p>
          </p:txBody>
        </p:sp>
        <p:grpSp>
          <p:nvGrpSpPr>
            <p:cNvPr id="19" name="Group 18">
              <a:extLst>
                <a:ext uri="{FF2B5EF4-FFF2-40B4-BE49-F238E27FC236}">
                  <a16:creationId xmlns:a16="http://schemas.microsoft.com/office/drawing/2014/main" id="{3B5D0E29-0480-1748-B89B-E9221C5C3876}"/>
                </a:ext>
              </a:extLst>
            </p:cNvPr>
            <p:cNvGrpSpPr>
              <a:grpSpLocks noChangeAspect="1"/>
            </p:cNvGrpSpPr>
            <p:nvPr/>
          </p:nvGrpSpPr>
          <p:grpSpPr>
            <a:xfrm>
              <a:off x="9372445" y="992473"/>
              <a:ext cx="2003103" cy="396312"/>
              <a:chOff x="10586684" y="6415777"/>
              <a:chExt cx="1019173" cy="201695"/>
            </a:xfrm>
            <a:solidFill>
              <a:schemeClr val="tx1"/>
            </a:solidFill>
          </p:grpSpPr>
          <p:sp>
            <p:nvSpPr>
              <p:cNvPr id="20" name="Freeform 5">
                <a:extLst>
                  <a:ext uri="{FF2B5EF4-FFF2-40B4-BE49-F238E27FC236}">
                    <a16:creationId xmlns:a16="http://schemas.microsoft.com/office/drawing/2014/main" id="{38EF9D1D-5599-4545-84BE-762C5E4D5DDB}"/>
                  </a:ext>
                </a:extLst>
              </p:cNvPr>
              <p:cNvSpPr>
                <a:spLocks/>
              </p:cNvSpPr>
              <p:nvPr/>
            </p:nvSpPr>
            <p:spPr bwMode="auto">
              <a:xfrm>
                <a:off x="10921593" y="6429152"/>
                <a:ext cx="157022" cy="188320"/>
              </a:xfrm>
              <a:custGeom>
                <a:avLst/>
                <a:gdLst>
                  <a:gd name="T0" fmla="*/ 43 w 248"/>
                  <a:gd name="T1" fmla="*/ 65 h 295"/>
                  <a:gd name="T2" fmla="*/ 64 w 248"/>
                  <a:gd name="T3" fmla="*/ 44 h 295"/>
                  <a:gd name="T4" fmla="*/ 158 w 248"/>
                  <a:gd name="T5" fmla="*/ 44 h 295"/>
                  <a:gd name="T6" fmla="*/ 192 w 248"/>
                  <a:gd name="T7" fmla="*/ 67 h 295"/>
                  <a:gd name="T8" fmla="*/ 171 w 248"/>
                  <a:gd name="T9" fmla="*/ 113 h 295"/>
                  <a:gd name="T10" fmla="*/ 98 w 248"/>
                  <a:gd name="T11" fmla="*/ 140 h 295"/>
                  <a:gd name="T12" fmla="*/ 67 w 248"/>
                  <a:gd name="T13" fmla="*/ 204 h 295"/>
                  <a:gd name="T14" fmla="*/ 94 w 248"/>
                  <a:gd name="T15" fmla="*/ 234 h 295"/>
                  <a:gd name="T16" fmla="*/ 230 w 248"/>
                  <a:gd name="T17" fmla="*/ 295 h 295"/>
                  <a:gd name="T18" fmla="*/ 230 w 248"/>
                  <a:gd name="T19" fmla="*/ 248 h 295"/>
                  <a:gd name="T20" fmla="*/ 111 w 248"/>
                  <a:gd name="T21" fmla="*/ 195 h 295"/>
                  <a:gd name="T22" fmla="*/ 107 w 248"/>
                  <a:gd name="T23" fmla="*/ 190 h 295"/>
                  <a:gd name="T24" fmla="*/ 112 w 248"/>
                  <a:gd name="T25" fmla="*/ 179 h 295"/>
                  <a:gd name="T26" fmla="*/ 186 w 248"/>
                  <a:gd name="T27" fmla="*/ 154 h 295"/>
                  <a:gd name="T28" fmla="*/ 232 w 248"/>
                  <a:gd name="T29" fmla="*/ 51 h 295"/>
                  <a:gd name="T30" fmla="*/ 158 w 248"/>
                  <a:gd name="T31" fmla="*/ 0 h 295"/>
                  <a:gd name="T32" fmla="*/ 64 w 248"/>
                  <a:gd name="T33" fmla="*/ 0 h 295"/>
                  <a:gd name="T34" fmla="*/ 0 w 248"/>
                  <a:gd name="T35" fmla="*/ 65 h 295"/>
                  <a:gd name="T36" fmla="*/ 0 w 248"/>
                  <a:gd name="T37" fmla="*/ 288 h 295"/>
                  <a:gd name="T38" fmla="*/ 43 w 248"/>
                  <a:gd name="T39" fmla="*/ 288 h 295"/>
                  <a:gd name="T40" fmla="*/ 43 w 248"/>
                  <a:gd name="T41" fmla="*/ 6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95">
                    <a:moveTo>
                      <a:pt x="43" y="65"/>
                    </a:moveTo>
                    <a:cubicBezTo>
                      <a:pt x="43" y="53"/>
                      <a:pt x="52" y="44"/>
                      <a:pt x="64" y="44"/>
                    </a:cubicBezTo>
                    <a:cubicBezTo>
                      <a:pt x="158" y="44"/>
                      <a:pt x="158" y="44"/>
                      <a:pt x="158" y="44"/>
                    </a:cubicBezTo>
                    <a:cubicBezTo>
                      <a:pt x="172" y="44"/>
                      <a:pt x="186" y="52"/>
                      <a:pt x="192" y="67"/>
                    </a:cubicBezTo>
                    <a:cubicBezTo>
                      <a:pt x="199" y="85"/>
                      <a:pt x="189" y="106"/>
                      <a:pt x="171" y="113"/>
                    </a:cubicBezTo>
                    <a:cubicBezTo>
                      <a:pt x="98" y="140"/>
                      <a:pt x="98" y="140"/>
                      <a:pt x="98" y="140"/>
                    </a:cubicBezTo>
                    <a:cubicBezTo>
                      <a:pt x="72" y="149"/>
                      <a:pt x="58" y="178"/>
                      <a:pt x="67" y="204"/>
                    </a:cubicBezTo>
                    <a:cubicBezTo>
                      <a:pt x="72" y="218"/>
                      <a:pt x="82" y="228"/>
                      <a:pt x="94" y="234"/>
                    </a:cubicBezTo>
                    <a:cubicBezTo>
                      <a:pt x="230" y="295"/>
                      <a:pt x="230" y="295"/>
                      <a:pt x="230" y="295"/>
                    </a:cubicBezTo>
                    <a:cubicBezTo>
                      <a:pt x="230" y="248"/>
                      <a:pt x="230" y="248"/>
                      <a:pt x="230" y="248"/>
                    </a:cubicBezTo>
                    <a:cubicBezTo>
                      <a:pt x="111" y="195"/>
                      <a:pt x="111" y="195"/>
                      <a:pt x="111" y="195"/>
                    </a:cubicBezTo>
                    <a:cubicBezTo>
                      <a:pt x="109" y="195"/>
                      <a:pt x="107" y="193"/>
                      <a:pt x="107" y="190"/>
                    </a:cubicBezTo>
                    <a:cubicBezTo>
                      <a:pt x="105" y="186"/>
                      <a:pt x="107" y="181"/>
                      <a:pt x="112" y="179"/>
                    </a:cubicBezTo>
                    <a:cubicBezTo>
                      <a:pt x="186" y="154"/>
                      <a:pt x="186" y="154"/>
                      <a:pt x="186" y="154"/>
                    </a:cubicBezTo>
                    <a:cubicBezTo>
                      <a:pt x="227" y="138"/>
                      <a:pt x="248" y="92"/>
                      <a:pt x="232" y="51"/>
                    </a:cubicBezTo>
                    <a:cubicBezTo>
                      <a:pt x="220" y="20"/>
                      <a:pt x="190" y="0"/>
                      <a:pt x="158" y="0"/>
                    </a:cubicBezTo>
                    <a:cubicBezTo>
                      <a:pt x="64" y="0"/>
                      <a:pt x="64" y="0"/>
                      <a:pt x="64" y="0"/>
                    </a:cubicBezTo>
                    <a:cubicBezTo>
                      <a:pt x="29" y="0"/>
                      <a:pt x="0" y="29"/>
                      <a:pt x="0" y="65"/>
                    </a:cubicBezTo>
                    <a:cubicBezTo>
                      <a:pt x="0" y="288"/>
                      <a:pt x="0" y="288"/>
                      <a:pt x="0" y="288"/>
                    </a:cubicBezTo>
                    <a:cubicBezTo>
                      <a:pt x="43" y="288"/>
                      <a:pt x="43" y="288"/>
                      <a:pt x="43" y="288"/>
                    </a:cubicBezTo>
                    <a:lnTo>
                      <a:pt x="43" y="65"/>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1" name="Rectangle 6">
                <a:extLst>
                  <a:ext uri="{FF2B5EF4-FFF2-40B4-BE49-F238E27FC236}">
                    <a16:creationId xmlns:a16="http://schemas.microsoft.com/office/drawing/2014/main" id="{D51CFBFE-2B6C-D042-9D1E-FE14957BBE80}"/>
                  </a:ext>
                </a:extLst>
              </p:cNvPr>
              <p:cNvSpPr>
                <a:spLocks noChangeArrowheads="1"/>
              </p:cNvSpPr>
              <p:nvPr/>
            </p:nvSpPr>
            <p:spPr bwMode="auto">
              <a:xfrm>
                <a:off x="11099480" y="6429152"/>
                <a:ext cx="27018" cy="183773"/>
              </a:xfrm>
              <a:prstGeom prst="rect">
                <a:avLst/>
              </a:pr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2" name="Freeform 7">
                <a:extLst>
                  <a:ext uri="{FF2B5EF4-FFF2-40B4-BE49-F238E27FC236}">
                    <a16:creationId xmlns:a16="http://schemas.microsoft.com/office/drawing/2014/main" id="{830BCB20-56DA-F94E-A9F3-4DE975BEE07C}"/>
                  </a:ext>
                </a:extLst>
              </p:cNvPr>
              <p:cNvSpPr>
                <a:spLocks/>
              </p:cNvSpPr>
              <p:nvPr/>
            </p:nvSpPr>
            <p:spPr bwMode="auto">
              <a:xfrm>
                <a:off x="10586684" y="6429152"/>
                <a:ext cx="163977" cy="183773"/>
              </a:xfrm>
              <a:custGeom>
                <a:avLst/>
                <a:gdLst>
                  <a:gd name="T0" fmla="*/ 214 w 259"/>
                  <a:gd name="T1" fmla="*/ 0 h 288"/>
                  <a:gd name="T2" fmla="*/ 137 w 259"/>
                  <a:gd name="T3" fmla="*/ 240 h 288"/>
                  <a:gd name="T4" fmla="*/ 130 w 259"/>
                  <a:gd name="T5" fmla="*/ 245 h 288"/>
                  <a:gd name="T6" fmla="*/ 123 w 259"/>
                  <a:gd name="T7" fmla="*/ 240 h 288"/>
                  <a:gd name="T8" fmla="*/ 45 w 259"/>
                  <a:gd name="T9" fmla="*/ 0 h 288"/>
                  <a:gd name="T10" fmla="*/ 0 w 259"/>
                  <a:gd name="T11" fmla="*/ 0 h 288"/>
                  <a:gd name="T12" fmla="*/ 82 w 259"/>
                  <a:gd name="T13" fmla="*/ 254 h 288"/>
                  <a:gd name="T14" fmla="*/ 130 w 259"/>
                  <a:gd name="T15" fmla="*/ 288 h 288"/>
                  <a:gd name="T16" fmla="*/ 178 w 259"/>
                  <a:gd name="T17" fmla="*/ 254 h 288"/>
                  <a:gd name="T18" fmla="*/ 259 w 259"/>
                  <a:gd name="T19" fmla="*/ 0 h 288"/>
                  <a:gd name="T20" fmla="*/ 214 w 259"/>
                  <a:gd name="T2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214" y="0"/>
                    </a:moveTo>
                    <a:cubicBezTo>
                      <a:pt x="137" y="240"/>
                      <a:pt x="137" y="240"/>
                      <a:pt x="137" y="240"/>
                    </a:cubicBezTo>
                    <a:cubicBezTo>
                      <a:pt x="136" y="243"/>
                      <a:pt x="133" y="245"/>
                      <a:pt x="130" y="245"/>
                    </a:cubicBezTo>
                    <a:cubicBezTo>
                      <a:pt x="127" y="245"/>
                      <a:pt x="124" y="243"/>
                      <a:pt x="123" y="240"/>
                    </a:cubicBezTo>
                    <a:cubicBezTo>
                      <a:pt x="45" y="0"/>
                      <a:pt x="45" y="0"/>
                      <a:pt x="45" y="0"/>
                    </a:cubicBezTo>
                    <a:cubicBezTo>
                      <a:pt x="0" y="0"/>
                      <a:pt x="0" y="0"/>
                      <a:pt x="0" y="0"/>
                    </a:cubicBezTo>
                    <a:cubicBezTo>
                      <a:pt x="82" y="254"/>
                      <a:pt x="82" y="254"/>
                      <a:pt x="82" y="254"/>
                    </a:cubicBezTo>
                    <a:cubicBezTo>
                      <a:pt x="89" y="275"/>
                      <a:pt x="108" y="288"/>
                      <a:pt x="130" y="288"/>
                    </a:cubicBezTo>
                    <a:cubicBezTo>
                      <a:pt x="151" y="288"/>
                      <a:pt x="171" y="275"/>
                      <a:pt x="178" y="254"/>
                    </a:cubicBezTo>
                    <a:cubicBezTo>
                      <a:pt x="259" y="0"/>
                      <a:pt x="259" y="0"/>
                      <a:pt x="259" y="0"/>
                    </a:cubicBezTo>
                    <a:lnTo>
                      <a:pt x="214" y="0"/>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3" name="Freeform 8">
                <a:extLst>
                  <a:ext uri="{FF2B5EF4-FFF2-40B4-BE49-F238E27FC236}">
                    <a16:creationId xmlns:a16="http://schemas.microsoft.com/office/drawing/2014/main" id="{73AC0331-F0A2-F04F-8846-FDBAE678FB85}"/>
                  </a:ext>
                </a:extLst>
              </p:cNvPr>
              <p:cNvSpPr>
                <a:spLocks/>
              </p:cNvSpPr>
              <p:nvPr/>
            </p:nvSpPr>
            <p:spPr bwMode="auto">
              <a:xfrm>
                <a:off x="11262120" y="6429152"/>
                <a:ext cx="163977" cy="183773"/>
              </a:xfrm>
              <a:custGeom>
                <a:avLst/>
                <a:gdLst>
                  <a:gd name="T0" fmla="*/ 46 w 259"/>
                  <a:gd name="T1" fmla="*/ 288 h 288"/>
                  <a:gd name="T2" fmla="*/ 123 w 259"/>
                  <a:gd name="T3" fmla="*/ 49 h 288"/>
                  <a:gd name="T4" fmla="*/ 130 w 259"/>
                  <a:gd name="T5" fmla="*/ 44 h 288"/>
                  <a:gd name="T6" fmla="*/ 137 w 259"/>
                  <a:gd name="T7" fmla="*/ 49 h 288"/>
                  <a:gd name="T8" fmla="*/ 214 w 259"/>
                  <a:gd name="T9" fmla="*/ 288 h 288"/>
                  <a:gd name="T10" fmla="*/ 259 w 259"/>
                  <a:gd name="T11" fmla="*/ 288 h 288"/>
                  <a:gd name="T12" fmla="*/ 178 w 259"/>
                  <a:gd name="T13" fmla="*/ 35 h 288"/>
                  <a:gd name="T14" fmla="*/ 130 w 259"/>
                  <a:gd name="T15" fmla="*/ 0 h 288"/>
                  <a:gd name="T16" fmla="*/ 82 w 259"/>
                  <a:gd name="T17" fmla="*/ 35 h 288"/>
                  <a:gd name="T18" fmla="*/ 0 w 259"/>
                  <a:gd name="T19" fmla="*/ 288 h 288"/>
                  <a:gd name="T20" fmla="*/ 46 w 259"/>
                  <a:gd name="T2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88">
                    <a:moveTo>
                      <a:pt x="46" y="288"/>
                    </a:moveTo>
                    <a:cubicBezTo>
                      <a:pt x="123" y="49"/>
                      <a:pt x="123" y="49"/>
                      <a:pt x="123" y="49"/>
                    </a:cubicBezTo>
                    <a:cubicBezTo>
                      <a:pt x="124" y="46"/>
                      <a:pt x="127" y="44"/>
                      <a:pt x="130" y="44"/>
                    </a:cubicBezTo>
                    <a:cubicBezTo>
                      <a:pt x="133" y="44"/>
                      <a:pt x="136" y="45"/>
                      <a:pt x="137" y="49"/>
                    </a:cubicBezTo>
                    <a:cubicBezTo>
                      <a:pt x="214" y="288"/>
                      <a:pt x="214" y="288"/>
                      <a:pt x="214" y="288"/>
                    </a:cubicBezTo>
                    <a:cubicBezTo>
                      <a:pt x="259" y="288"/>
                      <a:pt x="259" y="288"/>
                      <a:pt x="259" y="288"/>
                    </a:cubicBezTo>
                    <a:cubicBezTo>
                      <a:pt x="178" y="35"/>
                      <a:pt x="178" y="35"/>
                      <a:pt x="178" y="35"/>
                    </a:cubicBezTo>
                    <a:cubicBezTo>
                      <a:pt x="171" y="14"/>
                      <a:pt x="151" y="0"/>
                      <a:pt x="130" y="0"/>
                    </a:cubicBezTo>
                    <a:cubicBezTo>
                      <a:pt x="108" y="0"/>
                      <a:pt x="89" y="14"/>
                      <a:pt x="82" y="35"/>
                    </a:cubicBezTo>
                    <a:cubicBezTo>
                      <a:pt x="0" y="288"/>
                      <a:pt x="0" y="288"/>
                      <a:pt x="0" y="288"/>
                    </a:cubicBezTo>
                    <a:lnTo>
                      <a:pt x="46" y="28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4" name="Freeform 9">
                <a:extLst>
                  <a:ext uri="{FF2B5EF4-FFF2-40B4-BE49-F238E27FC236}">
                    <a16:creationId xmlns:a16="http://schemas.microsoft.com/office/drawing/2014/main" id="{FB3CEFF1-9DA1-134F-98F0-9374FD30B8F2}"/>
                  </a:ext>
                </a:extLst>
              </p:cNvPr>
              <p:cNvSpPr>
                <a:spLocks/>
              </p:cNvSpPr>
              <p:nvPr/>
            </p:nvSpPr>
            <p:spPr bwMode="auto">
              <a:xfrm>
                <a:off x="10761361" y="6429152"/>
                <a:ext cx="131610" cy="183773"/>
              </a:xfrm>
              <a:custGeom>
                <a:avLst/>
                <a:gdLst>
                  <a:gd name="T0" fmla="*/ 72 w 208"/>
                  <a:gd name="T1" fmla="*/ 44 h 288"/>
                  <a:gd name="T2" fmla="*/ 208 w 208"/>
                  <a:gd name="T3" fmla="*/ 44 h 288"/>
                  <a:gd name="T4" fmla="*/ 208 w 208"/>
                  <a:gd name="T5" fmla="*/ 0 h 288"/>
                  <a:gd name="T6" fmla="*/ 72 w 208"/>
                  <a:gd name="T7" fmla="*/ 0 h 288"/>
                  <a:gd name="T8" fmla="*/ 0 w 208"/>
                  <a:gd name="T9" fmla="*/ 72 h 288"/>
                  <a:gd name="T10" fmla="*/ 0 w 208"/>
                  <a:gd name="T11" fmla="*/ 216 h 288"/>
                  <a:gd name="T12" fmla="*/ 72 w 208"/>
                  <a:gd name="T13" fmla="*/ 288 h 288"/>
                  <a:gd name="T14" fmla="*/ 208 w 208"/>
                  <a:gd name="T15" fmla="*/ 288 h 288"/>
                  <a:gd name="T16" fmla="*/ 208 w 208"/>
                  <a:gd name="T17" fmla="*/ 245 h 288"/>
                  <a:gd name="T18" fmla="*/ 72 w 208"/>
                  <a:gd name="T19" fmla="*/ 245 h 288"/>
                  <a:gd name="T20" fmla="*/ 43 w 208"/>
                  <a:gd name="T21" fmla="*/ 216 h 288"/>
                  <a:gd name="T22" fmla="*/ 43 w 208"/>
                  <a:gd name="T23" fmla="*/ 166 h 288"/>
                  <a:gd name="T24" fmla="*/ 180 w 208"/>
                  <a:gd name="T25" fmla="*/ 166 h 288"/>
                  <a:gd name="T26" fmla="*/ 180 w 208"/>
                  <a:gd name="T27" fmla="*/ 123 h 288"/>
                  <a:gd name="T28" fmla="*/ 43 w 208"/>
                  <a:gd name="T29" fmla="*/ 123 h 288"/>
                  <a:gd name="T30" fmla="*/ 43 w 208"/>
                  <a:gd name="T31" fmla="*/ 72 h 288"/>
                  <a:gd name="T32" fmla="*/ 72 w 208"/>
                  <a:gd name="T33" fmla="*/ 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288">
                    <a:moveTo>
                      <a:pt x="72" y="44"/>
                    </a:moveTo>
                    <a:cubicBezTo>
                      <a:pt x="208" y="44"/>
                      <a:pt x="208" y="44"/>
                      <a:pt x="208" y="44"/>
                    </a:cubicBezTo>
                    <a:cubicBezTo>
                      <a:pt x="208" y="0"/>
                      <a:pt x="208" y="0"/>
                      <a:pt x="208" y="0"/>
                    </a:cubicBezTo>
                    <a:cubicBezTo>
                      <a:pt x="72" y="0"/>
                      <a:pt x="72" y="0"/>
                      <a:pt x="72" y="0"/>
                    </a:cubicBezTo>
                    <a:cubicBezTo>
                      <a:pt x="32" y="0"/>
                      <a:pt x="0" y="33"/>
                      <a:pt x="0" y="72"/>
                    </a:cubicBezTo>
                    <a:cubicBezTo>
                      <a:pt x="0" y="216"/>
                      <a:pt x="0" y="216"/>
                      <a:pt x="0" y="216"/>
                    </a:cubicBezTo>
                    <a:cubicBezTo>
                      <a:pt x="0" y="256"/>
                      <a:pt x="32" y="288"/>
                      <a:pt x="72" y="288"/>
                    </a:cubicBezTo>
                    <a:cubicBezTo>
                      <a:pt x="208" y="288"/>
                      <a:pt x="208" y="288"/>
                      <a:pt x="208" y="288"/>
                    </a:cubicBezTo>
                    <a:cubicBezTo>
                      <a:pt x="208" y="245"/>
                      <a:pt x="208" y="245"/>
                      <a:pt x="208" y="245"/>
                    </a:cubicBezTo>
                    <a:cubicBezTo>
                      <a:pt x="72" y="245"/>
                      <a:pt x="72" y="245"/>
                      <a:pt x="72" y="245"/>
                    </a:cubicBezTo>
                    <a:cubicBezTo>
                      <a:pt x="56" y="245"/>
                      <a:pt x="43" y="232"/>
                      <a:pt x="43" y="216"/>
                    </a:cubicBezTo>
                    <a:cubicBezTo>
                      <a:pt x="43" y="166"/>
                      <a:pt x="43" y="166"/>
                      <a:pt x="43" y="166"/>
                    </a:cubicBezTo>
                    <a:cubicBezTo>
                      <a:pt x="180" y="166"/>
                      <a:pt x="180" y="166"/>
                      <a:pt x="180" y="166"/>
                    </a:cubicBezTo>
                    <a:cubicBezTo>
                      <a:pt x="180" y="123"/>
                      <a:pt x="180" y="123"/>
                      <a:pt x="180" y="123"/>
                    </a:cubicBezTo>
                    <a:cubicBezTo>
                      <a:pt x="43" y="123"/>
                      <a:pt x="43" y="123"/>
                      <a:pt x="43" y="123"/>
                    </a:cubicBezTo>
                    <a:cubicBezTo>
                      <a:pt x="43" y="72"/>
                      <a:pt x="43" y="72"/>
                      <a:pt x="43" y="72"/>
                    </a:cubicBezTo>
                    <a:cubicBezTo>
                      <a:pt x="43" y="56"/>
                      <a:pt x="56" y="44"/>
                      <a:pt x="72" y="44"/>
                    </a:cubicBez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5" name="Freeform 10">
                <a:extLst>
                  <a:ext uri="{FF2B5EF4-FFF2-40B4-BE49-F238E27FC236}">
                    <a16:creationId xmlns:a16="http://schemas.microsoft.com/office/drawing/2014/main" id="{A33C90E0-EFC0-0F41-A441-D56F23829E14}"/>
                  </a:ext>
                </a:extLst>
              </p:cNvPr>
              <p:cNvSpPr>
                <a:spLocks/>
              </p:cNvSpPr>
              <p:nvPr/>
            </p:nvSpPr>
            <p:spPr bwMode="auto">
              <a:xfrm>
                <a:off x="11149503" y="6429152"/>
                <a:ext cx="132947" cy="183773"/>
              </a:xfrm>
              <a:custGeom>
                <a:avLst/>
                <a:gdLst>
                  <a:gd name="T0" fmla="*/ 497 w 497"/>
                  <a:gd name="T1" fmla="*/ 0 h 687"/>
                  <a:gd name="T2" fmla="*/ 0 w 497"/>
                  <a:gd name="T3" fmla="*/ 0 h 687"/>
                  <a:gd name="T4" fmla="*/ 0 w 497"/>
                  <a:gd name="T5" fmla="*/ 105 h 687"/>
                  <a:gd name="T6" fmla="*/ 198 w 497"/>
                  <a:gd name="T7" fmla="*/ 105 h 687"/>
                  <a:gd name="T8" fmla="*/ 198 w 497"/>
                  <a:gd name="T9" fmla="*/ 687 h 687"/>
                  <a:gd name="T10" fmla="*/ 300 w 497"/>
                  <a:gd name="T11" fmla="*/ 687 h 687"/>
                  <a:gd name="T12" fmla="*/ 300 w 497"/>
                  <a:gd name="T13" fmla="*/ 105 h 687"/>
                  <a:gd name="T14" fmla="*/ 497 w 497"/>
                  <a:gd name="T15" fmla="*/ 105 h 687"/>
                  <a:gd name="T16" fmla="*/ 497 w 497"/>
                  <a:gd name="T1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687">
                    <a:moveTo>
                      <a:pt x="497" y="0"/>
                    </a:moveTo>
                    <a:lnTo>
                      <a:pt x="0" y="0"/>
                    </a:lnTo>
                    <a:lnTo>
                      <a:pt x="0" y="105"/>
                    </a:lnTo>
                    <a:lnTo>
                      <a:pt x="198" y="105"/>
                    </a:lnTo>
                    <a:lnTo>
                      <a:pt x="198" y="687"/>
                    </a:lnTo>
                    <a:lnTo>
                      <a:pt x="300" y="687"/>
                    </a:lnTo>
                    <a:lnTo>
                      <a:pt x="300" y="105"/>
                    </a:lnTo>
                    <a:lnTo>
                      <a:pt x="497" y="105"/>
                    </a:lnTo>
                    <a:lnTo>
                      <a:pt x="497" y="0"/>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6" name="Freeform 11">
                <a:extLst>
                  <a:ext uri="{FF2B5EF4-FFF2-40B4-BE49-F238E27FC236}">
                    <a16:creationId xmlns:a16="http://schemas.microsoft.com/office/drawing/2014/main" id="{862F5D8A-966D-5C47-AB64-67C68BE0A098}"/>
                  </a:ext>
                </a:extLst>
              </p:cNvPr>
              <p:cNvSpPr>
                <a:spLocks/>
              </p:cNvSpPr>
              <p:nvPr/>
            </p:nvSpPr>
            <p:spPr bwMode="auto">
              <a:xfrm>
                <a:off x="11429842" y="6429152"/>
                <a:ext cx="150602" cy="183773"/>
              </a:xfrm>
              <a:custGeom>
                <a:avLst/>
                <a:gdLst>
                  <a:gd name="T0" fmla="*/ 155 w 238"/>
                  <a:gd name="T1" fmla="*/ 288 h 288"/>
                  <a:gd name="T2" fmla="*/ 238 w 238"/>
                  <a:gd name="T3" fmla="*/ 206 h 288"/>
                  <a:gd name="T4" fmla="*/ 155 w 238"/>
                  <a:gd name="T5" fmla="*/ 123 h 288"/>
                  <a:gd name="T6" fmla="*/ 83 w 238"/>
                  <a:gd name="T7" fmla="*/ 123 h 288"/>
                  <a:gd name="T8" fmla="*/ 43 w 238"/>
                  <a:gd name="T9" fmla="*/ 83 h 288"/>
                  <a:gd name="T10" fmla="*/ 83 w 238"/>
                  <a:gd name="T11" fmla="*/ 44 h 288"/>
                  <a:gd name="T12" fmla="*/ 223 w 238"/>
                  <a:gd name="T13" fmla="*/ 44 h 288"/>
                  <a:gd name="T14" fmla="*/ 223 w 238"/>
                  <a:gd name="T15" fmla="*/ 0 h 288"/>
                  <a:gd name="T16" fmla="*/ 83 w 238"/>
                  <a:gd name="T17" fmla="*/ 0 h 288"/>
                  <a:gd name="T18" fmla="*/ 0 w 238"/>
                  <a:gd name="T19" fmla="*/ 83 h 288"/>
                  <a:gd name="T20" fmla="*/ 83 w 238"/>
                  <a:gd name="T21" fmla="*/ 166 h 288"/>
                  <a:gd name="T22" fmla="*/ 155 w 238"/>
                  <a:gd name="T23" fmla="*/ 166 h 288"/>
                  <a:gd name="T24" fmla="*/ 194 w 238"/>
                  <a:gd name="T25" fmla="*/ 206 h 288"/>
                  <a:gd name="T26" fmla="*/ 155 w 238"/>
                  <a:gd name="T27" fmla="*/ 245 h 288"/>
                  <a:gd name="T28" fmla="*/ 14 w 238"/>
                  <a:gd name="T29" fmla="*/ 245 h 288"/>
                  <a:gd name="T30" fmla="*/ 14 w 238"/>
                  <a:gd name="T31" fmla="*/ 288 h 288"/>
                  <a:gd name="T32" fmla="*/ 155 w 238"/>
                  <a:gd name="T33"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88">
                    <a:moveTo>
                      <a:pt x="155" y="288"/>
                    </a:moveTo>
                    <a:cubicBezTo>
                      <a:pt x="201" y="288"/>
                      <a:pt x="238" y="251"/>
                      <a:pt x="238" y="206"/>
                    </a:cubicBezTo>
                    <a:cubicBezTo>
                      <a:pt x="238" y="160"/>
                      <a:pt x="201" y="123"/>
                      <a:pt x="155" y="123"/>
                    </a:cubicBezTo>
                    <a:cubicBezTo>
                      <a:pt x="83" y="123"/>
                      <a:pt x="83" y="123"/>
                      <a:pt x="83" y="123"/>
                    </a:cubicBezTo>
                    <a:cubicBezTo>
                      <a:pt x="61" y="123"/>
                      <a:pt x="43" y="105"/>
                      <a:pt x="43" y="83"/>
                    </a:cubicBezTo>
                    <a:cubicBezTo>
                      <a:pt x="43" y="61"/>
                      <a:pt x="61" y="44"/>
                      <a:pt x="83" y="44"/>
                    </a:cubicBezTo>
                    <a:cubicBezTo>
                      <a:pt x="223" y="44"/>
                      <a:pt x="223" y="44"/>
                      <a:pt x="223" y="44"/>
                    </a:cubicBezTo>
                    <a:cubicBezTo>
                      <a:pt x="223" y="0"/>
                      <a:pt x="223" y="0"/>
                      <a:pt x="223" y="0"/>
                    </a:cubicBezTo>
                    <a:cubicBezTo>
                      <a:pt x="83" y="0"/>
                      <a:pt x="83" y="0"/>
                      <a:pt x="83" y="0"/>
                    </a:cubicBezTo>
                    <a:cubicBezTo>
                      <a:pt x="37" y="0"/>
                      <a:pt x="0" y="37"/>
                      <a:pt x="0" y="83"/>
                    </a:cubicBezTo>
                    <a:cubicBezTo>
                      <a:pt x="0" y="129"/>
                      <a:pt x="37" y="166"/>
                      <a:pt x="83" y="166"/>
                    </a:cubicBezTo>
                    <a:cubicBezTo>
                      <a:pt x="155" y="166"/>
                      <a:pt x="155" y="166"/>
                      <a:pt x="155" y="166"/>
                    </a:cubicBezTo>
                    <a:cubicBezTo>
                      <a:pt x="177" y="166"/>
                      <a:pt x="194" y="184"/>
                      <a:pt x="194" y="206"/>
                    </a:cubicBezTo>
                    <a:cubicBezTo>
                      <a:pt x="194" y="227"/>
                      <a:pt x="177" y="245"/>
                      <a:pt x="155" y="245"/>
                    </a:cubicBezTo>
                    <a:cubicBezTo>
                      <a:pt x="14" y="245"/>
                      <a:pt x="14" y="245"/>
                      <a:pt x="14" y="245"/>
                    </a:cubicBezTo>
                    <a:cubicBezTo>
                      <a:pt x="14" y="288"/>
                      <a:pt x="14" y="288"/>
                      <a:pt x="14" y="288"/>
                    </a:cubicBezTo>
                    <a:lnTo>
                      <a:pt x="155" y="28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sp>
            <p:nvSpPr>
              <p:cNvPr id="27" name="Freeform 12">
                <a:extLst>
                  <a:ext uri="{FF2B5EF4-FFF2-40B4-BE49-F238E27FC236}">
                    <a16:creationId xmlns:a16="http://schemas.microsoft.com/office/drawing/2014/main" id="{3822963C-825D-234F-9E36-FCA92479E32B}"/>
                  </a:ext>
                </a:extLst>
              </p:cNvPr>
              <p:cNvSpPr>
                <a:spLocks noEditPoints="1"/>
              </p:cNvSpPr>
              <p:nvPr/>
            </p:nvSpPr>
            <p:spPr bwMode="auto">
              <a:xfrm>
                <a:off x="11580444" y="6415777"/>
                <a:ext cx="25413" cy="13375"/>
              </a:xfrm>
              <a:custGeom>
                <a:avLst/>
                <a:gdLst>
                  <a:gd name="T0" fmla="*/ 24 w 95"/>
                  <a:gd name="T1" fmla="*/ 50 h 50"/>
                  <a:gd name="T2" fmla="*/ 14 w 95"/>
                  <a:gd name="T3" fmla="*/ 50 h 50"/>
                  <a:gd name="T4" fmla="*/ 14 w 95"/>
                  <a:gd name="T5" fmla="*/ 9 h 50"/>
                  <a:gd name="T6" fmla="*/ 0 w 95"/>
                  <a:gd name="T7" fmla="*/ 9 h 50"/>
                  <a:gd name="T8" fmla="*/ 0 w 95"/>
                  <a:gd name="T9" fmla="*/ 0 h 50"/>
                  <a:gd name="T10" fmla="*/ 38 w 95"/>
                  <a:gd name="T11" fmla="*/ 0 h 50"/>
                  <a:gd name="T12" fmla="*/ 38 w 95"/>
                  <a:gd name="T13" fmla="*/ 9 h 50"/>
                  <a:gd name="T14" fmla="*/ 24 w 95"/>
                  <a:gd name="T15" fmla="*/ 9 h 50"/>
                  <a:gd name="T16" fmla="*/ 24 w 95"/>
                  <a:gd name="T17" fmla="*/ 50 h 50"/>
                  <a:gd name="T18" fmla="*/ 69 w 95"/>
                  <a:gd name="T19" fmla="*/ 38 h 50"/>
                  <a:gd name="T20" fmla="*/ 73 w 95"/>
                  <a:gd name="T21" fmla="*/ 28 h 50"/>
                  <a:gd name="T22" fmla="*/ 85 w 95"/>
                  <a:gd name="T23" fmla="*/ 0 h 50"/>
                  <a:gd name="T24" fmla="*/ 95 w 95"/>
                  <a:gd name="T25" fmla="*/ 0 h 50"/>
                  <a:gd name="T26" fmla="*/ 95 w 95"/>
                  <a:gd name="T27" fmla="*/ 50 h 50"/>
                  <a:gd name="T28" fmla="*/ 85 w 95"/>
                  <a:gd name="T29" fmla="*/ 50 h 50"/>
                  <a:gd name="T30" fmla="*/ 85 w 95"/>
                  <a:gd name="T31" fmla="*/ 26 h 50"/>
                  <a:gd name="T32" fmla="*/ 85 w 95"/>
                  <a:gd name="T33" fmla="*/ 16 h 50"/>
                  <a:gd name="T34" fmla="*/ 83 w 95"/>
                  <a:gd name="T35" fmla="*/ 23 h 50"/>
                  <a:gd name="T36" fmla="*/ 73 w 95"/>
                  <a:gd name="T37" fmla="*/ 50 h 50"/>
                  <a:gd name="T38" fmla="*/ 66 w 95"/>
                  <a:gd name="T39" fmla="*/ 50 h 50"/>
                  <a:gd name="T40" fmla="*/ 57 w 95"/>
                  <a:gd name="T41" fmla="*/ 23 h 50"/>
                  <a:gd name="T42" fmla="*/ 54 w 95"/>
                  <a:gd name="T43" fmla="*/ 16 h 50"/>
                  <a:gd name="T44" fmla="*/ 54 w 95"/>
                  <a:gd name="T45" fmla="*/ 26 h 50"/>
                  <a:gd name="T46" fmla="*/ 54 w 95"/>
                  <a:gd name="T47" fmla="*/ 50 h 50"/>
                  <a:gd name="T48" fmla="*/ 45 w 95"/>
                  <a:gd name="T49" fmla="*/ 50 h 50"/>
                  <a:gd name="T50" fmla="*/ 45 w 95"/>
                  <a:gd name="T51" fmla="*/ 0 h 50"/>
                  <a:gd name="T52" fmla="*/ 54 w 95"/>
                  <a:gd name="T53" fmla="*/ 0 h 50"/>
                  <a:gd name="T54" fmla="*/ 66 w 95"/>
                  <a:gd name="T55" fmla="*/ 28 h 50"/>
                  <a:gd name="T56" fmla="*/ 69 w 95"/>
                  <a:gd name="T5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 h="50">
                    <a:moveTo>
                      <a:pt x="24" y="50"/>
                    </a:moveTo>
                    <a:lnTo>
                      <a:pt x="14" y="50"/>
                    </a:lnTo>
                    <a:lnTo>
                      <a:pt x="14" y="9"/>
                    </a:lnTo>
                    <a:lnTo>
                      <a:pt x="0" y="9"/>
                    </a:lnTo>
                    <a:lnTo>
                      <a:pt x="0" y="0"/>
                    </a:lnTo>
                    <a:lnTo>
                      <a:pt x="38" y="0"/>
                    </a:lnTo>
                    <a:lnTo>
                      <a:pt x="38" y="9"/>
                    </a:lnTo>
                    <a:lnTo>
                      <a:pt x="24" y="9"/>
                    </a:lnTo>
                    <a:lnTo>
                      <a:pt x="24" y="50"/>
                    </a:lnTo>
                    <a:close/>
                    <a:moveTo>
                      <a:pt x="69" y="38"/>
                    </a:moveTo>
                    <a:lnTo>
                      <a:pt x="73" y="28"/>
                    </a:lnTo>
                    <a:lnTo>
                      <a:pt x="85" y="0"/>
                    </a:lnTo>
                    <a:lnTo>
                      <a:pt x="95" y="0"/>
                    </a:lnTo>
                    <a:lnTo>
                      <a:pt x="95" y="50"/>
                    </a:lnTo>
                    <a:lnTo>
                      <a:pt x="85" y="50"/>
                    </a:lnTo>
                    <a:lnTo>
                      <a:pt x="85" y="26"/>
                    </a:lnTo>
                    <a:lnTo>
                      <a:pt x="85" y="16"/>
                    </a:lnTo>
                    <a:lnTo>
                      <a:pt x="83" y="23"/>
                    </a:lnTo>
                    <a:lnTo>
                      <a:pt x="73" y="50"/>
                    </a:lnTo>
                    <a:lnTo>
                      <a:pt x="66" y="50"/>
                    </a:lnTo>
                    <a:lnTo>
                      <a:pt x="57" y="23"/>
                    </a:lnTo>
                    <a:lnTo>
                      <a:pt x="54" y="16"/>
                    </a:lnTo>
                    <a:lnTo>
                      <a:pt x="54" y="26"/>
                    </a:lnTo>
                    <a:lnTo>
                      <a:pt x="54" y="50"/>
                    </a:lnTo>
                    <a:lnTo>
                      <a:pt x="45" y="50"/>
                    </a:lnTo>
                    <a:lnTo>
                      <a:pt x="45" y="0"/>
                    </a:lnTo>
                    <a:lnTo>
                      <a:pt x="54" y="0"/>
                    </a:lnTo>
                    <a:lnTo>
                      <a:pt x="66" y="28"/>
                    </a:lnTo>
                    <a:lnTo>
                      <a:pt x="69" y="38"/>
                    </a:lnTo>
                    <a:close/>
                  </a:path>
                </a:pathLst>
              </a:custGeom>
              <a:grpFill/>
              <a:ln>
                <a:noFill/>
              </a:ln>
            </p:spPr>
            <p:txBody>
              <a:bodyPr vert="horz" wrap="square" lIns="91416" tIns="45708" rIns="91416" bIns="45708" numCol="1" anchor="t" anchorCtr="0" compatLnSpc="1">
                <a:prstTxWarp prst="textNoShape">
                  <a:avLst/>
                </a:prstTxWarp>
              </a:bodyPr>
              <a:lstStyle/>
              <a:p>
                <a:endParaRPr>
                  <a:latin typeface="Corbel"/>
                </a:endParaRPr>
              </a:p>
            </p:txBody>
          </p:sp>
        </p:grpSp>
      </p:grpSp>
      <p:pic>
        <p:nvPicPr>
          <p:cNvPr id="29" name="Picture 28">
            <a:extLst>
              <a:ext uri="{FF2B5EF4-FFF2-40B4-BE49-F238E27FC236}">
                <a16:creationId xmlns:a16="http://schemas.microsoft.com/office/drawing/2014/main" id="{12480E6B-0FCA-6C48-94D0-FECEFAE39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701" y="5307582"/>
            <a:ext cx="977645" cy="1256973"/>
          </a:xfrm>
          <a:prstGeom prst="rect">
            <a:avLst/>
          </a:prstGeom>
        </p:spPr>
      </p:pic>
      <p:grpSp>
        <p:nvGrpSpPr>
          <p:cNvPr id="34" name="Group 33">
            <a:extLst>
              <a:ext uri="{FF2B5EF4-FFF2-40B4-BE49-F238E27FC236}">
                <a16:creationId xmlns:a16="http://schemas.microsoft.com/office/drawing/2014/main" id="{62BF83AD-BCEC-5D44-9200-BFDDD565C9CD}"/>
              </a:ext>
            </a:extLst>
          </p:cNvPr>
          <p:cNvGrpSpPr/>
          <p:nvPr/>
        </p:nvGrpSpPr>
        <p:grpSpPr>
          <a:xfrm>
            <a:off x="7709059" y="4447174"/>
            <a:ext cx="3216696" cy="935773"/>
            <a:chOff x="7479097" y="3261793"/>
            <a:chExt cx="3217534" cy="1554694"/>
          </a:xfrm>
        </p:grpSpPr>
        <p:cxnSp>
          <p:nvCxnSpPr>
            <p:cNvPr id="31" name="Elbow Connector 10">
              <a:extLst>
                <a:ext uri="{FF2B5EF4-FFF2-40B4-BE49-F238E27FC236}">
                  <a16:creationId xmlns:a16="http://schemas.microsoft.com/office/drawing/2014/main" id="{C0689B9D-53E8-A943-9BE5-442A78691BB7}"/>
                </a:ext>
              </a:extLst>
            </p:cNvPr>
            <p:cNvCxnSpPr>
              <a:cxnSpLocks/>
            </p:cNvCxnSpPr>
            <p:nvPr/>
          </p:nvCxnSpPr>
          <p:spPr>
            <a:xfrm rot="5400000" flipH="1" flipV="1">
              <a:off x="8232428" y="3764318"/>
              <a:ext cx="1554694" cy="549644"/>
            </a:xfrm>
            <a:prstGeom prst="bentConnector3">
              <a:avLst>
                <a:gd name="adj1" fmla="val 7979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12">
              <a:extLst>
                <a:ext uri="{FF2B5EF4-FFF2-40B4-BE49-F238E27FC236}">
                  <a16:creationId xmlns:a16="http://schemas.microsoft.com/office/drawing/2014/main" id="{ACB7AAD1-B033-DA47-8A46-350C1C155E9E}"/>
                </a:ext>
              </a:extLst>
            </p:cNvPr>
            <p:cNvCxnSpPr>
              <a:cxnSpLocks/>
            </p:cNvCxnSpPr>
            <p:nvPr/>
          </p:nvCxnSpPr>
          <p:spPr>
            <a:xfrm rot="16200000" flipV="1">
              <a:off x="7677192" y="3758725"/>
              <a:ext cx="859666" cy="1255856"/>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28">
              <a:extLst>
                <a:ext uri="{FF2B5EF4-FFF2-40B4-BE49-F238E27FC236}">
                  <a16:creationId xmlns:a16="http://schemas.microsoft.com/office/drawing/2014/main" id="{76B529CA-1FB3-5A4F-B19A-5D92EAB08547}"/>
                </a:ext>
              </a:extLst>
            </p:cNvPr>
            <p:cNvCxnSpPr>
              <a:cxnSpLocks/>
            </p:cNvCxnSpPr>
            <p:nvPr/>
          </p:nvCxnSpPr>
          <p:spPr>
            <a:xfrm rot="5400000" flipH="1" flipV="1">
              <a:off x="9033375" y="3153230"/>
              <a:ext cx="1364834" cy="1961679"/>
            </a:xfrm>
            <a:prstGeom prst="bentConnector3">
              <a:avLst>
                <a:gd name="adj1" fmla="val 50000"/>
              </a:avLst>
            </a:prstGeom>
            <a:ln>
              <a:solidFill>
                <a:srgbClr val="FF41FE"/>
              </a:solidFill>
              <a:tailEnd type="oval"/>
            </a:ln>
          </p:spPr>
          <p:style>
            <a:lnRef idx="1">
              <a:schemeClr val="accent1"/>
            </a:lnRef>
            <a:fillRef idx="0">
              <a:schemeClr val="accent1"/>
            </a:fillRef>
            <a:effectRef idx="0">
              <a:schemeClr val="accent1"/>
            </a:effectRef>
            <a:fontRef idx="minor">
              <a:schemeClr val="tx1"/>
            </a:fontRef>
          </p:style>
        </p:cxnSp>
      </p:grpSp>
      <p:pic>
        <p:nvPicPr>
          <p:cNvPr id="38" name="Picture 37">
            <a:extLst>
              <a:ext uri="{FF2B5EF4-FFF2-40B4-BE49-F238E27FC236}">
                <a16:creationId xmlns:a16="http://schemas.microsoft.com/office/drawing/2014/main" id="{4EFF6CF6-1E01-4545-9166-F22EDBB1167B}"/>
              </a:ext>
            </a:extLst>
          </p:cNvPr>
          <p:cNvPicPr>
            <a:picLocks noChangeAspect="1"/>
          </p:cNvPicPr>
          <p:nvPr/>
        </p:nvPicPr>
        <p:blipFill rotWithShape="1">
          <a:blip r:embed="rId4">
            <a:extLst>
              <a:ext uri="{28A0092B-C50C-407E-A947-70E740481C1C}">
                <a14:useLocalDpi xmlns:a14="http://schemas.microsoft.com/office/drawing/2010/main" val="0"/>
              </a:ext>
            </a:extLst>
          </a:blip>
          <a:srcRect t="7724"/>
          <a:stretch/>
        </p:blipFill>
        <p:spPr>
          <a:xfrm>
            <a:off x="6777504" y="4323776"/>
            <a:ext cx="1734674" cy="404695"/>
          </a:xfrm>
          <a:prstGeom prst="rect">
            <a:avLst/>
          </a:prstGeom>
        </p:spPr>
      </p:pic>
      <p:pic>
        <p:nvPicPr>
          <p:cNvPr id="42" name="Picture 41">
            <a:extLst>
              <a:ext uri="{FF2B5EF4-FFF2-40B4-BE49-F238E27FC236}">
                <a16:creationId xmlns:a16="http://schemas.microsoft.com/office/drawing/2014/main" id="{3E2311C7-6EC7-C540-B2D1-EAFE2D147409}"/>
              </a:ext>
            </a:extLst>
          </p:cNvPr>
          <p:cNvPicPr>
            <a:picLocks noChangeAspect="1"/>
          </p:cNvPicPr>
          <p:nvPr/>
        </p:nvPicPr>
        <p:blipFill rotWithShape="1">
          <a:blip r:embed="rId5">
            <a:extLst>
              <a:ext uri="{28A0092B-C50C-407E-A947-70E740481C1C}">
                <a14:useLocalDpi xmlns:a14="http://schemas.microsoft.com/office/drawing/2010/main" val="0"/>
              </a:ext>
            </a:extLst>
          </a:blip>
          <a:srcRect r="2483"/>
          <a:stretch/>
        </p:blipFill>
        <p:spPr>
          <a:xfrm>
            <a:off x="10240215" y="4040377"/>
            <a:ext cx="1301114" cy="444744"/>
          </a:xfrm>
          <a:prstGeom prst="rect">
            <a:avLst/>
          </a:prstGeom>
        </p:spPr>
      </p:pic>
      <p:pic>
        <p:nvPicPr>
          <p:cNvPr id="44" name="Picture 43">
            <a:extLst>
              <a:ext uri="{FF2B5EF4-FFF2-40B4-BE49-F238E27FC236}">
                <a16:creationId xmlns:a16="http://schemas.microsoft.com/office/drawing/2014/main" id="{43DAC1DA-43AF-4544-8B6F-25F20DED1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3404" y="3557816"/>
            <a:ext cx="1236442" cy="832220"/>
          </a:xfrm>
          <a:prstGeom prst="rect">
            <a:avLst/>
          </a:prstGeom>
        </p:spPr>
      </p:pic>
    </p:spTree>
    <p:extLst>
      <p:ext uri="{BB962C8B-B14F-4D97-AF65-F5344CB8AC3E}">
        <p14:creationId xmlns:p14="http://schemas.microsoft.com/office/powerpoint/2010/main" val="42187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A79FFFB-2E1D-4A9C-AF55-4CF645A2BADB}"/>
              </a:ext>
            </a:extLst>
          </p:cNvPr>
          <p:cNvGrpSpPr/>
          <p:nvPr/>
        </p:nvGrpSpPr>
        <p:grpSpPr>
          <a:xfrm>
            <a:off x="723711" y="1589414"/>
            <a:ext cx="2323495" cy="3319484"/>
            <a:chOff x="723900" y="2184401"/>
            <a:chExt cx="2324100" cy="3320349"/>
          </a:xfrm>
        </p:grpSpPr>
        <p:sp>
          <p:nvSpPr>
            <p:cNvPr id="31" name="Content Placeholder 2">
              <a:extLst>
                <a:ext uri="{FF2B5EF4-FFF2-40B4-BE49-F238E27FC236}">
                  <a16:creationId xmlns:a16="http://schemas.microsoft.com/office/drawing/2014/main" id="{8B7A3AAF-5B38-424C-A9D8-43C66506FB27}"/>
                </a:ext>
              </a:extLst>
            </p:cNvPr>
            <p:cNvSpPr txBox="1">
              <a:spLocks/>
            </p:cNvSpPr>
            <p:nvPr/>
          </p:nvSpPr>
          <p:spPr>
            <a:xfrm>
              <a:off x="723900" y="4489087"/>
              <a:ext cx="2324100" cy="1015663"/>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Reduce Cost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and Complexity</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endParaRPr lang="en-US" sz="1999" b="0">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grpSp>
          <p:nvGrpSpPr>
            <p:cNvPr id="32" name="Group 31">
              <a:extLst>
                <a:ext uri="{FF2B5EF4-FFF2-40B4-BE49-F238E27FC236}">
                  <a16:creationId xmlns:a16="http://schemas.microsoft.com/office/drawing/2014/main" id="{33C68009-1979-4567-B3C7-01CB59C122EC}"/>
                </a:ext>
              </a:extLst>
            </p:cNvPr>
            <p:cNvGrpSpPr/>
            <p:nvPr/>
          </p:nvGrpSpPr>
          <p:grpSpPr>
            <a:xfrm>
              <a:off x="745478" y="2184401"/>
              <a:ext cx="2200263" cy="2200263"/>
              <a:chOff x="728544" y="2119422"/>
              <a:chExt cx="2349908" cy="2349908"/>
            </a:xfrm>
          </p:grpSpPr>
          <p:sp>
            <p:nvSpPr>
              <p:cNvPr id="33" name="Oval 32">
                <a:extLst>
                  <a:ext uri="{FF2B5EF4-FFF2-40B4-BE49-F238E27FC236}">
                    <a16:creationId xmlns:a16="http://schemas.microsoft.com/office/drawing/2014/main" id="{F1C02522-FED2-4960-9E92-1DA3F51B8624}"/>
                  </a:ext>
                </a:extLst>
              </p:cNvPr>
              <p:cNvSpPr/>
              <p:nvPr/>
            </p:nvSpPr>
            <p:spPr>
              <a:xfrm>
                <a:off x="728544" y="2119422"/>
                <a:ext cx="2349908" cy="234990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34" name="Group 33">
                <a:extLst>
                  <a:ext uri="{FF2B5EF4-FFF2-40B4-BE49-F238E27FC236}">
                    <a16:creationId xmlns:a16="http://schemas.microsoft.com/office/drawing/2014/main" id="{238425FD-F956-41A1-9D96-FDFD54B68627}"/>
                  </a:ext>
                </a:extLst>
              </p:cNvPr>
              <p:cNvGrpSpPr>
                <a:grpSpLocks noChangeAspect="1"/>
              </p:cNvGrpSpPr>
              <p:nvPr/>
            </p:nvGrpSpPr>
            <p:grpSpPr>
              <a:xfrm>
                <a:off x="1368949" y="2669134"/>
                <a:ext cx="1139873" cy="1214937"/>
                <a:chOff x="2735263" y="3019425"/>
                <a:chExt cx="1687512" cy="1798638"/>
              </a:xfrm>
              <a:solidFill>
                <a:srgbClr val="00B0F0"/>
              </a:solidFill>
            </p:grpSpPr>
            <p:sp>
              <p:nvSpPr>
                <p:cNvPr id="35" name="Freeform 9">
                  <a:extLst>
                    <a:ext uri="{FF2B5EF4-FFF2-40B4-BE49-F238E27FC236}">
                      <a16:creationId xmlns:a16="http://schemas.microsoft.com/office/drawing/2014/main" id="{5FC95B55-66A5-47AF-A77C-49F90AC5A157}"/>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6" name="Freeform 10">
                  <a:extLst>
                    <a:ext uri="{FF2B5EF4-FFF2-40B4-BE49-F238E27FC236}">
                      <a16:creationId xmlns:a16="http://schemas.microsoft.com/office/drawing/2014/main" id="{0E59F318-0767-4913-BDD9-6C850392D397}"/>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7" name="Freeform 11">
                  <a:extLst>
                    <a:ext uri="{FF2B5EF4-FFF2-40B4-BE49-F238E27FC236}">
                      <a16:creationId xmlns:a16="http://schemas.microsoft.com/office/drawing/2014/main" id="{CE22E352-7AAE-4C3A-B5CD-44D63C136FDC}"/>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8" name="Freeform 12">
                  <a:extLst>
                    <a:ext uri="{FF2B5EF4-FFF2-40B4-BE49-F238E27FC236}">
                      <a16:creationId xmlns:a16="http://schemas.microsoft.com/office/drawing/2014/main" id="{CFA8AA5C-E54A-402A-8890-87CAF7ECAD7C}"/>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39" name="Freeform 13">
                  <a:extLst>
                    <a:ext uri="{FF2B5EF4-FFF2-40B4-BE49-F238E27FC236}">
                      <a16:creationId xmlns:a16="http://schemas.microsoft.com/office/drawing/2014/main" id="{3CABF005-562F-48E8-B6C0-571EE132703E}"/>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0" name="Freeform 14">
                  <a:extLst>
                    <a:ext uri="{FF2B5EF4-FFF2-40B4-BE49-F238E27FC236}">
                      <a16:creationId xmlns:a16="http://schemas.microsoft.com/office/drawing/2014/main" id="{86CC6845-0C65-4C80-A354-C3D0439C002C}"/>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1" name="Freeform 15">
                  <a:extLst>
                    <a:ext uri="{FF2B5EF4-FFF2-40B4-BE49-F238E27FC236}">
                      <a16:creationId xmlns:a16="http://schemas.microsoft.com/office/drawing/2014/main" id="{583EC696-703F-4A60-BAAB-AB25C7576E8E}"/>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2" name="Freeform 16">
                  <a:extLst>
                    <a:ext uri="{FF2B5EF4-FFF2-40B4-BE49-F238E27FC236}">
                      <a16:creationId xmlns:a16="http://schemas.microsoft.com/office/drawing/2014/main" id="{9D09DABC-EF2C-483B-A503-768119F95791}"/>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3" name="Freeform 17">
                  <a:extLst>
                    <a:ext uri="{FF2B5EF4-FFF2-40B4-BE49-F238E27FC236}">
                      <a16:creationId xmlns:a16="http://schemas.microsoft.com/office/drawing/2014/main" id="{DF47A54A-8C55-467B-AE7C-325915C0A93F}"/>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4" name="Freeform 18">
                  <a:extLst>
                    <a:ext uri="{FF2B5EF4-FFF2-40B4-BE49-F238E27FC236}">
                      <a16:creationId xmlns:a16="http://schemas.microsoft.com/office/drawing/2014/main" id="{45393B80-81D8-46D2-B6FB-E1B013452B26}"/>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45" name="Freeform 19">
                  <a:extLst>
                    <a:ext uri="{FF2B5EF4-FFF2-40B4-BE49-F238E27FC236}">
                      <a16:creationId xmlns:a16="http://schemas.microsoft.com/office/drawing/2014/main" id="{5E00DF8B-7148-48C7-9FD1-3DDBC2874AD0}"/>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68" name="Freeform 20">
                  <a:extLst>
                    <a:ext uri="{FF2B5EF4-FFF2-40B4-BE49-F238E27FC236}">
                      <a16:creationId xmlns:a16="http://schemas.microsoft.com/office/drawing/2014/main" id="{AB636D0C-359C-4D2F-B996-681CEDC0DC38}"/>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69" name="Freeform 21">
                  <a:extLst>
                    <a:ext uri="{FF2B5EF4-FFF2-40B4-BE49-F238E27FC236}">
                      <a16:creationId xmlns:a16="http://schemas.microsoft.com/office/drawing/2014/main" id="{0F2CE9E1-23F2-4315-87AB-DB84E8CEFB79}"/>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sp>
              <p:nvSpPr>
                <p:cNvPr id="70" name="Freeform 22">
                  <a:extLst>
                    <a:ext uri="{FF2B5EF4-FFF2-40B4-BE49-F238E27FC236}">
                      <a16:creationId xmlns:a16="http://schemas.microsoft.com/office/drawing/2014/main" id="{896D1AB4-1942-4B26-8EFC-34450199B8F7}"/>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799"/>
                </a:p>
              </p:txBody>
            </p:sp>
          </p:grpSp>
        </p:grpSp>
      </p:grpSp>
      <p:grpSp>
        <p:nvGrpSpPr>
          <p:cNvPr id="71" name="Group 70">
            <a:extLst>
              <a:ext uri="{FF2B5EF4-FFF2-40B4-BE49-F238E27FC236}">
                <a16:creationId xmlns:a16="http://schemas.microsoft.com/office/drawing/2014/main" id="{73785D77-B2DA-4253-B489-79CE9E46D24B}"/>
              </a:ext>
            </a:extLst>
          </p:cNvPr>
          <p:cNvGrpSpPr/>
          <p:nvPr/>
        </p:nvGrpSpPr>
        <p:grpSpPr>
          <a:xfrm>
            <a:off x="6452576" y="1581759"/>
            <a:ext cx="2319262" cy="3350253"/>
            <a:chOff x="6454257" y="1757128"/>
            <a:chExt cx="2319866" cy="3351126"/>
          </a:xfrm>
        </p:grpSpPr>
        <p:sp>
          <p:nvSpPr>
            <p:cNvPr id="72" name="Content Placeholder 2">
              <a:extLst>
                <a:ext uri="{FF2B5EF4-FFF2-40B4-BE49-F238E27FC236}">
                  <a16:creationId xmlns:a16="http://schemas.microsoft.com/office/drawing/2014/main" id="{CE0BED2C-C817-4401-837B-FC287B34736A}"/>
                </a:ext>
              </a:extLst>
            </p:cNvPr>
            <p:cNvSpPr txBox="1">
              <a:spLocks/>
            </p:cNvSpPr>
            <p:nvPr/>
          </p:nvSpPr>
          <p:spPr>
            <a:xfrm>
              <a:off x="6454257" y="4061814"/>
              <a:ext cx="2319866" cy="1046440"/>
            </a:xfrm>
            <a:prstGeom prst="rect">
              <a:avLst/>
            </a:prstGeom>
          </p:spPr>
          <p:txBody>
            <a:bodyPr vert="horz" wrap="square" lIns="121888" tIns="60944" rIns="121888" bIns="60944" rtlCol="0">
              <a:spAutoFit/>
            </a:bodyPr>
            <a:lstStyle>
              <a:defPPr>
                <a:defRPr lang="en-US"/>
              </a:defPPr>
              <a:lvl1pPr lvl="0" indent="0" algn="ctr" defTabSz="1219170">
                <a:lnSpc>
                  <a:spcPct val="100000"/>
                </a:lnSpc>
                <a:spcBef>
                  <a:spcPts val="0"/>
                </a:spcBef>
                <a:spcAft>
                  <a:spcPts val="1000"/>
                </a:spcAft>
                <a:buFont typeface="Arial" panose="020B0604020202020204" pitchFamily="34" charset="0"/>
                <a:buNone/>
                <a:defRPr sz="1600" b="0" i="0">
                  <a:solidFill>
                    <a:srgbClr val="9437FF"/>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sz="1999">
                  <a:solidFill>
                    <a:srgbClr val="AD32DF"/>
                  </a:solidFill>
                </a:rPr>
                <a:t>Trust that</a:t>
              </a:r>
              <a:br>
                <a:rPr lang="en-US" sz="1999">
                  <a:solidFill>
                    <a:srgbClr val="AD32DF"/>
                  </a:solidFill>
                </a:rPr>
              </a:br>
              <a:r>
                <a:rPr lang="en-US" sz="1999">
                  <a:solidFill>
                    <a:srgbClr val="AD32DF"/>
                  </a:solidFill>
                </a:rPr>
                <a:t>“It Just Works”</a:t>
              </a:r>
              <a:br>
                <a:rPr lang="en-US" sz="1999">
                  <a:solidFill>
                    <a:srgbClr val="AD32DF"/>
                  </a:solidFill>
                </a:rPr>
              </a:br>
              <a:endParaRPr lang="en-US" sz="1999">
                <a:solidFill>
                  <a:srgbClr val="AD32DF"/>
                </a:solidFill>
              </a:endParaRPr>
            </a:p>
          </p:txBody>
        </p:sp>
        <p:sp>
          <p:nvSpPr>
            <p:cNvPr id="73" name="Oval 72">
              <a:extLst>
                <a:ext uri="{FF2B5EF4-FFF2-40B4-BE49-F238E27FC236}">
                  <a16:creationId xmlns:a16="http://schemas.microsoft.com/office/drawing/2014/main" id="{369EF146-F6EB-47C6-953D-F94CF0C64CF8}"/>
                </a:ext>
              </a:extLst>
            </p:cNvPr>
            <p:cNvSpPr/>
            <p:nvPr/>
          </p:nvSpPr>
          <p:spPr>
            <a:xfrm>
              <a:off x="6558532" y="1757128"/>
              <a:ext cx="2200263" cy="2200263"/>
            </a:xfrm>
            <a:prstGeom prst="ellipse">
              <a:avLst/>
            </a:prstGeom>
            <a:noFill/>
            <a:ln w="28575">
              <a:solidFill>
                <a:srgbClr val="AD3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74" name="Freeform 96">
              <a:extLst>
                <a:ext uri="{FF2B5EF4-FFF2-40B4-BE49-F238E27FC236}">
                  <a16:creationId xmlns:a16="http://schemas.microsoft.com/office/drawing/2014/main" id="{7AB51C3D-743A-45BF-9286-1FC4647350CD}"/>
                </a:ext>
              </a:extLst>
            </p:cNvPr>
            <p:cNvSpPr/>
            <p:nvPr/>
          </p:nvSpPr>
          <p:spPr>
            <a:xfrm>
              <a:off x="7239115" y="2300361"/>
              <a:ext cx="789053" cy="1124674"/>
            </a:xfrm>
            <a:custGeom>
              <a:avLst/>
              <a:gdLst>
                <a:gd name="connsiteX0" fmla="*/ 267972 w 371258"/>
                <a:gd name="connsiteY0" fmla="*/ 0 h 514350"/>
                <a:gd name="connsiteX1" fmla="*/ 337560 w 371258"/>
                <a:gd name="connsiteY1" fmla="*/ 0 h 514350"/>
                <a:gd name="connsiteX2" fmla="*/ 380016 w 371258"/>
                <a:gd name="connsiteY2" fmla="*/ 42482 h 514350"/>
                <a:gd name="connsiteX3" fmla="*/ 380016 w 371258"/>
                <a:gd name="connsiteY3" fmla="*/ 472345 h 514350"/>
                <a:gd name="connsiteX4" fmla="*/ 337560 w 371258"/>
                <a:gd name="connsiteY4" fmla="*/ 514826 h 514350"/>
                <a:gd name="connsiteX5" fmla="*/ 42457 w 371258"/>
                <a:gd name="connsiteY5" fmla="*/ 514826 h 514350"/>
                <a:gd name="connsiteX6" fmla="*/ 0 w 371258"/>
                <a:gd name="connsiteY6" fmla="*/ 472345 h 514350"/>
                <a:gd name="connsiteX7" fmla="*/ 0 w 371258"/>
                <a:gd name="connsiteY7" fmla="*/ 42482 h 514350"/>
                <a:gd name="connsiteX8" fmla="*/ 42457 w 371258"/>
                <a:gd name="connsiteY8" fmla="*/ 0 h 514350"/>
                <a:gd name="connsiteX9" fmla="*/ 111949 w 371258"/>
                <a:gd name="connsiteY9"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58" h="514350">
                  <a:moveTo>
                    <a:pt x="267972" y="0"/>
                  </a:moveTo>
                  <a:lnTo>
                    <a:pt x="337560" y="0"/>
                  </a:lnTo>
                  <a:cubicBezTo>
                    <a:pt x="361008" y="0"/>
                    <a:pt x="380016" y="19020"/>
                    <a:pt x="380016" y="42482"/>
                  </a:cubicBezTo>
                  <a:lnTo>
                    <a:pt x="380016" y="472345"/>
                  </a:lnTo>
                  <a:cubicBezTo>
                    <a:pt x="380016" y="495807"/>
                    <a:pt x="361008" y="514826"/>
                    <a:pt x="337560" y="514826"/>
                  </a:cubicBezTo>
                  <a:lnTo>
                    <a:pt x="42457" y="514826"/>
                  </a:lnTo>
                  <a:cubicBezTo>
                    <a:pt x="19009" y="514826"/>
                    <a:pt x="0" y="495807"/>
                    <a:pt x="0" y="472345"/>
                  </a:cubicBezTo>
                  <a:lnTo>
                    <a:pt x="0" y="42482"/>
                  </a:lnTo>
                  <a:cubicBezTo>
                    <a:pt x="0" y="19020"/>
                    <a:pt x="19009" y="0"/>
                    <a:pt x="42457" y="0"/>
                  </a:cubicBezTo>
                  <a:lnTo>
                    <a:pt x="111949" y="0"/>
                  </a:lnTo>
                </a:path>
              </a:pathLst>
            </a:custGeom>
            <a:noFill/>
            <a:ln w="25400" cap="flat">
              <a:solidFill>
                <a:srgbClr val="AD32DF"/>
              </a:solidFill>
              <a:prstDash val="solid"/>
              <a:miter/>
            </a:ln>
          </p:spPr>
          <p:txBody>
            <a:bodyPr rtlCol="0" anchor="ctr"/>
            <a:lstStyle/>
            <a:p>
              <a:r>
                <a:rPr lang="en-US" sz="1799"/>
                <a:t> </a:t>
              </a:r>
            </a:p>
          </p:txBody>
        </p:sp>
        <p:sp>
          <p:nvSpPr>
            <p:cNvPr id="75" name="Freeform 97">
              <a:extLst>
                <a:ext uri="{FF2B5EF4-FFF2-40B4-BE49-F238E27FC236}">
                  <a16:creationId xmlns:a16="http://schemas.microsoft.com/office/drawing/2014/main" id="{AE45DB42-0FBC-4B0D-BFE5-793E6B5E46A0}"/>
                </a:ext>
              </a:extLst>
            </p:cNvPr>
            <p:cNvSpPr/>
            <p:nvPr/>
          </p:nvSpPr>
          <p:spPr>
            <a:xfrm>
              <a:off x="7476642" y="2209762"/>
              <a:ext cx="323714" cy="124964"/>
            </a:xfrm>
            <a:custGeom>
              <a:avLst/>
              <a:gdLst>
                <a:gd name="connsiteX0" fmla="*/ 122325 w 152311"/>
                <a:gd name="connsiteY0" fmla="*/ 14383 h 57150"/>
                <a:gd name="connsiteX1" fmla="*/ 122325 w 152311"/>
                <a:gd name="connsiteY1" fmla="*/ 12383 h 57150"/>
                <a:gd name="connsiteX2" fmla="*/ 109949 w 152311"/>
                <a:gd name="connsiteY2" fmla="*/ 0 h 57150"/>
                <a:gd name="connsiteX3" fmla="*/ 46931 w 152311"/>
                <a:gd name="connsiteY3" fmla="*/ 0 h 57150"/>
                <a:gd name="connsiteX4" fmla="*/ 34461 w 152311"/>
                <a:gd name="connsiteY4" fmla="*/ 12287 h 57150"/>
                <a:gd name="connsiteX5" fmla="*/ 34460 w 152311"/>
                <a:gd name="connsiteY5" fmla="*/ 12383 h 57150"/>
                <a:gd name="connsiteX6" fmla="*/ 34460 w 152311"/>
                <a:gd name="connsiteY6" fmla="*/ 14383 h 57150"/>
                <a:gd name="connsiteX7" fmla="*/ 21990 w 152311"/>
                <a:gd name="connsiteY7" fmla="*/ 26766 h 57150"/>
                <a:gd name="connsiteX8" fmla="*/ 12470 w 152311"/>
                <a:gd name="connsiteY8" fmla="*/ 26766 h 57150"/>
                <a:gd name="connsiteX9" fmla="*/ 0 w 152311"/>
                <a:gd name="connsiteY9" fmla="*/ 39243 h 57150"/>
                <a:gd name="connsiteX10" fmla="*/ 0 w 152311"/>
                <a:gd name="connsiteY10" fmla="*/ 52674 h 57150"/>
                <a:gd name="connsiteX11" fmla="*/ 12470 w 152311"/>
                <a:gd name="connsiteY11" fmla="*/ 65151 h 57150"/>
                <a:gd name="connsiteX12" fmla="*/ 143743 w 152311"/>
                <a:gd name="connsiteY12" fmla="*/ 65151 h 57150"/>
                <a:gd name="connsiteX13" fmla="*/ 156214 w 152311"/>
                <a:gd name="connsiteY13" fmla="*/ 52674 h 57150"/>
                <a:gd name="connsiteX14" fmla="*/ 156214 w 152311"/>
                <a:gd name="connsiteY14" fmla="*/ 39243 h 57150"/>
                <a:gd name="connsiteX15" fmla="*/ 143743 w 152311"/>
                <a:gd name="connsiteY15" fmla="*/ 26766 h 57150"/>
                <a:gd name="connsiteX16" fmla="*/ 134224 w 152311"/>
                <a:gd name="connsiteY16" fmla="*/ 26766 h 57150"/>
                <a:gd name="connsiteX17" fmla="*/ 122325 w 152311"/>
                <a:gd name="connsiteY17" fmla="*/ 1438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11" h="57150">
                  <a:moveTo>
                    <a:pt x="122325" y="14383"/>
                  </a:moveTo>
                  <a:lnTo>
                    <a:pt x="122325" y="12383"/>
                  </a:lnTo>
                  <a:cubicBezTo>
                    <a:pt x="122325" y="5544"/>
                    <a:pt x="116784" y="0"/>
                    <a:pt x="109949" y="0"/>
                  </a:cubicBezTo>
                  <a:lnTo>
                    <a:pt x="46931" y="0"/>
                  </a:lnTo>
                  <a:cubicBezTo>
                    <a:pt x="40096" y="-52"/>
                    <a:pt x="34513" y="5449"/>
                    <a:pt x="34461" y="12287"/>
                  </a:cubicBezTo>
                  <a:cubicBezTo>
                    <a:pt x="34461" y="12319"/>
                    <a:pt x="34460" y="12351"/>
                    <a:pt x="34460" y="12383"/>
                  </a:cubicBezTo>
                  <a:lnTo>
                    <a:pt x="34460" y="14383"/>
                  </a:lnTo>
                  <a:cubicBezTo>
                    <a:pt x="34408" y="21237"/>
                    <a:pt x="28840" y="26766"/>
                    <a:pt x="21990" y="26766"/>
                  </a:cubicBezTo>
                  <a:lnTo>
                    <a:pt x="12470" y="26766"/>
                  </a:lnTo>
                  <a:cubicBezTo>
                    <a:pt x="5583" y="26766"/>
                    <a:pt x="0" y="32352"/>
                    <a:pt x="0" y="39243"/>
                  </a:cubicBezTo>
                  <a:lnTo>
                    <a:pt x="0" y="52674"/>
                  </a:lnTo>
                  <a:cubicBezTo>
                    <a:pt x="0" y="59565"/>
                    <a:pt x="5583" y="65151"/>
                    <a:pt x="12470" y="65151"/>
                  </a:cubicBezTo>
                  <a:lnTo>
                    <a:pt x="143743" y="65151"/>
                  </a:lnTo>
                  <a:cubicBezTo>
                    <a:pt x="150631" y="65151"/>
                    <a:pt x="156214" y="59565"/>
                    <a:pt x="156214" y="52674"/>
                  </a:cubicBezTo>
                  <a:lnTo>
                    <a:pt x="156214" y="39243"/>
                  </a:lnTo>
                  <a:cubicBezTo>
                    <a:pt x="156214" y="32352"/>
                    <a:pt x="150631" y="26766"/>
                    <a:pt x="143743" y="26766"/>
                  </a:cubicBezTo>
                  <a:lnTo>
                    <a:pt x="134224" y="26766"/>
                  </a:lnTo>
                  <a:cubicBezTo>
                    <a:pt x="127597" y="26462"/>
                    <a:pt x="122368" y="21020"/>
                    <a:pt x="122325" y="14383"/>
                  </a:cubicBezTo>
                  <a:close/>
                </a:path>
              </a:pathLst>
            </a:custGeom>
            <a:noFill/>
            <a:ln w="25400" cap="flat">
              <a:solidFill>
                <a:srgbClr val="AD32DF"/>
              </a:solidFill>
              <a:prstDash val="solid"/>
              <a:miter/>
            </a:ln>
          </p:spPr>
          <p:txBody>
            <a:bodyPr rtlCol="0" anchor="ctr"/>
            <a:lstStyle/>
            <a:p>
              <a:endParaRPr lang="en-US" sz="1799"/>
            </a:p>
          </p:txBody>
        </p:sp>
        <p:sp>
          <p:nvSpPr>
            <p:cNvPr id="76" name="Freeform 98">
              <a:extLst>
                <a:ext uri="{FF2B5EF4-FFF2-40B4-BE49-F238E27FC236}">
                  <a16:creationId xmlns:a16="http://schemas.microsoft.com/office/drawing/2014/main" id="{2969D06F-92C4-43BE-BD01-C624CA0313DC}"/>
                </a:ext>
              </a:extLst>
            </p:cNvPr>
            <p:cNvSpPr/>
            <p:nvPr/>
          </p:nvSpPr>
          <p:spPr>
            <a:xfrm>
              <a:off x="7346953" y="2477810"/>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endParaRPr lang="en-US" sz="1799"/>
            </a:p>
          </p:txBody>
        </p:sp>
        <p:sp>
          <p:nvSpPr>
            <p:cNvPr id="77" name="Freeform 99">
              <a:extLst>
                <a:ext uri="{FF2B5EF4-FFF2-40B4-BE49-F238E27FC236}">
                  <a16:creationId xmlns:a16="http://schemas.microsoft.com/office/drawing/2014/main" id="{ACEB792B-1020-4945-A38E-BFEBED83E9DE}"/>
                </a:ext>
              </a:extLst>
            </p:cNvPr>
            <p:cNvSpPr/>
            <p:nvPr/>
          </p:nvSpPr>
          <p:spPr>
            <a:xfrm>
              <a:off x="7395712" y="2551123"/>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endParaRPr lang="en-US" sz="1799"/>
            </a:p>
          </p:txBody>
        </p:sp>
        <p:sp>
          <p:nvSpPr>
            <p:cNvPr id="78" name="Freeform 100">
              <a:extLst>
                <a:ext uri="{FF2B5EF4-FFF2-40B4-BE49-F238E27FC236}">
                  <a16:creationId xmlns:a16="http://schemas.microsoft.com/office/drawing/2014/main" id="{3BF17614-D62A-43B5-AD23-966D0EA714F5}"/>
                </a:ext>
              </a:extLst>
            </p:cNvPr>
            <p:cNvSpPr/>
            <p:nvPr/>
          </p:nvSpPr>
          <p:spPr>
            <a:xfrm>
              <a:off x="7595808" y="2542583"/>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79" name="Freeform 101">
              <a:extLst>
                <a:ext uri="{FF2B5EF4-FFF2-40B4-BE49-F238E27FC236}">
                  <a16:creationId xmlns:a16="http://schemas.microsoft.com/office/drawing/2014/main" id="{4AD01E99-26FC-43D5-AD62-ED9C296B909F}"/>
                </a:ext>
              </a:extLst>
            </p:cNvPr>
            <p:cNvSpPr/>
            <p:nvPr/>
          </p:nvSpPr>
          <p:spPr>
            <a:xfrm>
              <a:off x="7595808" y="2586112"/>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80" name="Freeform 102">
              <a:extLst>
                <a:ext uri="{FF2B5EF4-FFF2-40B4-BE49-F238E27FC236}">
                  <a16:creationId xmlns:a16="http://schemas.microsoft.com/office/drawing/2014/main" id="{FB895E17-021E-4421-9A81-65437D378DE9}"/>
                </a:ext>
              </a:extLst>
            </p:cNvPr>
            <p:cNvSpPr/>
            <p:nvPr/>
          </p:nvSpPr>
          <p:spPr>
            <a:xfrm>
              <a:off x="7595808" y="2629850"/>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sp>
          <p:nvSpPr>
            <p:cNvPr id="81" name="Freeform 103">
              <a:extLst>
                <a:ext uri="{FF2B5EF4-FFF2-40B4-BE49-F238E27FC236}">
                  <a16:creationId xmlns:a16="http://schemas.microsoft.com/office/drawing/2014/main" id="{3BE9C0D3-0FD2-48EB-87BD-3A87BC040688}"/>
                </a:ext>
              </a:extLst>
            </p:cNvPr>
            <p:cNvSpPr/>
            <p:nvPr/>
          </p:nvSpPr>
          <p:spPr>
            <a:xfrm>
              <a:off x="7346953" y="2769393"/>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endParaRPr lang="en-US" sz="1799"/>
            </a:p>
          </p:txBody>
        </p:sp>
        <p:sp>
          <p:nvSpPr>
            <p:cNvPr id="82" name="Freeform 104">
              <a:extLst>
                <a:ext uri="{FF2B5EF4-FFF2-40B4-BE49-F238E27FC236}">
                  <a16:creationId xmlns:a16="http://schemas.microsoft.com/office/drawing/2014/main" id="{258BB33C-C0AD-4A75-BF59-E41A84F8316D}"/>
                </a:ext>
              </a:extLst>
            </p:cNvPr>
            <p:cNvSpPr/>
            <p:nvPr/>
          </p:nvSpPr>
          <p:spPr>
            <a:xfrm>
              <a:off x="7395712" y="2842704"/>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endParaRPr lang="en-US" sz="1799"/>
            </a:p>
          </p:txBody>
        </p:sp>
        <p:sp>
          <p:nvSpPr>
            <p:cNvPr id="83" name="Freeform 105">
              <a:extLst>
                <a:ext uri="{FF2B5EF4-FFF2-40B4-BE49-F238E27FC236}">
                  <a16:creationId xmlns:a16="http://schemas.microsoft.com/office/drawing/2014/main" id="{C1213933-19EA-4594-868D-8DE70B0209F6}"/>
                </a:ext>
              </a:extLst>
            </p:cNvPr>
            <p:cNvSpPr/>
            <p:nvPr/>
          </p:nvSpPr>
          <p:spPr>
            <a:xfrm>
              <a:off x="7595808" y="2833958"/>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84" name="Freeform 106">
              <a:extLst>
                <a:ext uri="{FF2B5EF4-FFF2-40B4-BE49-F238E27FC236}">
                  <a16:creationId xmlns:a16="http://schemas.microsoft.com/office/drawing/2014/main" id="{CCEF5389-46D3-4C41-8402-020AF5B120CE}"/>
                </a:ext>
              </a:extLst>
            </p:cNvPr>
            <p:cNvSpPr/>
            <p:nvPr/>
          </p:nvSpPr>
          <p:spPr>
            <a:xfrm>
              <a:off x="7595808" y="2877695"/>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85" name="Freeform 107">
              <a:extLst>
                <a:ext uri="{FF2B5EF4-FFF2-40B4-BE49-F238E27FC236}">
                  <a16:creationId xmlns:a16="http://schemas.microsoft.com/office/drawing/2014/main" id="{B6A7F7F8-61CA-4E57-969E-4F152820BDA0}"/>
                </a:ext>
              </a:extLst>
            </p:cNvPr>
            <p:cNvSpPr/>
            <p:nvPr/>
          </p:nvSpPr>
          <p:spPr>
            <a:xfrm>
              <a:off x="7595808" y="2921225"/>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sp>
          <p:nvSpPr>
            <p:cNvPr id="86" name="Freeform 108">
              <a:extLst>
                <a:ext uri="{FF2B5EF4-FFF2-40B4-BE49-F238E27FC236}">
                  <a16:creationId xmlns:a16="http://schemas.microsoft.com/office/drawing/2014/main" id="{7FF9EDB2-AA41-4FC9-9065-DA98EAE83043}"/>
                </a:ext>
              </a:extLst>
            </p:cNvPr>
            <p:cNvSpPr/>
            <p:nvPr/>
          </p:nvSpPr>
          <p:spPr>
            <a:xfrm>
              <a:off x="7346953" y="3060767"/>
              <a:ext cx="202321" cy="208273"/>
            </a:xfrm>
            <a:custGeom>
              <a:avLst/>
              <a:gdLst>
                <a:gd name="connsiteX0" fmla="*/ 95575 w 95194"/>
                <a:gd name="connsiteY0" fmla="*/ 47815 h 95250"/>
                <a:gd name="connsiteX1" fmla="*/ 47787 w 95194"/>
                <a:gd name="connsiteY1" fmla="*/ 95631 h 95250"/>
                <a:gd name="connsiteX2" fmla="*/ -1 w 95194"/>
                <a:gd name="connsiteY2" fmla="*/ 47815 h 95250"/>
                <a:gd name="connsiteX3" fmla="*/ 47787 w 95194"/>
                <a:gd name="connsiteY3" fmla="*/ 0 h 95250"/>
                <a:gd name="connsiteX4" fmla="*/ 95575 w 95194"/>
                <a:gd name="connsiteY4" fmla="*/ 4781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5"/>
                  </a:moveTo>
                  <a:cubicBezTo>
                    <a:pt x="95575" y="74223"/>
                    <a:pt x="74179" y="95631"/>
                    <a:pt x="47787" y="95631"/>
                  </a:cubicBezTo>
                  <a:cubicBezTo>
                    <a:pt x="21395" y="95631"/>
                    <a:pt x="-1" y="74223"/>
                    <a:pt x="-1" y="47815"/>
                  </a:cubicBezTo>
                  <a:cubicBezTo>
                    <a:pt x="-1" y="21408"/>
                    <a:pt x="21395" y="0"/>
                    <a:pt x="47787" y="0"/>
                  </a:cubicBezTo>
                  <a:cubicBezTo>
                    <a:pt x="74179" y="0"/>
                    <a:pt x="95575" y="21408"/>
                    <a:pt x="95575" y="47815"/>
                  </a:cubicBezTo>
                  <a:close/>
                </a:path>
              </a:pathLst>
            </a:custGeom>
            <a:noFill/>
            <a:ln w="25400" cap="flat">
              <a:solidFill>
                <a:srgbClr val="AD32DF"/>
              </a:solidFill>
              <a:prstDash val="solid"/>
              <a:miter/>
            </a:ln>
          </p:spPr>
          <p:txBody>
            <a:bodyPr rtlCol="0" anchor="ctr"/>
            <a:lstStyle/>
            <a:p>
              <a:endParaRPr lang="en-US" sz="1799"/>
            </a:p>
          </p:txBody>
        </p:sp>
        <p:sp>
          <p:nvSpPr>
            <p:cNvPr id="87" name="Freeform 109">
              <a:extLst>
                <a:ext uri="{FF2B5EF4-FFF2-40B4-BE49-F238E27FC236}">
                  <a16:creationId xmlns:a16="http://schemas.microsoft.com/office/drawing/2014/main" id="{53432C77-E1F0-4D34-A32C-9FF1691CABB9}"/>
                </a:ext>
              </a:extLst>
            </p:cNvPr>
            <p:cNvSpPr/>
            <p:nvPr/>
          </p:nvSpPr>
          <p:spPr>
            <a:xfrm>
              <a:off x="7395712" y="3134286"/>
              <a:ext cx="101160" cy="62481"/>
            </a:xfrm>
            <a:custGeom>
              <a:avLst/>
              <a:gdLst>
                <a:gd name="connsiteX0" fmla="*/ 0 w 47597"/>
                <a:gd name="connsiteY0" fmla="*/ 14192 h 28575"/>
                <a:gd name="connsiteX1" fmla="*/ 17801 w 47597"/>
                <a:gd name="connsiteY1" fmla="*/ 31909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192"/>
                  </a:moveTo>
                  <a:lnTo>
                    <a:pt x="17801" y="31909"/>
                  </a:lnTo>
                  <a:lnTo>
                    <a:pt x="49691" y="0"/>
                  </a:lnTo>
                </a:path>
              </a:pathLst>
            </a:custGeom>
            <a:noFill/>
            <a:ln w="25400" cap="flat">
              <a:solidFill>
                <a:srgbClr val="AD32DF"/>
              </a:solidFill>
              <a:prstDash val="solid"/>
              <a:miter/>
            </a:ln>
          </p:spPr>
          <p:txBody>
            <a:bodyPr rtlCol="0" anchor="ctr"/>
            <a:lstStyle/>
            <a:p>
              <a:endParaRPr lang="en-US" sz="1799"/>
            </a:p>
          </p:txBody>
        </p:sp>
        <p:sp>
          <p:nvSpPr>
            <p:cNvPr id="88" name="Freeform 110">
              <a:extLst>
                <a:ext uri="{FF2B5EF4-FFF2-40B4-BE49-F238E27FC236}">
                  <a16:creationId xmlns:a16="http://schemas.microsoft.com/office/drawing/2014/main" id="{CCB52606-3C77-4362-8F11-00374A536CDD}"/>
                </a:ext>
              </a:extLst>
            </p:cNvPr>
            <p:cNvSpPr/>
            <p:nvPr/>
          </p:nvSpPr>
          <p:spPr>
            <a:xfrm>
              <a:off x="7595808" y="3125540"/>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endParaRPr lang="en-US" sz="1799"/>
            </a:p>
          </p:txBody>
        </p:sp>
        <p:sp>
          <p:nvSpPr>
            <p:cNvPr id="89" name="Freeform 111">
              <a:extLst>
                <a:ext uri="{FF2B5EF4-FFF2-40B4-BE49-F238E27FC236}">
                  <a16:creationId xmlns:a16="http://schemas.microsoft.com/office/drawing/2014/main" id="{CC8FADCA-45BC-4B1A-A566-8B3F8634A06C}"/>
                </a:ext>
              </a:extLst>
            </p:cNvPr>
            <p:cNvSpPr/>
            <p:nvPr/>
          </p:nvSpPr>
          <p:spPr>
            <a:xfrm>
              <a:off x="7595808" y="3169276"/>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endParaRPr lang="en-US" sz="1799"/>
            </a:p>
          </p:txBody>
        </p:sp>
        <p:sp>
          <p:nvSpPr>
            <p:cNvPr id="90" name="Freeform 112">
              <a:extLst>
                <a:ext uri="{FF2B5EF4-FFF2-40B4-BE49-F238E27FC236}">
                  <a16:creationId xmlns:a16="http://schemas.microsoft.com/office/drawing/2014/main" id="{F212B6F4-6DC9-4F62-A557-845EE1E9AE73}"/>
                </a:ext>
              </a:extLst>
            </p:cNvPr>
            <p:cNvSpPr/>
            <p:nvPr/>
          </p:nvSpPr>
          <p:spPr>
            <a:xfrm>
              <a:off x="7595808" y="3212807"/>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endParaRPr lang="en-US" sz="1799"/>
            </a:p>
          </p:txBody>
        </p:sp>
      </p:grpSp>
      <p:grpSp>
        <p:nvGrpSpPr>
          <p:cNvPr id="91" name="Group 90">
            <a:extLst>
              <a:ext uri="{FF2B5EF4-FFF2-40B4-BE49-F238E27FC236}">
                <a16:creationId xmlns:a16="http://schemas.microsoft.com/office/drawing/2014/main" id="{FE159FEF-CEA7-47F9-91D1-0CCECC8D3318}"/>
              </a:ext>
            </a:extLst>
          </p:cNvPr>
          <p:cNvGrpSpPr/>
          <p:nvPr/>
        </p:nvGrpSpPr>
        <p:grpSpPr>
          <a:xfrm>
            <a:off x="9434564" y="1589413"/>
            <a:ext cx="2199690" cy="3042557"/>
            <a:chOff x="6493032" y="2184401"/>
            <a:chExt cx="2200263" cy="3043350"/>
          </a:xfrm>
        </p:grpSpPr>
        <p:sp>
          <p:nvSpPr>
            <p:cNvPr id="92" name="Content Placeholder 2">
              <a:extLst>
                <a:ext uri="{FF2B5EF4-FFF2-40B4-BE49-F238E27FC236}">
                  <a16:creationId xmlns:a16="http://schemas.microsoft.com/office/drawing/2014/main" id="{79B97054-A60B-406A-A104-B30F90472A8B}"/>
                </a:ext>
              </a:extLst>
            </p:cNvPr>
            <p:cNvSpPr txBox="1">
              <a:spLocks/>
            </p:cNvSpPr>
            <p:nvPr/>
          </p:nvSpPr>
          <p:spPr>
            <a:xfrm>
              <a:off x="6733446" y="4489087"/>
              <a:ext cx="173736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Prepare for</a:t>
              </a:r>
              <a:b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the Future</a:t>
              </a:r>
            </a:p>
          </p:txBody>
        </p:sp>
        <p:grpSp>
          <p:nvGrpSpPr>
            <p:cNvPr id="93" name="Group 92">
              <a:extLst>
                <a:ext uri="{FF2B5EF4-FFF2-40B4-BE49-F238E27FC236}">
                  <a16:creationId xmlns:a16="http://schemas.microsoft.com/office/drawing/2014/main" id="{EDF4244E-E984-47FB-947E-F160B3BCB9AA}"/>
                </a:ext>
              </a:extLst>
            </p:cNvPr>
            <p:cNvGrpSpPr/>
            <p:nvPr/>
          </p:nvGrpSpPr>
          <p:grpSpPr>
            <a:xfrm>
              <a:off x="6493032" y="2184401"/>
              <a:ext cx="2200263" cy="2200263"/>
              <a:chOff x="6401342" y="2119422"/>
              <a:chExt cx="2349908" cy="2349908"/>
            </a:xfrm>
          </p:grpSpPr>
          <p:sp>
            <p:nvSpPr>
              <p:cNvPr id="95" name="Oval 94">
                <a:extLst>
                  <a:ext uri="{FF2B5EF4-FFF2-40B4-BE49-F238E27FC236}">
                    <a16:creationId xmlns:a16="http://schemas.microsoft.com/office/drawing/2014/main" id="{14B86384-0723-4C03-874E-F6BD328B71B3}"/>
                  </a:ext>
                </a:extLst>
              </p:cNvPr>
              <p:cNvSpPr/>
              <p:nvPr/>
            </p:nvSpPr>
            <p:spPr>
              <a:xfrm>
                <a:off x="6401342" y="2119422"/>
                <a:ext cx="2349908" cy="23499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96" name="Freeform 75">
                <a:extLst>
                  <a:ext uri="{FF2B5EF4-FFF2-40B4-BE49-F238E27FC236}">
                    <a16:creationId xmlns:a16="http://schemas.microsoft.com/office/drawing/2014/main" id="{C6371312-A530-425F-B34C-3A74F39A22D8}"/>
                  </a:ext>
                </a:extLst>
              </p:cNvPr>
              <p:cNvSpPr/>
              <p:nvPr/>
            </p:nvSpPr>
            <p:spPr>
              <a:xfrm>
                <a:off x="6909320" y="2750851"/>
                <a:ext cx="1306782" cy="792452"/>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5400" cap="flat">
                <a:solidFill>
                  <a:srgbClr val="0070C0"/>
                </a:solidFill>
                <a:prstDash val="solid"/>
                <a:miter/>
              </a:ln>
            </p:spPr>
            <p:txBody>
              <a:bodyPr rtlCol="0" anchor="ctr"/>
              <a:lstStyle/>
              <a:p>
                <a:endParaRPr lang="en-US" sz="1799"/>
              </a:p>
            </p:txBody>
          </p:sp>
          <p:sp>
            <p:nvSpPr>
              <p:cNvPr id="97" name="Freeform 76">
                <a:extLst>
                  <a:ext uri="{FF2B5EF4-FFF2-40B4-BE49-F238E27FC236}">
                    <a16:creationId xmlns:a16="http://schemas.microsoft.com/office/drawing/2014/main" id="{8345523A-C33D-45F9-AC37-BFE45CB6A230}"/>
                  </a:ext>
                </a:extLst>
              </p:cNvPr>
              <p:cNvSpPr/>
              <p:nvPr/>
            </p:nvSpPr>
            <p:spPr>
              <a:xfrm>
                <a:off x="7299970" y="3282952"/>
                <a:ext cx="514792" cy="515094"/>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5400" cap="flat">
                <a:solidFill>
                  <a:srgbClr val="0070C0"/>
                </a:solidFill>
                <a:prstDash val="solid"/>
                <a:miter/>
              </a:ln>
            </p:spPr>
            <p:txBody>
              <a:bodyPr rtlCol="0" anchor="ctr"/>
              <a:lstStyle/>
              <a:p>
                <a:endParaRPr lang="en-US" sz="1799"/>
              </a:p>
            </p:txBody>
          </p:sp>
          <p:sp>
            <p:nvSpPr>
              <p:cNvPr id="98" name="Freeform 77">
                <a:extLst>
                  <a:ext uri="{FF2B5EF4-FFF2-40B4-BE49-F238E27FC236}">
                    <a16:creationId xmlns:a16="http://schemas.microsoft.com/office/drawing/2014/main" id="{3F7B2093-D6BA-4AD5-9F39-01537D6BB85D}"/>
                  </a:ext>
                </a:extLst>
              </p:cNvPr>
              <p:cNvSpPr/>
              <p:nvPr/>
            </p:nvSpPr>
            <p:spPr>
              <a:xfrm>
                <a:off x="7426888" y="3468584"/>
                <a:ext cx="257397" cy="158490"/>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5400" cap="flat">
                <a:solidFill>
                  <a:srgbClr val="0070C0"/>
                </a:solidFill>
                <a:prstDash val="solid"/>
                <a:miter/>
              </a:ln>
            </p:spPr>
            <p:txBody>
              <a:bodyPr rtlCol="0" anchor="ctr"/>
              <a:lstStyle/>
              <a:p>
                <a:endParaRPr lang="en-US" sz="1799"/>
              </a:p>
            </p:txBody>
          </p:sp>
        </p:grpSp>
      </p:grpSp>
      <p:grpSp>
        <p:nvGrpSpPr>
          <p:cNvPr id="99" name="Group 98">
            <a:extLst>
              <a:ext uri="{FF2B5EF4-FFF2-40B4-BE49-F238E27FC236}">
                <a16:creationId xmlns:a16="http://schemas.microsoft.com/office/drawing/2014/main" id="{BF79EAA6-F73D-4369-9EF8-D0D9E1BE7020}"/>
              </a:ext>
            </a:extLst>
          </p:cNvPr>
          <p:cNvGrpSpPr/>
          <p:nvPr/>
        </p:nvGrpSpPr>
        <p:grpSpPr>
          <a:xfrm>
            <a:off x="3521216" y="1589413"/>
            <a:ext cx="2370050" cy="3042557"/>
            <a:chOff x="3522133" y="2184401"/>
            <a:chExt cx="2370667" cy="3043350"/>
          </a:xfrm>
        </p:grpSpPr>
        <p:sp>
          <p:nvSpPr>
            <p:cNvPr id="101" name="Content Placeholder 2">
              <a:extLst>
                <a:ext uri="{FF2B5EF4-FFF2-40B4-BE49-F238E27FC236}">
                  <a16:creationId xmlns:a16="http://schemas.microsoft.com/office/drawing/2014/main" id="{06B3D234-4395-42B0-A15E-378E87E73825}"/>
                </a:ext>
              </a:extLst>
            </p:cNvPr>
            <p:cNvSpPr txBox="1">
              <a:spLocks/>
            </p:cNvSpPr>
            <p:nvPr/>
          </p:nvSpPr>
          <p:spPr>
            <a:xfrm>
              <a:off x="3522133" y="4489087"/>
              <a:ext cx="2370667"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Manage</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Business Risks</a:t>
              </a:r>
            </a:p>
          </p:txBody>
        </p:sp>
        <p:grpSp>
          <p:nvGrpSpPr>
            <p:cNvPr id="104" name="Group 103">
              <a:extLst>
                <a:ext uri="{FF2B5EF4-FFF2-40B4-BE49-F238E27FC236}">
                  <a16:creationId xmlns:a16="http://schemas.microsoft.com/office/drawing/2014/main" id="{C9506B99-0E5F-473F-B417-5213000154DC}"/>
                </a:ext>
              </a:extLst>
            </p:cNvPr>
            <p:cNvGrpSpPr/>
            <p:nvPr/>
          </p:nvGrpSpPr>
          <p:grpSpPr>
            <a:xfrm>
              <a:off x="3619255" y="2184401"/>
              <a:ext cx="2200263" cy="2200263"/>
              <a:chOff x="3564943" y="2119422"/>
              <a:chExt cx="2349908" cy="2349908"/>
            </a:xfrm>
          </p:grpSpPr>
          <p:sp>
            <p:nvSpPr>
              <p:cNvPr id="105" name="Oval 104">
                <a:extLst>
                  <a:ext uri="{FF2B5EF4-FFF2-40B4-BE49-F238E27FC236}">
                    <a16:creationId xmlns:a16="http://schemas.microsoft.com/office/drawing/2014/main" id="{1DF09E58-FC28-4F11-85E6-C918B1AF300A}"/>
                  </a:ext>
                </a:extLst>
              </p:cNvPr>
              <p:cNvSpPr/>
              <p:nvPr/>
            </p:nvSpPr>
            <p:spPr>
              <a:xfrm>
                <a:off x="3564943" y="2119422"/>
                <a:ext cx="2349908" cy="2349908"/>
              </a:xfrm>
              <a:prstGeom prst="ellipse">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06" name="Group 105">
                <a:extLst>
                  <a:ext uri="{FF2B5EF4-FFF2-40B4-BE49-F238E27FC236}">
                    <a16:creationId xmlns:a16="http://schemas.microsoft.com/office/drawing/2014/main" id="{C3356173-E62C-4730-8E47-1505E3C0A62D}"/>
                  </a:ext>
                </a:extLst>
              </p:cNvPr>
              <p:cNvGrpSpPr/>
              <p:nvPr/>
            </p:nvGrpSpPr>
            <p:grpSpPr>
              <a:xfrm>
                <a:off x="3971078" y="2507618"/>
                <a:ext cx="1565628" cy="1566545"/>
                <a:chOff x="3678484" y="2592484"/>
                <a:chExt cx="1151751" cy="1152425"/>
              </a:xfrm>
            </p:grpSpPr>
            <p:sp>
              <p:nvSpPr>
                <p:cNvPr id="107" name="Freeform 34">
                  <a:extLst>
                    <a:ext uri="{FF2B5EF4-FFF2-40B4-BE49-F238E27FC236}">
                      <a16:creationId xmlns:a16="http://schemas.microsoft.com/office/drawing/2014/main" id="{837EDED5-3733-442F-9A57-4AA4DD6272DD}"/>
                    </a:ext>
                  </a:extLst>
                </p:cNvPr>
                <p:cNvSpPr/>
                <p:nvPr/>
              </p:nvSpPr>
              <p:spPr>
                <a:xfrm>
                  <a:off x="3867967" y="2782081"/>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endParaRPr lang="en-US" sz="1799"/>
                </a:p>
              </p:txBody>
            </p:sp>
            <p:sp>
              <p:nvSpPr>
                <p:cNvPr id="108" name="Freeform 35">
                  <a:extLst>
                    <a:ext uri="{FF2B5EF4-FFF2-40B4-BE49-F238E27FC236}">
                      <a16:creationId xmlns:a16="http://schemas.microsoft.com/office/drawing/2014/main" id="{F2E0EB73-8320-47D9-B6A4-1A584BE117BB}"/>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endParaRPr lang="en-US" sz="1799"/>
                </a:p>
              </p:txBody>
            </p:sp>
            <p:sp>
              <p:nvSpPr>
                <p:cNvPr id="109" name="Freeform 36">
                  <a:extLst>
                    <a:ext uri="{FF2B5EF4-FFF2-40B4-BE49-F238E27FC236}">
                      <a16:creationId xmlns:a16="http://schemas.microsoft.com/office/drawing/2014/main" id="{6D5F3719-3F49-451A-819D-038DCC8914F8}"/>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endParaRPr lang="en-US" sz="1799"/>
                </a:p>
              </p:txBody>
            </p:sp>
            <p:sp>
              <p:nvSpPr>
                <p:cNvPr id="110" name="Freeform 37">
                  <a:extLst>
                    <a:ext uri="{FF2B5EF4-FFF2-40B4-BE49-F238E27FC236}">
                      <a16:creationId xmlns:a16="http://schemas.microsoft.com/office/drawing/2014/main" id="{206B26AE-4365-4B2E-A86A-5DC0441044CC}"/>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endParaRPr lang="en-US" sz="1799"/>
                </a:p>
              </p:txBody>
            </p:sp>
            <p:sp>
              <p:nvSpPr>
                <p:cNvPr id="111" name="Freeform 38">
                  <a:extLst>
                    <a:ext uri="{FF2B5EF4-FFF2-40B4-BE49-F238E27FC236}">
                      <a16:creationId xmlns:a16="http://schemas.microsoft.com/office/drawing/2014/main" id="{FD9B4A4B-82C9-4E2A-96C2-5535922678FE}"/>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endParaRPr lang="en-US" sz="1799"/>
                </a:p>
              </p:txBody>
            </p:sp>
            <p:sp>
              <p:nvSpPr>
                <p:cNvPr id="112" name="Freeform 39">
                  <a:extLst>
                    <a:ext uri="{FF2B5EF4-FFF2-40B4-BE49-F238E27FC236}">
                      <a16:creationId xmlns:a16="http://schemas.microsoft.com/office/drawing/2014/main" id="{47995C4D-D1DE-48B9-A375-6084A59614FC}"/>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endParaRPr lang="en-US" sz="1799"/>
                </a:p>
              </p:txBody>
            </p:sp>
            <p:sp>
              <p:nvSpPr>
                <p:cNvPr id="113" name="Freeform 40">
                  <a:extLst>
                    <a:ext uri="{FF2B5EF4-FFF2-40B4-BE49-F238E27FC236}">
                      <a16:creationId xmlns:a16="http://schemas.microsoft.com/office/drawing/2014/main" id="{5F34AEE9-7FA7-45E9-AE64-801BB185B3DC}"/>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endParaRPr lang="en-US" sz="1799"/>
                </a:p>
              </p:txBody>
            </p:sp>
            <p:sp>
              <p:nvSpPr>
                <p:cNvPr id="114" name="Freeform 41">
                  <a:extLst>
                    <a:ext uri="{FF2B5EF4-FFF2-40B4-BE49-F238E27FC236}">
                      <a16:creationId xmlns:a16="http://schemas.microsoft.com/office/drawing/2014/main" id="{3BDCF286-A10E-41B9-A63E-FE42DCF0BB20}"/>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endParaRPr lang="en-US" sz="1799"/>
                </a:p>
              </p:txBody>
            </p:sp>
            <p:sp>
              <p:nvSpPr>
                <p:cNvPr id="115" name="Freeform 42">
                  <a:extLst>
                    <a:ext uri="{FF2B5EF4-FFF2-40B4-BE49-F238E27FC236}">
                      <a16:creationId xmlns:a16="http://schemas.microsoft.com/office/drawing/2014/main" id="{D8F52D81-46FE-438D-BC31-16A3B8BB5A32}"/>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endParaRPr lang="en-US" sz="1799"/>
                </a:p>
              </p:txBody>
            </p:sp>
            <p:sp>
              <p:nvSpPr>
                <p:cNvPr id="116" name="Freeform 43">
                  <a:extLst>
                    <a:ext uri="{FF2B5EF4-FFF2-40B4-BE49-F238E27FC236}">
                      <a16:creationId xmlns:a16="http://schemas.microsoft.com/office/drawing/2014/main" id="{50EF601F-B9E9-4CFB-B7C6-89CE80D7CC5E}"/>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endParaRPr lang="en-US" sz="1799"/>
                </a:p>
              </p:txBody>
            </p:sp>
            <p:sp>
              <p:nvSpPr>
                <p:cNvPr id="117" name="Freeform 44">
                  <a:extLst>
                    <a:ext uri="{FF2B5EF4-FFF2-40B4-BE49-F238E27FC236}">
                      <a16:creationId xmlns:a16="http://schemas.microsoft.com/office/drawing/2014/main" id="{0A6D5412-B3BB-46C7-AE9A-E288B1C9F9BB}"/>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endParaRPr lang="en-US" sz="1799"/>
                </a:p>
              </p:txBody>
            </p:sp>
            <p:sp>
              <p:nvSpPr>
                <p:cNvPr id="118" name="Freeform 45">
                  <a:extLst>
                    <a:ext uri="{FF2B5EF4-FFF2-40B4-BE49-F238E27FC236}">
                      <a16:creationId xmlns:a16="http://schemas.microsoft.com/office/drawing/2014/main" id="{52EC8EBC-C8FD-44C3-B43B-79A51F485CC1}"/>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19" name="Freeform 46">
                  <a:extLst>
                    <a:ext uri="{FF2B5EF4-FFF2-40B4-BE49-F238E27FC236}">
                      <a16:creationId xmlns:a16="http://schemas.microsoft.com/office/drawing/2014/main" id="{8A5387CA-536A-4B17-9B95-539EA0B59FFE}"/>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endParaRPr lang="en-US" sz="1799"/>
                </a:p>
              </p:txBody>
            </p:sp>
            <p:sp>
              <p:nvSpPr>
                <p:cNvPr id="120" name="Freeform 47">
                  <a:extLst>
                    <a:ext uri="{FF2B5EF4-FFF2-40B4-BE49-F238E27FC236}">
                      <a16:creationId xmlns:a16="http://schemas.microsoft.com/office/drawing/2014/main" id="{97483220-62B8-4F19-A392-292B4825E7A1}"/>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1" name="Freeform 48">
                  <a:extLst>
                    <a:ext uri="{FF2B5EF4-FFF2-40B4-BE49-F238E27FC236}">
                      <a16:creationId xmlns:a16="http://schemas.microsoft.com/office/drawing/2014/main" id="{7CEEA3ED-6118-4E72-ABA6-CC08D1595E15}"/>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endParaRPr lang="en-US" sz="1799"/>
                </a:p>
              </p:txBody>
            </p:sp>
            <p:sp>
              <p:nvSpPr>
                <p:cNvPr id="122" name="Freeform 49">
                  <a:extLst>
                    <a:ext uri="{FF2B5EF4-FFF2-40B4-BE49-F238E27FC236}">
                      <a16:creationId xmlns:a16="http://schemas.microsoft.com/office/drawing/2014/main" id="{7B0B0589-0920-4FFF-841B-0EDEC6B0E560}"/>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3" name="Freeform 50">
                  <a:extLst>
                    <a:ext uri="{FF2B5EF4-FFF2-40B4-BE49-F238E27FC236}">
                      <a16:creationId xmlns:a16="http://schemas.microsoft.com/office/drawing/2014/main" id="{A6B7BD5C-A76B-4665-B102-02F748B61D29}"/>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endParaRPr lang="en-US" sz="1799"/>
                </a:p>
              </p:txBody>
            </p:sp>
            <p:sp>
              <p:nvSpPr>
                <p:cNvPr id="124" name="Freeform 51">
                  <a:extLst>
                    <a:ext uri="{FF2B5EF4-FFF2-40B4-BE49-F238E27FC236}">
                      <a16:creationId xmlns:a16="http://schemas.microsoft.com/office/drawing/2014/main" id="{D57C1C2A-303E-4254-A401-F7737CB01139}"/>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5" name="Freeform 52">
                  <a:extLst>
                    <a:ext uri="{FF2B5EF4-FFF2-40B4-BE49-F238E27FC236}">
                      <a16:creationId xmlns:a16="http://schemas.microsoft.com/office/drawing/2014/main" id="{0C880D5A-A1A3-4170-A12F-7C3A5AE3204F}"/>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endParaRPr lang="en-US" sz="1799"/>
                </a:p>
              </p:txBody>
            </p:sp>
            <p:sp>
              <p:nvSpPr>
                <p:cNvPr id="126" name="Freeform 53">
                  <a:extLst>
                    <a:ext uri="{FF2B5EF4-FFF2-40B4-BE49-F238E27FC236}">
                      <a16:creationId xmlns:a16="http://schemas.microsoft.com/office/drawing/2014/main" id="{45946FD8-8760-4B50-8DEF-09FFE7985B3F}"/>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7" name="Freeform 54">
                  <a:extLst>
                    <a:ext uri="{FF2B5EF4-FFF2-40B4-BE49-F238E27FC236}">
                      <a16:creationId xmlns:a16="http://schemas.microsoft.com/office/drawing/2014/main" id="{68146E88-BF92-4637-8456-5A0E6707B9EC}"/>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endParaRPr lang="en-US" sz="1799"/>
                </a:p>
              </p:txBody>
            </p:sp>
            <p:sp>
              <p:nvSpPr>
                <p:cNvPr id="128" name="Freeform 55">
                  <a:extLst>
                    <a:ext uri="{FF2B5EF4-FFF2-40B4-BE49-F238E27FC236}">
                      <a16:creationId xmlns:a16="http://schemas.microsoft.com/office/drawing/2014/main" id="{1823377F-46E7-4B69-850E-AA258C2E6AB1}"/>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29" name="Freeform 56">
                  <a:extLst>
                    <a:ext uri="{FF2B5EF4-FFF2-40B4-BE49-F238E27FC236}">
                      <a16:creationId xmlns:a16="http://schemas.microsoft.com/office/drawing/2014/main" id="{070CBA71-C51E-4B5E-9AF7-AB4223A51A06}"/>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endParaRPr lang="en-US" sz="1799"/>
                </a:p>
              </p:txBody>
            </p:sp>
            <p:sp>
              <p:nvSpPr>
                <p:cNvPr id="130" name="Freeform 57">
                  <a:extLst>
                    <a:ext uri="{FF2B5EF4-FFF2-40B4-BE49-F238E27FC236}">
                      <a16:creationId xmlns:a16="http://schemas.microsoft.com/office/drawing/2014/main" id="{6028367F-2EA7-49D2-9C4E-153F056255D8}"/>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endParaRPr lang="en-US" sz="1799"/>
                </a:p>
              </p:txBody>
            </p:sp>
            <p:sp>
              <p:nvSpPr>
                <p:cNvPr id="131" name="Freeform 58">
                  <a:extLst>
                    <a:ext uri="{FF2B5EF4-FFF2-40B4-BE49-F238E27FC236}">
                      <a16:creationId xmlns:a16="http://schemas.microsoft.com/office/drawing/2014/main" id="{92286748-6C16-4CA3-8320-B10D1EBA1371}"/>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endParaRPr lang="en-US" sz="1799"/>
                </a:p>
              </p:txBody>
            </p:sp>
            <p:sp>
              <p:nvSpPr>
                <p:cNvPr id="132" name="Freeform 59">
                  <a:extLst>
                    <a:ext uri="{FF2B5EF4-FFF2-40B4-BE49-F238E27FC236}">
                      <a16:creationId xmlns:a16="http://schemas.microsoft.com/office/drawing/2014/main" id="{21099689-381F-472D-AF6F-CEEAA893E4B4}"/>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endParaRPr lang="en-US" sz="1799"/>
                </a:p>
              </p:txBody>
            </p:sp>
          </p:grpSp>
        </p:grpSp>
      </p:grpSp>
      <p:grpSp>
        <p:nvGrpSpPr>
          <p:cNvPr id="133" name="Group 132">
            <a:extLst>
              <a:ext uri="{FF2B5EF4-FFF2-40B4-BE49-F238E27FC236}">
                <a16:creationId xmlns:a16="http://schemas.microsoft.com/office/drawing/2014/main" id="{E0757826-B282-4489-A903-8126CEE819C1}"/>
              </a:ext>
            </a:extLst>
          </p:cNvPr>
          <p:cNvGrpSpPr/>
          <p:nvPr/>
        </p:nvGrpSpPr>
        <p:grpSpPr>
          <a:xfrm>
            <a:off x="-1" y="5079570"/>
            <a:ext cx="12188825" cy="863375"/>
            <a:chOff x="0" y="5080000"/>
            <a:chExt cx="12192000" cy="863600"/>
          </a:xfrm>
        </p:grpSpPr>
        <p:sp>
          <p:nvSpPr>
            <p:cNvPr id="134" name="Rectangle 133">
              <a:extLst>
                <a:ext uri="{FF2B5EF4-FFF2-40B4-BE49-F238E27FC236}">
                  <a16:creationId xmlns:a16="http://schemas.microsoft.com/office/drawing/2014/main" id="{02020393-E1FF-41CA-A879-BA4469FDF843}"/>
                </a:ext>
              </a:extLst>
            </p:cNvPr>
            <p:cNvSpPr/>
            <p:nvPr/>
          </p:nvSpPr>
          <p:spPr>
            <a:xfrm>
              <a:off x="0" y="5080000"/>
              <a:ext cx="12192000" cy="863600"/>
            </a:xfrm>
            <a:prstGeom prst="rect">
              <a:avLst/>
            </a:prstGeom>
            <a:gradFill>
              <a:gsLst>
                <a:gs pos="49000">
                  <a:srgbClr val="9437FF"/>
                </a:gs>
                <a:gs pos="100000">
                  <a:srgbClr val="FF40FF"/>
                </a:gs>
                <a:gs pos="0">
                  <a:srgbClr val="00B0F0"/>
                </a:gs>
              </a:gsLst>
              <a:lin ang="0" scaled="1"/>
            </a:gra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a:latin typeface="Polaris Light" panose="02000000000000000000" pitchFamily="2" charset="0"/>
                <a:ea typeface="Polaris Light" panose="02000000000000000000" pitchFamily="2" charset="0"/>
                <a:cs typeface="Polaris Light" panose="02000000000000000000" pitchFamily="2" charset="0"/>
              </a:endParaRPr>
            </a:p>
          </p:txBody>
        </p:sp>
        <p:sp>
          <p:nvSpPr>
            <p:cNvPr id="135" name="Content Placeholder 2">
              <a:extLst>
                <a:ext uri="{FF2B5EF4-FFF2-40B4-BE49-F238E27FC236}">
                  <a16:creationId xmlns:a16="http://schemas.microsoft.com/office/drawing/2014/main" id="{6C7080CF-5529-4EB7-B011-36C824480664}"/>
                </a:ext>
              </a:extLst>
            </p:cNvPr>
            <p:cNvSpPr txBox="1">
              <a:spLocks/>
            </p:cNvSpPr>
            <p:nvPr/>
          </p:nvSpPr>
          <p:spPr>
            <a:xfrm>
              <a:off x="666750" y="5249956"/>
              <a:ext cx="10858499" cy="492443"/>
            </a:xfrm>
            <a:prstGeom prst="rect">
              <a:avLst/>
            </a:prstGeom>
          </p:spPr>
          <p:txBody>
            <a:bodyPr vert="horz" wrap="square" lIns="0" tIns="0" rIns="0" bIns="0"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a:lnSpc>
                  <a:spcPct val="100000"/>
                </a:lnSpc>
                <a:spcAft>
                  <a:spcPts val="1000"/>
                </a:spcAft>
              </a:pPr>
              <a:r>
                <a:rPr lang="en-US" sz="3199" b="0">
                  <a:latin typeface="Polaris" panose="02000000000000000000" pitchFamily="2" charset="0"/>
                  <a:ea typeface="Polaris" panose="02000000000000000000" pitchFamily="2" charset="0"/>
                  <a:cs typeface="Polaris" panose="02000000000000000000" pitchFamily="2" charset="0"/>
                </a:rPr>
                <a:t>Always protected data. Confident recoverability.</a:t>
              </a:r>
            </a:p>
          </p:txBody>
        </p:sp>
      </p:grpSp>
    </p:spTree>
    <p:extLst>
      <p:ext uri="{BB962C8B-B14F-4D97-AF65-F5344CB8AC3E}">
        <p14:creationId xmlns:p14="http://schemas.microsoft.com/office/powerpoint/2010/main" val="429364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500" fill="hold"/>
                                        <p:tgtEl>
                                          <p:spTgt spid="91"/>
                                        </p:tgtEl>
                                        <p:attrNameLst>
                                          <p:attrName>ppt_w</p:attrName>
                                        </p:attrNameLst>
                                      </p:cBhvr>
                                      <p:tavLst>
                                        <p:tav tm="0">
                                          <p:val>
                                            <p:fltVal val="0"/>
                                          </p:val>
                                        </p:tav>
                                        <p:tav tm="100000">
                                          <p:val>
                                            <p:strVal val="#ppt_w"/>
                                          </p:val>
                                        </p:tav>
                                      </p:tavLst>
                                    </p:anim>
                                    <p:anim calcmode="lin" valueType="num">
                                      <p:cBhvr>
                                        <p:cTn id="26" dur="500" fill="hold"/>
                                        <p:tgtEl>
                                          <p:spTgt spid="91"/>
                                        </p:tgtEl>
                                        <p:attrNameLst>
                                          <p:attrName>ppt_h</p:attrName>
                                        </p:attrNameLst>
                                      </p:cBhvr>
                                      <p:tavLst>
                                        <p:tav tm="0">
                                          <p:val>
                                            <p:fltVal val="0"/>
                                          </p:val>
                                        </p:tav>
                                        <p:tav tm="100000">
                                          <p:val>
                                            <p:strVal val="#ppt_h"/>
                                          </p:val>
                                        </p:tav>
                                      </p:tavLst>
                                    </p:anim>
                                    <p:animEffect transition="in" filter="fade">
                                      <p:cBhvr>
                                        <p:cTn id="2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241D3D-E48B-2E4A-9BFC-89BA99D83715}"/>
              </a:ext>
            </a:extLst>
          </p:cNvPr>
          <p:cNvSpPr/>
          <p:nvPr/>
        </p:nvSpPr>
        <p:spPr>
          <a:xfrm>
            <a:off x="-6623" y="737990"/>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 name="Title 7">
            <a:extLst>
              <a:ext uri="{FF2B5EF4-FFF2-40B4-BE49-F238E27FC236}">
                <a16:creationId xmlns:a16="http://schemas.microsoft.com/office/drawing/2014/main" id="{4AA3092F-6644-F949-88E2-F745C03F0785}"/>
              </a:ext>
            </a:extLst>
          </p:cNvPr>
          <p:cNvSpPr txBox="1">
            <a:spLocks/>
          </p:cNvSpPr>
          <p:nvPr/>
        </p:nvSpPr>
        <p:spPr>
          <a:xfrm>
            <a:off x="761801" y="984869"/>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dirty="0">
                <a:latin typeface="Polaris Light" panose="02000000000000000000" pitchFamily="2" charset="77"/>
                <a:ea typeface="Polaris Light" panose="02000000000000000000" pitchFamily="2" charset="77"/>
                <a:cs typeface="Polaris Light" panose="02000000000000000000" pitchFamily="2" charset="77"/>
              </a:rPr>
              <a:t>Partner Resources</a:t>
            </a:r>
          </a:p>
        </p:txBody>
      </p:sp>
      <p:pic>
        <p:nvPicPr>
          <p:cNvPr id="39" name="Picture 38">
            <a:extLst>
              <a:ext uri="{FF2B5EF4-FFF2-40B4-BE49-F238E27FC236}">
                <a16:creationId xmlns:a16="http://schemas.microsoft.com/office/drawing/2014/main" id="{A36F8BDA-1595-43E6-A8D5-8FBCD7C63553}"/>
              </a:ext>
            </a:extLst>
          </p:cNvPr>
          <p:cNvPicPr>
            <a:picLocks noChangeAspect="1"/>
          </p:cNvPicPr>
          <p:nvPr/>
        </p:nvPicPr>
        <p:blipFill>
          <a:blip r:embed="rId3"/>
          <a:stretch>
            <a:fillRect/>
          </a:stretch>
        </p:blipFill>
        <p:spPr>
          <a:xfrm>
            <a:off x="157127" y="1915064"/>
            <a:ext cx="6537716" cy="2814506"/>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F2528C-41D5-4EC4-AF76-E7F4C05EB633}"/>
              </a:ext>
            </a:extLst>
          </p:cNvPr>
          <p:cNvPicPr>
            <a:picLocks noChangeAspect="1"/>
          </p:cNvPicPr>
          <p:nvPr/>
        </p:nvPicPr>
        <p:blipFill>
          <a:blip r:embed="rId4"/>
          <a:stretch>
            <a:fillRect/>
          </a:stretch>
        </p:blipFill>
        <p:spPr>
          <a:xfrm>
            <a:off x="5336842" y="3590057"/>
            <a:ext cx="5048896" cy="3185410"/>
          </a:xfrm>
          <a:prstGeom prst="rect">
            <a:avLst/>
          </a:prstGeom>
          <a:ln>
            <a:noFill/>
          </a:ln>
          <a:effectLst>
            <a:outerShdw blurRad="292100" dist="139700" dir="2700000" algn="tl" rotWithShape="0">
              <a:srgbClr val="333333">
                <a:alpha val="65000"/>
              </a:srgbClr>
            </a:outerShdw>
          </a:effectLst>
        </p:spPr>
      </p:pic>
      <p:sp>
        <p:nvSpPr>
          <p:cNvPr id="41" name="Rectangle: Rounded Corners 40">
            <a:extLst>
              <a:ext uri="{FF2B5EF4-FFF2-40B4-BE49-F238E27FC236}">
                <a16:creationId xmlns:a16="http://schemas.microsoft.com/office/drawing/2014/main" id="{11AD6B46-43C3-4C5A-A151-DC8EEACF84E2}"/>
              </a:ext>
            </a:extLst>
          </p:cNvPr>
          <p:cNvSpPr/>
          <p:nvPr/>
        </p:nvSpPr>
        <p:spPr bwMode="auto">
          <a:xfrm>
            <a:off x="5336842" y="5220946"/>
            <a:ext cx="3873673" cy="959795"/>
          </a:xfrm>
          <a:prstGeom prst="roundRect">
            <a:avLst/>
          </a:prstGeom>
          <a:noFill/>
          <a:ln w="25400" cap="flat" cmpd="sng" algn="ctr">
            <a:solidFill>
              <a:srgbClr val="C00000"/>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2">
                  <a:lumMod val="50000"/>
                </a:schemeClr>
              </a:solidFill>
              <a:latin typeface="+mn-lt"/>
            </a:endParaRPr>
          </a:p>
        </p:txBody>
      </p:sp>
      <p:grpSp>
        <p:nvGrpSpPr>
          <p:cNvPr id="43" name="Group 42">
            <a:extLst>
              <a:ext uri="{FF2B5EF4-FFF2-40B4-BE49-F238E27FC236}">
                <a16:creationId xmlns:a16="http://schemas.microsoft.com/office/drawing/2014/main" id="{04AE924F-D2A4-48A5-B661-C2D56C874838}"/>
              </a:ext>
            </a:extLst>
          </p:cNvPr>
          <p:cNvGrpSpPr/>
          <p:nvPr/>
        </p:nvGrpSpPr>
        <p:grpSpPr>
          <a:xfrm>
            <a:off x="6803844" y="106598"/>
            <a:ext cx="5133573" cy="3616932"/>
            <a:chOff x="6648858" y="2474041"/>
            <a:chExt cx="5133573" cy="3616932"/>
          </a:xfrm>
        </p:grpSpPr>
        <p:pic>
          <p:nvPicPr>
            <p:cNvPr id="45" name="Picture 44">
              <a:extLst>
                <a:ext uri="{FF2B5EF4-FFF2-40B4-BE49-F238E27FC236}">
                  <a16:creationId xmlns:a16="http://schemas.microsoft.com/office/drawing/2014/main" id="{C1E76E57-A266-4679-B7B9-D4B902DA5EE8}"/>
                </a:ext>
              </a:extLst>
            </p:cNvPr>
            <p:cNvPicPr>
              <a:picLocks noChangeAspect="1"/>
            </p:cNvPicPr>
            <p:nvPr/>
          </p:nvPicPr>
          <p:blipFill>
            <a:blip r:embed="rId5"/>
            <a:stretch>
              <a:fillRect/>
            </a:stretch>
          </p:blipFill>
          <p:spPr>
            <a:xfrm>
              <a:off x="6648858" y="2474041"/>
              <a:ext cx="5133573" cy="3616932"/>
            </a:xfrm>
            <a:prstGeom prst="rect">
              <a:avLst/>
            </a:prstGeom>
            <a:ln>
              <a:noFill/>
            </a:ln>
            <a:effectLst>
              <a:outerShdw blurRad="292100" dist="139700" dir="2700000" algn="tl" rotWithShape="0">
                <a:srgbClr val="333333">
                  <a:alpha val="65000"/>
                </a:srgbClr>
              </a:outerShdw>
            </a:effectLst>
          </p:spPr>
        </p:pic>
        <p:sp>
          <p:nvSpPr>
            <p:cNvPr id="46" name="Rectangle: Rounded Corners 45">
              <a:extLst>
                <a:ext uri="{FF2B5EF4-FFF2-40B4-BE49-F238E27FC236}">
                  <a16:creationId xmlns:a16="http://schemas.microsoft.com/office/drawing/2014/main" id="{F6F7C9C6-2418-4825-BBB6-61AFE32543F3}"/>
                </a:ext>
              </a:extLst>
            </p:cNvPr>
            <p:cNvSpPr/>
            <p:nvPr/>
          </p:nvSpPr>
          <p:spPr bwMode="auto">
            <a:xfrm>
              <a:off x="6756851" y="5044190"/>
              <a:ext cx="4644535" cy="553853"/>
            </a:xfrm>
            <a:prstGeom prst="roundRect">
              <a:avLst/>
            </a:prstGeom>
            <a:noFill/>
            <a:ln w="25400" cap="flat" cmpd="sng" algn="ctr">
              <a:solidFill>
                <a:srgbClr val="C00000"/>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dirty="0">
                <a:solidFill>
                  <a:schemeClr val="bg2">
                    <a:lumMod val="50000"/>
                  </a:schemeClr>
                </a:solidFill>
                <a:latin typeface="+mn-lt"/>
              </a:endParaRPr>
            </a:p>
          </p:txBody>
        </p:sp>
      </p:grpSp>
      <p:sp>
        <p:nvSpPr>
          <p:cNvPr id="47" name="TextBox 46">
            <a:extLst>
              <a:ext uri="{FF2B5EF4-FFF2-40B4-BE49-F238E27FC236}">
                <a16:creationId xmlns:a16="http://schemas.microsoft.com/office/drawing/2014/main" id="{06AB495F-02D7-4A28-B1E5-12488C5418BA}"/>
              </a:ext>
            </a:extLst>
          </p:cNvPr>
          <p:cNvSpPr txBox="1"/>
          <p:nvPr/>
        </p:nvSpPr>
        <p:spPr>
          <a:xfrm>
            <a:off x="550754" y="5146204"/>
            <a:ext cx="3610865" cy="1109278"/>
          </a:xfrm>
          <a:prstGeom prst="rect">
            <a:avLst/>
          </a:prstGeom>
          <a:noFill/>
        </p:spPr>
        <p:txBody>
          <a:bodyPr wrap="square" rtlCol="0" anchor="t">
            <a:spAutoFit/>
          </a:bodyPr>
          <a:lstStyle/>
          <a:p>
            <a:pPr marL="285115" indent="-285115">
              <a:lnSpc>
                <a:spcPct val="200000"/>
              </a:lnSpc>
              <a:buFontTx/>
              <a:buChar char="-"/>
            </a:pPr>
            <a:r>
              <a:rPr lang="en-US" sz="1799" dirty="0">
                <a:latin typeface="Polaris Light" panose="02000000000000000000" pitchFamily="2" charset="0"/>
                <a:ea typeface="Polaris Light" panose="02000000000000000000" pitchFamily="2" charset="0"/>
                <a:cs typeface="Polaris Light" panose="02000000000000000000" pitchFamily="2" charset="0"/>
              </a:rPr>
              <a:t>Partner Marketing Center (PMC)</a:t>
            </a:r>
            <a:endParaRPr lang="en-US" dirty="0"/>
          </a:p>
          <a:p>
            <a:pPr marL="285115" indent="-285115">
              <a:lnSpc>
                <a:spcPct val="200000"/>
              </a:lnSpc>
              <a:buFontTx/>
              <a:buChar char="-"/>
            </a:pPr>
            <a:r>
              <a:rPr lang="en-US" sz="1750" dirty="0" err="1">
                <a:latin typeface="Polaris Light"/>
                <a:ea typeface="Polaris Light" panose="02000000000000000000" pitchFamily="2" charset="0"/>
                <a:cs typeface="Polaris Light" panose="02000000000000000000" pitchFamily="2" charset="0"/>
              </a:rPr>
              <a:t>PartnerNet</a:t>
            </a:r>
            <a:endParaRPr lang="en-US" sz="1750" dirty="0">
              <a:latin typeface="Polaris Light"/>
              <a:ea typeface="Polaris Light" panose="02000000000000000000" pitchFamily="2" charset="0"/>
              <a:cs typeface="Polaris Light" panose="02000000000000000000" pitchFamily="2" charset="0"/>
            </a:endParaRPr>
          </a:p>
        </p:txBody>
      </p:sp>
    </p:spTree>
    <p:extLst>
      <p:ext uri="{BB962C8B-B14F-4D97-AF65-F5344CB8AC3E}">
        <p14:creationId xmlns:p14="http://schemas.microsoft.com/office/powerpoint/2010/main" val="27183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609441" y="768790"/>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dirty="0">
                <a:latin typeface="Polaris Light" panose="02000000000000000000" pitchFamily="2" charset="0"/>
                <a:ea typeface="Polaris Light" panose="02000000000000000000" pitchFamily="2" charset="0"/>
                <a:cs typeface="Polaris Light" panose="02000000000000000000" pitchFamily="2" charset="0"/>
              </a:rPr>
              <a:t>Backup Exec Promos</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Content Placeholder 1">
            <a:extLst>
              <a:ext uri="{FF2B5EF4-FFF2-40B4-BE49-F238E27FC236}">
                <a16:creationId xmlns:a16="http://schemas.microsoft.com/office/drawing/2014/main" id="{066A9AB4-47A5-46E4-883E-0E2F99D6F34F}"/>
              </a:ext>
            </a:extLst>
          </p:cNvPr>
          <p:cNvSpPr txBox="1">
            <a:spLocks/>
          </p:cNvSpPr>
          <p:nvPr/>
        </p:nvSpPr>
        <p:spPr>
          <a:xfrm>
            <a:off x="609441" y="1700637"/>
            <a:ext cx="11344871" cy="5020112"/>
          </a:xfrm>
          <a:prstGeom prst="rect">
            <a:avLst/>
          </a:prstGeom>
        </p:spPr>
        <p:txBody>
          <a:bodyPr>
            <a:normAutofit fontScale="92500" lnSpcReduction="10000"/>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
                <a:srgbClr val="B3B3B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Distribution Promo </a:t>
            </a:r>
            <a:r>
              <a:rPr kumimoji="0" lang="en-US" sz="2400" b="0" i="0" u="none" strike="noStrike" kern="1200" cap="none" spc="0" normalizeH="0" baseline="0" noProof="0" dirty="0">
                <a:ln>
                  <a:noFill/>
                </a:ln>
                <a:solidFill>
                  <a:srgbClr val="AB2328"/>
                </a:solidFill>
                <a:effectLst/>
                <a:uLnTx/>
                <a:uFillTx/>
                <a:latin typeface="Arial" panose="020B0604020202020204" pitchFamily="34" charset="0"/>
                <a:cs typeface="Arial" panose="020B0604020202020204" pitchFamily="34" charset="0"/>
              </a:rPr>
              <a:t>– extended</a:t>
            </a:r>
          </a:p>
          <a:p>
            <a:pPr marL="228600" marR="0" lvl="0" indent="-228600" algn="l" defTabSz="914400" rtl="0" eaLnBrk="1" fontAlgn="auto" latinLnBrk="0" hangingPunct="1">
              <a:lnSpc>
                <a:spcPct val="90000"/>
              </a:lnSpc>
              <a:spcBef>
                <a:spcPts val="1800"/>
              </a:spcBef>
              <a:spcAft>
                <a:spcPts val="0"/>
              </a:spcAft>
              <a:buClr>
                <a:srgbClr val="B3B3B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800"/>
              </a:spcBef>
              <a:spcAft>
                <a:spcPts val="0"/>
              </a:spcAft>
              <a:buClr>
                <a:srgbClr val="B3B3B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Competitive Upgrade </a:t>
            </a:r>
            <a:r>
              <a:rPr kumimoji="0" lang="en-US" sz="2400" b="0" i="0" u="none" strike="noStrike" kern="1200" cap="none" spc="0" normalizeH="0" baseline="0" noProof="0" dirty="0">
                <a:ln>
                  <a:noFill/>
                </a:ln>
                <a:solidFill>
                  <a:srgbClr val="AB2328"/>
                </a:solidFill>
                <a:effectLst/>
                <a:uLnTx/>
                <a:uFillTx/>
                <a:latin typeface="Arial" panose="020B0604020202020204" pitchFamily="34" charset="0"/>
                <a:cs typeface="Arial" panose="020B0604020202020204" pitchFamily="34" charset="0"/>
              </a:rPr>
              <a:t>– valid through FY21</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Bronze, Silver and Gold Perpetual Editions (Per FETB and Per Instance)</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35%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off End User Buy Price</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30+%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off in Margin Builder</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Competitive Upgrade SKUs - </a:t>
            </a:r>
            <a:r>
              <a:rPr kumimoji="0" lang="en-US"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New Customers only</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800"/>
              </a:spcBef>
              <a:spcAft>
                <a:spcPts val="0"/>
              </a:spcAft>
              <a:buClr>
                <a:srgbClr val="B3B3B4"/>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New Veritas FY21 Margin Builder discount for eligible resellers is: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 Registered</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 Silver</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 Gold</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 Platinum </a:t>
            </a:r>
            <a:r>
              <a:rPr kumimoji="0" lang="en-US" sz="2100" b="0" i="0" u="none" strike="noStrike" kern="1200" cap="none" spc="0" normalizeH="0" baseline="0" noProof="0" dirty="0">
                <a:ln>
                  <a:noFill/>
                </a:ln>
                <a:solidFill>
                  <a:srgbClr val="AB2328"/>
                </a:solidFill>
                <a:effectLst/>
                <a:uLnTx/>
                <a:uFillTx/>
                <a:latin typeface="Arial" panose="020B0604020202020204" pitchFamily="34" charset="0"/>
                <a:cs typeface="Arial" panose="020B0604020202020204" pitchFamily="34" charset="0"/>
              </a:rPr>
              <a:t>(was previously 20% in Veritas FY20)</a:t>
            </a:r>
          </a:p>
          <a:p>
            <a:pPr marL="502920" marR="0" lvl="1" indent="-182880" algn="l" defTabSz="914400" rtl="0" eaLnBrk="1" fontAlgn="auto" latinLnBrk="0" hangingPunct="1">
              <a:lnSpc>
                <a:spcPct val="90000"/>
              </a:lnSpc>
              <a:spcBef>
                <a:spcPts val="800"/>
              </a:spcBef>
              <a:spcAft>
                <a:spcPts val="0"/>
              </a:spcAft>
              <a:buClr>
                <a:srgbClr val="B3B3B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5" name="Picture 2" descr="Image result for making money">
            <a:extLst>
              <a:ext uri="{FF2B5EF4-FFF2-40B4-BE49-F238E27FC236}">
                <a16:creationId xmlns:a16="http://schemas.microsoft.com/office/drawing/2014/main" id="{57013345-BF97-4C88-8066-C21CBD22E12F}"/>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065649" y="0"/>
            <a:ext cx="5123176" cy="288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044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249934" y="722514"/>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dirty="0">
                <a:latin typeface="Polaris Light" panose="02000000000000000000" pitchFamily="2" charset="0"/>
                <a:ea typeface="Polaris Light" panose="02000000000000000000" pitchFamily="2" charset="0"/>
                <a:cs typeface="Polaris Light" panose="02000000000000000000" pitchFamily="2" charset="0"/>
              </a:rPr>
              <a:t>Margin Builder Profit</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5" name="TextBox 14">
            <a:extLst>
              <a:ext uri="{FF2B5EF4-FFF2-40B4-BE49-F238E27FC236}">
                <a16:creationId xmlns:a16="http://schemas.microsoft.com/office/drawing/2014/main" id="{F0D715CF-2A28-4A42-BB3E-9D07CC1FD5D0}"/>
              </a:ext>
            </a:extLst>
          </p:cNvPr>
          <p:cNvSpPr txBox="1"/>
          <p:nvPr/>
        </p:nvSpPr>
        <p:spPr bwMode="ltGray">
          <a:xfrm>
            <a:off x="0" y="5345708"/>
            <a:ext cx="12188825" cy="787553"/>
          </a:xfrm>
          <a:prstGeom prst="rect">
            <a:avLst/>
          </a:prstGeom>
          <a:noFill/>
          <a:ln w="9525">
            <a:noFill/>
            <a:miter lim="800000"/>
            <a:headEnd/>
            <a:tailEnd/>
          </a:ln>
        </p:spPr>
        <p:txBody>
          <a:bodyPr wrap="none" lIns="0" tIns="0" rIns="0" bIns="0" rtlCol="0" anchor="t" anchorCtr="0">
            <a:noAutofit/>
          </a:bodyPr>
          <a:lstStyle/>
          <a:p>
            <a:pPr algn="ctr">
              <a:lnSpc>
                <a:spcPct val="90000"/>
              </a:lnSpc>
              <a:spcBef>
                <a:spcPts val="0"/>
              </a:spcBef>
            </a:pPr>
            <a:r>
              <a:rPr lang="en-GB" sz="2400" dirty="0">
                <a:latin typeface="+mj-lt"/>
                <a:ea typeface="Century Gothic" charset="0"/>
                <a:cs typeface="Arial" panose="020B0604020202020204" pitchFamily="34" charset="0"/>
              </a:rPr>
              <a:t>UP TO 25</a:t>
            </a:r>
            <a:r>
              <a:rPr lang="en-GB" sz="2400" dirty="0">
                <a:latin typeface="+mj-lt"/>
                <a:ea typeface="Calibri" charset="0"/>
                <a:cs typeface="Calibri" charset="0"/>
              </a:rPr>
              <a:t>%</a:t>
            </a:r>
            <a:r>
              <a:rPr lang="en-GB" sz="2400" dirty="0">
                <a:latin typeface="+mj-lt"/>
                <a:ea typeface="Century Gothic" charset="0"/>
                <a:cs typeface="Arial" panose="020B0604020202020204" pitchFamily="34" charset="0"/>
              </a:rPr>
              <a:t> MARGIN ON ANY SIZE ORDER </a:t>
            </a:r>
            <a:r>
              <a:rPr lang="mr-IN" sz="2400" dirty="0">
                <a:latin typeface="+mj-lt"/>
                <a:ea typeface="Century Gothic" charset="0"/>
                <a:cs typeface="Arial" panose="020B0604020202020204" pitchFamily="34" charset="0"/>
              </a:rPr>
              <a:t>–</a:t>
            </a:r>
            <a:r>
              <a:rPr lang="en-GB" sz="2400" dirty="0">
                <a:latin typeface="+mj-lt"/>
                <a:ea typeface="Century Gothic" charset="0"/>
                <a:cs typeface="Arial" panose="020B0604020202020204" pitchFamily="34" charset="0"/>
              </a:rPr>
              <a:t> PAID AS ADDITIONAL DISCOUNT</a:t>
            </a:r>
          </a:p>
          <a:p>
            <a:pPr algn="ctr">
              <a:lnSpc>
                <a:spcPct val="90000"/>
              </a:lnSpc>
              <a:spcBef>
                <a:spcPts val="0"/>
              </a:spcBef>
            </a:pPr>
            <a:r>
              <a:rPr lang="en-GB" sz="2400" b="1" dirty="0">
                <a:solidFill>
                  <a:srgbClr val="00B050"/>
                </a:solidFill>
                <a:latin typeface="+mj-lt"/>
                <a:ea typeface="Century Gothic" charset="0"/>
                <a:cs typeface="Arial" panose="020B0604020202020204" pitchFamily="34" charset="0"/>
              </a:rPr>
              <a:t>30%plus</a:t>
            </a:r>
            <a:r>
              <a:rPr lang="en-GB" sz="2400" b="1" dirty="0">
                <a:solidFill>
                  <a:schemeClr val="accent1"/>
                </a:solidFill>
                <a:latin typeface="+mj-lt"/>
                <a:ea typeface="Century Gothic" charset="0"/>
                <a:cs typeface="Arial" panose="020B0604020202020204" pitchFamily="34" charset="0"/>
              </a:rPr>
              <a:t>  on Competitive Promo</a:t>
            </a:r>
            <a:endParaRPr lang="en-GB" sz="4800" b="1" dirty="0">
              <a:solidFill>
                <a:schemeClr val="accent1"/>
              </a:solidFill>
              <a:latin typeface="+mj-lt"/>
              <a:ea typeface="Century Gothic" charset="0"/>
              <a:cs typeface="Arial" panose="020B0604020202020204" pitchFamily="34" charset="0"/>
            </a:endParaRPr>
          </a:p>
        </p:txBody>
      </p:sp>
      <p:sp>
        <p:nvSpPr>
          <p:cNvPr id="16" name="Rectangle 15">
            <a:extLst>
              <a:ext uri="{FF2B5EF4-FFF2-40B4-BE49-F238E27FC236}">
                <a16:creationId xmlns:a16="http://schemas.microsoft.com/office/drawing/2014/main" id="{D8EA60D3-1BBD-4B9B-8CD9-6F1A0133B633}"/>
              </a:ext>
            </a:extLst>
          </p:cNvPr>
          <p:cNvSpPr/>
          <p:nvPr/>
        </p:nvSpPr>
        <p:spPr>
          <a:xfrm>
            <a:off x="370969" y="1497035"/>
            <a:ext cx="4008533" cy="400110"/>
          </a:xfrm>
          <a:prstGeom prst="rect">
            <a:avLst/>
          </a:prstGeom>
        </p:spPr>
        <p:txBody>
          <a:bodyPr wrap="none">
            <a:spAutoFit/>
          </a:bodyPr>
          <a:lstStyle/>
          <a:p>
            <a:pPr algn="ctr"/>
            <a:r>
              <a:rPr lang="en-AU" sz="2000" spc="-50" dirty="0">
                <a:latin typeface="+mj-lt"/>
                <a:cs typeface="Arial" panose="020B0604020202020204" pitchFamily="34" charset="0"/>
              </a:rPr>
              <a:t>http://www.veritasmarginbuilder.com/</a:t>
            </a:r>
          </a:p>
        </p:txBody>
      </p:sp>
      <p:sp>
        <p:nvSpPr>
          <p:cNvPr id="17" name="Rectangle 16">
            <a:extLst>
              <a:ext uri="{FF2B5EF4-FFF2-40B4-BE49-F238E27FC236}">
                <a16:creationId xmlns:a16="http://schemas.microsoft.com/office/drawing/2014/main" id="{4CF5D191-4EC6-4392-804A-9872C2BC1FD3}"/>
              </a:ext>
            </a:extLst>
          </p:cNvPr>
          <p:cNvSpPr/>
          <p:nvPr/>
        </p:nvSpPr>
        <p:spPr bwMode="auto">
          <a:xfrm>
            <a:off x="0" y="2335843"/>
            <a:ext cx="12192000" cy="2578939"/>
          </a:xfrm>
          <a:prstGeom prst="rect">
            <a:avLst/>
          </a:prstGeom>
          <a:solidFill>
            <a:schemeClr val="bg1">
              <a:lumMod val="95000"/>
            </a:schemeClr>
          </a:solidFill>
          <a:ln w="19050" cap="flat" cmpd="sng" algn="ctr">
            <a:no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sz="1800" dirty="0">
              <a:solidFill>
                <a:srgbClr val="FFFFFF"/>
              </a:solidFill>
              <a:latin typeface="+mj-lt"/>
              <a:ea typeface="Corbel" charset="0"/>
              <a:cs typeface="Corbel" charset="0"/>
            </a:endParaRPr>
          </a:p>
        </p:txBody>
      </p:sp>
      <p:cxnSp>
        <p:nvCxnSpPr>
          <p:cNvPr id="18" name="Straight Connector 17">
            <a:extLst>
              <a:ext uri="{FF2B5EF4-FFF2-40B4-BE49-F238E27FC236}">
                <a16:creationId xmlns:a16="http://schemas.microsoft.com/office/drawing/2014/main" id="{CB1E9310-259F-430D-A2CB-13AF9F5ED517}"/>
              </a:ext>
            </a:extLst>
          </p:cNvPr>
          <p:cNvCxnSpPr/>
          <p:nvPr/>
        </p:nvCxnSpPr>
        <p:spPr bwMode="auto">
          <a:xfrm flipH="1">
            <a:off x="4087410" y="2200703"/>
            <a:ext cx="0" cy="2764895"/>
          </a:xfrm>
          <a:prstGeom prst="line">
            <a:avLst/>
          </a:prstGeom>
          <a:solidFill>
            <a:schemeClr val="accent1"/>
          </a:solidFill>
          <a:ln w="57150" cap="flat" cmpd="sng" algn="ctr">
            <a:solidFill>
              <a:schemeClr val="bg1"/>
            </a:solidFill>
            <a:prstDash val="solid"/>
            <a:miter lim="800000"/>
            <a:headEnd type="none" w="med" len="med"/>
            <a:tailEnd type="none" w="lg" len="lg"/>
          </a:ln>
          <a:effectLst/>
        </p:spPr>
      </p:cxnSp>
      <p:cxnSp>
        <p:nvCxnSpPr>
          <p:cNvPr id="19" name="Straight Connector 18">
            <a:extLst>
              <a:ext uri="{FF2B5EF4-FFF2-40B4-BE49-F238E27FC236}">
                <a16:creationId xmlns:a16="http://schemas.microsoft.com/office/drawing/2014/main" id="{EC9E4F44-E46B-4801-A839-99644BF2A00D}"/>
              </a:ext>
            </a:extLst>
          </p:cNvPr>
          <p:cNvCxnSpPr/>
          <p:nvPr/>
        </p:nvCxnSpPr>
        <p:spPr bwMode="auto">
          <a:xfrm flipH="1">
            <a:off x="8062671" y="2200703"/>
            <a:ext cx="0" cy="2764895"/>
          </a:xfrm>
          <a:prstGeom prst="line">
            <a:avLst/>
          </a:prstGeom>
          <a:solidFill>
            <a:schemeClr val="accent1"/>
          </a:solidFill>
          <a:ln w="57150" cap="flat" cmpd="sng" algn="ctr">
            <a:solidFill>
              <a:schemeClr val="bg1"/>
            </a:solidFill>
            <a:prstDash val="solid"/>
            <a:miter lim="800000"/>
            <a:headEnd type="none" w="med" len="med"/>
            <a:tailEnd type="none" w="lg" len="lg"/>
          </a:ln>
          <a:effectLst/>
        </p:spPr>
      </p:cxnSp>
      <p:sp>
        <p:nvSpPr>
          <p:cNvPr id="20" name="TextBox 19">
            <a:extLst>
              <a:ext uri="{FF2B5EF4-FFF2-40B4-BE49-F238E27FC236}">
                <a16:creationId xmlns:a16="http://schemas.microsoft.com/office/drawing/2014/main" id="{AE705D39-5992-4561-B353-E474EF56F849}"/>
              </a:ext>
            </a:extLst>
          </p:cNvPr>
          <p:cNvSpPr txBox="1"/>
          <p:nvPr/>
        </p:nvSpPr>
        <p:spPr bwMode="ltGray">
          <a:xfrm>
            <a:off x="915084" y="3828264"/>
            <a:ext cx="2257242" cy="1029171"/>
          </a:xfrm>
          <a:prstGeom prst="rect">
            <a:avLst/>
          </a:prstGeom>
          <a:noFill/>
          <a:ln w="9525">
            <a:noFill/>
            <a:miter lim="800000"/>
            <a:headEnd/>
            <a:tailEnd/>
          </a:ln>
        </p:spPr>
        <p:txBody>
          <a:bodyPr wrap="square" lIns="0" tIns="0" rIns="0" bIns="0" rtlCol="0" anchor="ctr" anchorCtr="0">
            <a:noAutofit/>
          </a:bodyPr>
          <a:lstStyle/>
          <a:p>
            <a:pPr algn="ctr">
              <a:lnSpc>
                <a:spcPct val="90000"/>
              </a:lnSpc>
              <a:spcBef>
                <a:spcPts val="0"/>
              </a:spcBef>
            </a:pPr>
            <a:r>
              <a:rPr lang="en-US" sz="1600" b="1" dirty="0">
                <a:solidFill>
                  <a:srgbClr val="414142"/>
                </a:solidFill>
                <a:latin typeface="+mj-lt"/>
                <a:ea typeface="Corbel" charset="0"/>
                <a:cs typeface="Corbel" charset="0"/>
              </a:rPr>
              <a:t>REGISTER YOUR OPPORTUNITY FOR DEAL PROTECTION</a:t>
            </a:r>
          </a:p>
        </p:txBody>
      </p:sp>
      <p:sp>
        <p:nvSpPr>
          <p:cNvPr id="21" name="TextBox 20">
            <a:extLst>
              <a:ext uri="{FF2B5EF4-FFF2-40B4-BE49-F238E27FC236}">
                <a16:creationId xmlns:a16="http://schemas.microsoft.com/office/drawing/2014/main" id="{21FCC2A8-8775-4268-B119-F6561BFBE8BC}"/>
              </a:ext>
            </a:extLst>
          </p:cNvPr>
          <p:cNvSpPr txBox="1"/>
          <p:nvPr/>
        </p:nvSpPr>
        <p:spPr bwMode="ltGray">
          <a:xfrm>
            <a:off x="4764599" y="3828264"/>
            <a:ext cx="2257242" cy="1011413"/>
          </a:xfrm>
          <a:prstGeom prst="rect">
            <a:avLst/>
          </a:prstGeom>
          <a:noFill/>
          <a:ln w="9525">
            <a:noFill/>
            <a:miter lim="800000"/>
            <a:headEnd/>
            <a:tailEnd/>
          </a:ln>
        </p:spPr>
        <p:txBody>
          <a:bodyPr wrap="square" lIns="0" tIns="0" rIns="0" bIns="0" rtlCol="0" anchor="ctr" anchorCtr="0">
            <a:noAutofit/>
          </a:bodyPr>
          <a:lstStyle/>
          <a:p>
            <a:pPr algn="ctr">
              <a:lnSpc>
                <a:spcPct val="90000"/>
              </a:lnSpc>
              <a:spcBef>
                <a:spcPts val="0"/>
              </a:spcBef>
            </a:pPr>
            <a:r>
              <a:rPr lang="en-US" sz="1600" b="1" dirty="0">
                <a:solidFill>
                  <a:srgbClr val="414142"/>
                </a:solidFill>
                <a:latin typeface="+mj-lt"/>
                <a:ea typeface="Corbel" charset="0"/>
                <a:cs typeface="Corbel" charset="0"/>
              </a:rPr>
              <a:t>VERITAS VALIDATES YOUR REGISTRATION QUICKLY</a:t>
            </a:r>
          </a:p>
        </p:txBody>
      </p:sp>
      <p:sp>
        <p:nvSpPr>
          <p:cNvPr id="22" name="TextBox 21">
            <a:extLst>
              <a:ext uri="{FF2B5EF4-FFF2-40B4-BE49-F238E27FC236}">
                <a16:creationId xmlns:a16="http://schemas.microsoft.com/office/drawing/2014/main" id="{322A2D98-3B8F-464F-98FE-539AE1E78563}"/>
              </a:ext>
            </a:extLst>
          </p:cNvPr>
          <p:cNvSpPr txBox="1"/>
          <p:nvPr/>
        </p:nvSpPr>
        <p:spPr bwMode="ltGray">
          <a:xfrm>
            <a:off x="8872969" y="3828264"/>
            <a:ext cx="2257242" cy="1012567"/>
          </a:xfrm>
          <a:prstGeom prst="rect">
            <a:avLst/>
          </a:prstGeom>
          <a:noFill/>
          <a:ln w="9525">
            <a:noFill/>
            <a:miter lim="800000"/>
            <a:headEnd/>
            <a:tailEnd/>
          </a:ln>
        </p:spPr>
        <p:txBody>
          <a:bodyPr wrap="square" lIns="0" tIns="0" rIns="0" bIns="0" rtlCol="0" anchor="ctr" anchorCtr="0">
            <a:noAutofit/>
          </a:bodyPr>
          <a:lstStyle/>
          <a:p>
            <a:pPr algn="ctr">
              <a:lnSpc>
                <a:spcPct val="90000"/>
              </a:lnSpc>
              <a:spcBef>
                <a:spcPts val="0"/>
              </a:spcBef>
            </a:pPr>
            <a:r>
              <a:rPr lang="en-US" sz="1600" b="1" dirty="0">
                <a:solidFill>
                  <a:srgbClr val="414142"/>
                </a:solidFill>
                <a:latin typeface="+mj-lt"/>
                <a:ea typeface="Corbel" charset="0"/>
                <a:cs typeface="Corbel" charset="0"/>
              </a:rPr>
              <a:t>RECEIVE YOUR DISCOUNT CODE &amp; APPLY IT TO THE ORDER </a:t>
            </a:r>
          </a:p>
        </p:txBody>
      </p:sp>
      <p:sp>
        <p:nvSpPr>
          <p:cNvPr id="23" name="Oval 22">
            <a:extLst>
              <a:ext uri="{FF2B5EF4-FFF2-40B4-BE49-F238E27FC236}">
                <a16:creationId xmlns:a16="http://schemas.microsoft.com/office/drawing/2014/main" id="{5E867EFA-81C7-4DF6-9701-CC8A2A43FED0}"/>
              </a:ext>
            </a:extLst>
          </p:cNvPr>
          <p:cNvSpPr/>
          <p:nvPr/>
        </p:nvSpPr>
        <p:spPr bwMode="auto">
          <a:xfrm>
            <a:off x="1575354" y="2792376"/>
            <a:ext cx="936702" cy="936702"/>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GB" sz="4800" dirty="0"/>
              <a:t>1</a:t>
            </a:r>
            <a:endParaRPr lang="en-GB" sz="1800" dirty="0">
              <a:latin typeface="+mn-lt"/>
            </a:endParaRPr>
          </a:p>
        </p:txBody>
      </p:sp>
      <p:sp>
        <p:nvSpPr>
          <p:cNvPr id="24" name="Oval 23">
            <a:extLst>
              <a:ext uri="{FF2B5EF4-FFF2-40B4-BE49-F238E27FC236}">
                <a16:creationId xmlns:a16="http://schemas.microsoft.com/office/drawing/2014/main" id="{1677D14D-7460-497C-AE31-3F583A826F30}"/>
              </a:ext>
            </a:extLst>
          </p:cNvPr>
          <p:cNvSpPr/>
          <p:nvPr/>
        </p:nvSpPr>
        <p:spPr bwMode="auto">
          <a:xfrm>
            <a:off x="5424869" y="2792376"/>
            <a:ext cx="936702" cy="936702"/>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GB" sz="4800" dirty="0"/>
              <a:t>2</a:t>
            </a:r>
            <a:endParaRPr lang="en-GB" sz="1800" dirty="0">
              <a:latin typeface="+mn-lt"/>
            </a:endParaRPr>
          </a:p>
        </p:txBody>
      </p:sp>
      <p:sp>
        <p:nvSpPr>
          <p:cNvPr id="25" name="Oval 24">
            <a:extLst>
              <a:ext uri="{FF2B5EF4-FFF2-40B4-BE49-F238E27FC236}">
                <a16:creationId xmlns:a16="http://schemas.microsoft.com/office/drawing/2014/main" id="{516ADDF1-9562-454F-B1EB-F1CDBE11C267}"/>
              </a:ext>
            </a:extLst>
          </p:cNvPr>
          <p:cNvSpPr/>
          <p:nvPr/>
        </p:nvSpPr>
        <p:spPr bwMode="auto">
          <a:xfrm>
            <a:off x="9533239" y="2792376"/>
            <a:ext cx="936702" cy="936702"/>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r>
              <a:rPr lang="en-GB" sz="4000" dirty="0"/>
              <a:t>3</a:t>
            </a:r>
            <a:endParaRPr lang="en-GB" sz="1800" dirty="0">
              <a:latin typeface="+mn-lt"/>
            </a:endParaRPr>
          </a:p>
        </p:txBody>
      </p:sp>
      <p:pic>
        <p:nvPicPr>
          <p:cNvPr id="26" name="Picture 25">
            <a:extLst>
              <a:ext uri="{FF2B5EF4-FFF2-40B4-BE49-F238E27FC236}">
                <a16:creationId xmlns:a16="http://schemas.microsoft.com/office/drawing/2014/main" id="{BB9D3ADE-D9B9-4AAC-8BDD-B05066C8C544}"/>
              </a:ext>
            </a:extLst>
          </p:cNvPr>
          <p:cNvPicPr>
            <a:picLocks noChangeAspect="1"/>
          </p:cNvPicPr>
          <p:nvPr/>
        </p:nvPicPr>
        <p:blipFill rotWithShape="1">
          <a:blip r:embed="rId3"/>
          <a:srcRect b="32077"/>
          <a:stretch/>
        </p:blipFill>
        <p:spPr>
          <a:xfrm>
            <a:off x="5346153" y="179717"/>
            <a:ext cx="6840375" cy="1121090"/>
          </a:xfrm>
          <a:prstGeom prst="rect">
            <a:avLst/>
          </a:prstGeom>
        </p:spPr>
      </p:pic>
    </p:spTree>
    <p:extLst>
      <p:ext uri="{BB962C8B-B14F-4D97-AF65-F5344CB8AC3E}">
        <p14:creationId xmlns:p14="http://schemas.microsoft.com/office/powerpoint/2010/main" val="42477054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609441" y="768790"/>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dirty="0">
                <a:latin typeface="Polaris Light" panose="02000000000000000000" pitchFamily="2" charset="0"/>
                <a:ea typeface="Polaris Light" panose="02000000000000000000" pitchFamily="2" charset="0"/>
                <a:cs typeface="Polaris Light" panose="02000000000000000000" pitchFamily="2" charset="0"/>
              </a:rPr>
              <a:t>Take Action Today</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 name="TextBox 3">
            <a:extLst>
              <a:ext uri="{FF2B5EF4-FFF2-40B4-BE49-F238E27FC236}">
                <a16:creationId xmlns:a16="http://schemas.microsoft.com/office/drawing/2014/main" id="{0EC44396-807A-4EB9-A914-76ACE6DAAA51}"/>
              </a:ext>
            </a:extLst>
          </p:cNvPr>
          <p:cNvSpPr txBox="1"/>
          <p:nvPr/>
        </p:nvSpPr>
        <p:spPr>
          <a:xfrm>
            <a:off x="1330427" y="5369282"/>
            <a:ext cx="9891132" cy="801535"/>
          </a:xfrm>
          <a:prstGeom prst="rect">
            <a:avLst/>
          </a:prstGeom>
          <a:solidFill>
            <a:schemeClr val="tx1">
              <a:lumMod val="10000"/>
              <a:lumOff val="90000"/>
            </a:schemeClr>
          </a:solidFill>
        </p:spPr>
        <p:txBody>
          <a:bodyPr vert="horz" wrap="none" lIns="0" tIns="0" rIns="0" bIns="0" rtlCol="0" anchor="ctr">
            <a:no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2C2C2B"/>
                </a:solidFill>
                <a:effectLst/>
                <a:uLnTx/>
                <a:uFillTx/>
                <a:latin typeface="Corbel"/>
                <a:ea typeface="+mn-ea"/>
                <a:cs typeface="+mn-cs"/>
              </a:rPr>
              <a:t>Increase customer lifetime value with all-inclusive licensing and renewal</a:t>
            </a:r>
          </a:p>
        </p:txBody>
      </p:sp>
      <p:sp>
        <p:nvSpPr>
          <p:cNvPr id="5" name="TextBox 4">
            <a:extLst>
              <a:ext uri="{FF2B5EF4-FFF2-40B4-BE49-F238E27FC236}">
                <a16:creationId xmlns:a16="http://schemas.microsoft.com/office/drawing/2014/main" id="{FB4B1CAF-C465-4D6C-B1B6-EFB4596B8D76}"/>
              </a:ext>
            </a:extLst>
          </p:cNvPr>
          <p:cNvSpPr txBox="1"/>
          <p:nvPr/>
        </p:nvSpPr>
        <p:spPr>
          <a:xfrm>
            <a:off x="1330426" y="4499487"/>
            <a:ext cx="9891133" cy="801535"/>
          </a:xfrm>
          <a:prstGeom prst="rect">
            <a:avLst/>
          </a:prstGeom>
          <a:solidFill>
            <a:schemeClr val="tx1">
              <a:lumMod val="10000"/>
              <a:lumOff val="90000"/>
            </a:schemeClr>
          </a:solidFill>
        </p:spPr>
        <p:txBody>
          <a:bodyPr vert="horz" wrap="none" lIns="0" tIns="0" rIns="0" bIns="0" rtlCol="0" anchor="ctr">
            <a:no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2C2C2B"/>
                </a:solidFill>
                <a:effectLst/>
                <a:uLnTx/>
                <a:uFillTx/>
                <a:latin typeface="Corbel"/>
                <a:ea typeface="+mn-ea"/>
                <a:cs typeface="+mn-cs"/>
              </a:rPr>
              <a:t>Expand your cloud opportunity through new and existing Backup Exec customers</a:t>
            </a:r>
          </a:p>
        </p:txBody>
      </p:sp>
      <p:sp>
        <p:nvSpPr>
          <p:cNvPr id="6" name="TextBox 5">
            <a:extLst>
              <a:ext uri="{FF2B5EF4-FFF2-40B4-BE49-F238E27FC236}">
                <a16:creationId xmlns:a16="http://schemas.microsoft.com/office/drawing/2014/main" id="{E2E16300-6781-41B9-ACB7-06DFD4637CCD}"/>
              </a:ext>
            </a:extLst>
          </p:cNvPr>
          <p:cNvSpPr txBox="1"/>
          <p:nvPr/>
        </p:nvSpPr>
        <p:spPr>
          <a:xfrm>
            <a:off x="1330427" y="3599615"/>
            <a:ext cx="9891132" cy="831612"/>
          </a:xfrm>
          <a:prstGeom prst="rect">
            <a:avLst/>
          </a:prstGeom>
          <a:solidFill>
            <a:schemeClr val="tx1">
              <a:lumMod val="10000"/>
              <a:lumOff val="90000"/>
            </a:schemeClr>
          </a:solidFill>
        </p:spPr>
        <p:txBody>
          <a:bodyPr vert="horz" wrap="none" lIns="0" tIns="0" rIns="0" bIns="0" rtlCol="0" anchor="ctr">
            <a:no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2C2C2B"/>
                </a:solidFill>
                <a:effectLst/>
                <a:uLnTx/>
                <a:uFillTx/>
                <a:latin typeface="Corbel"/>
                <a:ea typeface="+mn-ea"/>
                <a:cs typeface="+mn-cs"/>
              </a:rPr>
              <a:t>Benefit from additional margin by registering opportunities</a:t>
            </a:r>
          </a:p>
        </p:txBody>
      </p:sp>
      <p:sp>
        <p:nvSpPr>
          <p:cNvPr id="7" name="TextBox 6">
            <a:extLst>
              <a:ext uri="{FF2B5EF4-FFF2-40B4-BE49-F238E27FC236}">
                <a16:creationId xmlns:a16="http://schemas.microsoft.com/office/drawing/2014/main" id="{FA7FD319-3B1E-405C-90B9-86C3A4F8B992}"/>
              </a:ext>
            </a:extLst>
          </p:cNvPr>
          <p:cNvSpPr txBox="1"/>
          <p:nvPr/>
        </p:nvSpPr>
        <p:spPr>
          <a:xfrm>
            <a:off x="1330427" y="2699536"/>
            <a:ext cx="9891132" cy="828442"/>
          </a:xfrm>
          <a:prstGeom prst="rect">
            <a:avLst/>
          </a:prstGeom>
          <a:solidFill>
            <a:schemeClr val="tx1">
              <a:lumMod val="10000"/>
              <a:lumOff val="90000"/>
            </a:schemeClr>
          </a:solidFill>
        </p:spPr>
        <p:txBody>
          <a:bodyPr vert="horz" wrap="none" lIns="0" tIns="0" rIns="0" bIns="0" rtlCol="0" anchor="ctr">
            <a:no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2C2C2B"/>
                </a:solidFill>
                <a:effectLst/>
                <a:uLnTx/>
                <a:uFillTx/>
                <a:latin typeface="Corbel"/>
                <a:ea typeface="+mn-ea"/>
                <a:cs typeface="+mn-cs"/>
              </a:rPr>
              <a:t>Generate leads with prepared marketing campaigns and materials</a:t>
            </a:r>
          </a:p>
        </p:txBody>
      </p:sp>
      <p:sp>
        <p:nvSpPr>
          <p:cNvPr id="8" name="TextBox 7">
            <a:extLst>
              <a:ext uri="{FF2B5EF4-FFF2-40B4-BE49-F238E27FC236}">
                <a16:creationId xmlns:a16="http://schemas.microsoft.com/office/drawing/2014/main" id="{AA737A64-1A05-44E8-AFD5-E7DDD38702A0}"/>
              </a:ext>
            </a:extLst>
          </p:cNvPr>
          <p:cNvSpPr txBox="1"/>
          <p:nvPr/>
        </p:nvSpPr>
        <p:spPr>
          <a:xfrm>
            <a:off x="1330426" y="1813984"/>
            <a:ext cx="9891133" cy="821896"/>
          </a:xfrm>
          <a:prstGeom prst="rect">
            <a:avLst/>
          </a:prstGeom>
          <a:solidFill>
            <a:schemeClr val="tx1">
              <a:lumMod val="10000"/>
              <a:lumOff val="90000"/>
            </a:schemeClr>
          </a:solidFill>
        </p:spPr>
        <p:txBody>
          <a:bodyPr vert="horz" wrap="none" lIns="0" tIns="0" rIns="0" bIns="0" rtlCol="0" anchor="ctr">
            <a:noAutofit/>
          </a:bodyPr>
          <a:lstStyle/>
          <a:p>
            <a:pPr marL="26670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2C2C2B"/>
                </a:solidFill>
                <a:effectLst/>
                <a:uLnTx/>
                <a:uFillTx/>
                <a:latin typeface="Corbel"/>
                <a:ea typeface="+mn-ea"/>
                <a:cs typeface="+mn-cs"/>
              </a:rPr>
              <a:t>Obtain the smart selling tips, datasheet and other assets to help learn</a:t>
            </a:r>
          </a:p>
        </p:txBody>
      </p:sp>
      <p:sp>
        <p:nvSpPr>
          <p:cNvPr id="9" name="Oval 8">
            <a:extLst>
              <a:ext uri="{FF2B5EF4-FFF2-40B4-BE49-F238E27FC236}">
                <a16:creationId xmlns:a16="http://schemas.microsoft.com/office/drawing/2014/main" id="{5FF6B274-2EBF-40CF-89F7-844A65396AD2}"/>
              </a:ext>
            </a:extLst>
          </p:cNvPr>
          <p:cNvSpPr/>
          <p:nvPr/>
        </p:nvSpPr>
        <p:spPr bwMode="auto">
          <a:xfrm>
            <a:off x="673236" y="1853438"/>
            <a:ext cx="779851" cy="768589"/>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2C2C2B"/>
                </a:solidFill>
                <a:effectLst/>
                <a:uLnTx/>
                <a:uFillTx/>
                <a:latin typeface="Corbel"/>
                <a:ea typeface="+mn-ea"/>
                <a:cs typeface="+mn-cs"/>
              </a:rPr>
              <a:t>1</a:t>
            </a:r>
            <a:endParaRPr kumimoji="0" lang="en-GB" sz="1200" b="0" i="0" u="none" strike="noStrike" kern="1200" cap="none" spc="0" normalizeH="0" baseline="0" noProof="0" dirty="0">
              <a:ln>
                <a:noFill/>
              </a:ln>
              <a:solidFill>
                <a:srgbClr val="2C2C2B"/>
              </a:solidFill>
              <a:effectLst/>
              <a:uLnTx/>
              <a:uFillTx/>
              <a:latin typeface="Corbel"/>
              <a:ea typeface="+mn-ea"/>
              <a:cs typeface="+mn-cs"/>
            </a:endParaRPr>
          </a:p>
        </p:txBody>
      </p:sp>
      <p:sp>
        <p:nvSpPr>
          <p:cNvPr id="10" name="Oval 9">
            <a:extLst>
              <a:ext uri="{FF2B5EF4-FFF2-40B4-BE49-F238E27FC236}">
                <a16:creationId xmlns:a16="http://schemas.microsoft.com/office/drawing/2014/main" id="{563BB9A3-146A-46CB-A8A1-5BB00965431B}"/>
              </a:ext>
            </a:extLst>
          </p:cNvPr>
          <p:cNvSpPr/>
          <p:nvPr/>
        </p:nvSpPr>
        <p:spPr bwMode="auto">
          <a:xfrm>
            <a:off x="673235" y="2741818"/>
            <a:ext cx="779851" cy="768589"/>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2C2C2B"/>
                </a:solidFill>
                <a:effectLst/>
                <a:uLnTx/>
                <a:uFillTx/>
                <a:latin typeface="Corbel"/>
                <a:ea typeface="+mn-ea"/>
                <a:cs typeface="+mn-cs"/>
              </a:rPr>
              <a:t>2</a:t>
            </a:r>
            <a:endParaRPr kumimoji="0" lang="en-GB" sz="1200" b="0" i="0" u="none" strike="noStrike" kern="1200" cap="none" spc="0" normalizeH="0" baseline="0" noProof="0" dirty="0">
              <a:ln>
                <a:noFill/>
              </a:ln>
              <a:solidFill>
                <a:srgbClr val="2C2C2B"/>
              </a:solidFill>
              <a:effectLst/>
              <a:uLnTx/>
              <a:uFillTx/>
              <a:latin typeface="Corbel"/>
              <a:ea typeface="+mn-ea"/>
              <a:cs typeface="+mn-cs"/>
            </a:endParaRPr>
          </a:p>
        </p:txBody>
      </p:sp>
      <p:sp>
        <p:nvSpPr>
          <p:cNvPr id="11" name="Oval 10">
            <a:extLst>
              <a:ext uri="{FF2B5EF4-FFF2-40B4-BE49-F238E27FC236}">
                <a16:creationId xmlns:a16="http://schemas.microsoft.com/office/drawing/2014/main" id="{869FB0C3-2DF9-41E8-ACB1-A7D7E28DB557}"/>
              </a:ext>
            </a:extLst>
          </p:cNvPr>
          <p:cNvSpPr/>
          <p:nvPr/>
        </p:nvSpPr>
        <p:spPr bwMode="auto">
          <a:xfrm>
            <a:off x="673235" y="3624541"/>
            <a:ext cx="779851" cy="768589"/>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C2C2B"/>
                </a:solidFill>
                <a:effectLst/>
                <a:uLnTx/>
                <a:uFillTx/>
                <a:latin typeface="Corbel"/>
                <a:ea typeface="+mn-ea"/>
                <a:cs typeface="+mn-cs"/>
              </a:rPr>
              <a:t>3</a:t>
            </a:r>
            <a:endParaRPr kumimoji="0" lang="en-GB" sz="1100" b="0" i="0" u="none" strike="noStrike" kern="1200" cap="none" spc="0" normalizeH="0" baseline="0" noProof="0" dirty="0">
              <a:ln>
                <a:noFill/>
              </a:ln>
              <a:solidFill>
                <a:srgbClr val="2C2C2B"/>
              </a:solidFill>
              <a:effectLst/>
              <a:uLnTx/>
              <a:uFillTx/>
              <a:latin typeface="Corbel"/>
              <a:ea typeface="+mn-ea"/>
              <a:cs typeface="+mn-cs"/>
            </a:endParaRPr>
          </a:p>
        </p:txBody>
      </p:sp>
      <p:sp>
        <p:nvSpPr>
          <p:cNvPr id="12" name="Oval 11">
            <a:extLst>
              <a:ext uri="{FF2B5EF4-FFF2-40B4-BE49-F238E27FC236}">
                <a16:creationId xmlns:a16="http://schemas.microsoft.com/office/drawing/2014/main" id="{420B9C16-CA1A-435B-9D24-437C116D58C6}"/>
              </a:ext>
            </a:extLst>
          </p:cNvPr>
          <p:cNvSpPr/>
          <p:nvPr/>
        </p:nvSpPr>
        <p:spPr bwMode="auto">
          <a:xfrm>
            <a:off x="673234" y="4512921"/>
            <a:ext cx="779851" cy="768589"/>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C2C2B"/>
                </a:solidFill>
                <a:effectLst/>
                <a:uLnTx/>
                <a:uFillTx/>
                <a:latin typeface="Corbel"/>
                <a:ea typeface="+mn-ea"/>
                <a:cs typeface="+mn-cs"/>
              </a:rPr>
              <a:t>4</a:t>
            </a:r>
            <a:endParaRPr kumimoji="0" lang="en-GB" sz="1200" b="0" i="0" u="none" strike="noStrike" kern="1200" cap="none" spc="0" normalizeH="0" baseline="0" noProof="0" dirty="0">
              <a:ln>
                <a:noFill/>
              </a:ln>
              <a:solidFill>
                <a:srgbClr val="2C2C2B"/>
              </a:solidFill>
              <a:effectLst/>
              <a:uLnTx/>
              <a:uFillTx/>
              <a:latin typeface="Corbel"/>
              <a:ea typeface="+mn-ea"/>
              <a:cs typeface="+mn-cs"/>
            </a:endParaRPr>
          </a:p>
        </p:txBody>
      </p:sp>
      <p:sp>
        <p:nvSpPr>
          <p:cNvPr id="13" name="Oval 12">
            <a:extLst>
              <a:ext uri="{FF2B5EF4-FFF2-40B4-BE49-F238E27FC236}">
                <a16:creationId xmlns:a16="http://schemas.microsoft.com/office/drawing/2014/main" id="{0A2DA651-1934-4E1E-A30C-0B8AC9C1F374}"/>
              </a:ext>
            </a:extLst>
          </p:cNvPr>
          <p:cNvSpPr/>
          <p:nvPr/>
        </p:nvSpPr>
        <p:spPr bwMode="auto">
          <a:xfrm>
            <a:off x="673233" y="5395644"/>
            <a:ext cx="779851" cy="768589"/>
          </a:xfrm>
          <a:prstGeom prst="ellipse">
            <a:avLst/>
          </a:prstGeom>
          <a:solidFill>
            <a:srgbClr val="FFFFFF"/>
          </a:solidFill>
          <a:ln w="1905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C2C2B"/>
                </a:solidFill>
                <a:effectLst/>
                <a:uLnTx/>
                <a:uFillTx/>
                <a:latin typeface="Corbel"/>
                <a:ea typeface="+mn-ea"/>
                <a:cs typeface="+mn-cs"/>
              </a:rPr>
              <a:t>5</a:t>
            </a:r>
            <a:endParaRPr kumimoji="0" lang="en-GB" sz="1100" b="0" i="0" u="none" strike="noStrike" kern="1200" cap="none" spc="0" normalizeH="0" baseline="0" noProof="0" dirty="0">
              <a:ln>
                <a:noFill/>
              </a:ln>
              <a:solidFill>
                <a:srgbClr val="2C2C2B"/>
              </a:solidFill>
              <a:effectLst/>
              <a:uLnTx/>
              <a:uFillTx/>
              <a:latin typeface="Corbel"/>
              <a:ea typeface="+mn-ea"/>
              <a:cs typeface="+mn-cs"/>
            </a:endParaRPr>
          </a:p>
        </p:txBody>
      </p:sp>
    </p:spTree>
    <p:extLst>
      <p:ext uri="{BB962C8B-B14F-4D97-AF65-F5344CB8AC3E}">
        <p14:creationId xmlns:p14="http://schemas.microsoft.com/office/powerpoint/2010/main" val="16222954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609441" y="768790"/>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dirty="0">
                <a:latin typeface="Polaris Light" panose="02000000000000000000" pitchFamily="2" charset="0"/>
                <a:ea typeface="Polaris Light" panose="02000000000000000000" pitchFamily="2" charset="0"/>
                <a:cs typeface="Polaris Light" panose="02000000000000000000" pitchFamily="2" charset="0"/>
              </a:rPr>
              <a:t>Backup Exec Family</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Content Placeholder 8">
            <a:extLst>
              <a:ext uri="{FF2B5EF4-FFF2-40B4-BE49-F238E27FC236}">
                <a16:creationId xmlns:a16="http://schemas.microsoft.com/office/drawing/2014/main" id="{F7C1BD16-13FB-4740-88DD-7453D3A5DACF}"/>
              </a:ext>
            </a:extLst>
          </p:cNvPr>
          <p:cNvSpPr txBox="1">
            <a:spLocks/>
          </p:cNvSpPr>
          <p:nvPr/>
        </p:nvSpPr>
        <p:spPr>
          <a:xfrm>
            <a:off x="482716" y="1858035"/>
            <a:ext cx="5241195" cy="4392530"/>
          </a:xfrm>
          <a:prstGeom prst="rect">
            <a:avLst/>
          </a:prstGeom>
        </p:spPr>
        <p:txBody>
          <a:bodyPr>
            <a:normAutofit fontScale="62500" lnSpcReduction="20000"/>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r>
              <a:rPr lang="en-US" b="1"/>
              <a:t>Veritas Backup Exec – 60 Day Eval</a:t>
            </a:r>
          </a:p>
          <a:p>
            <a:pPr lvl="1"/>
            <a:r>
              <a:rPr lang="en-US">
                <a:hlinkClick r:id="rId3"/>
              </a:rPr>
              <a:t>https://www.veritas.com/form/trialware/backup-exec</a:t>
            </a:r>
            <a:endParaRPr lang="en-US"/>
          </a:p>
          <a:p>
            <a:r>
              <a:rPr lang="en-US"/>
              <a:t>Veritas Backup Exec – Forum </a:t>
            </a:r>
          </a:p>
          <a:p>
            <a:pPr lvl="1"/>
            <a:r>
              <a:rPr lang="en-US">
                <a:hlinkClick r:id="rId4"/>
              </a:rPr>
              <a:t>https://vox.veritas.com/t5/Backup-Exec/bd-p/backup-exec</a:t>
            </a:r>
            <a:endParaRPr lang="en-US"/>
          </a:p>
          <a:p>
            <a:r>
              <a:rPr lang="en-US"/>
              <a:t>Veritas Backup Exec – Support </a:t>
            </a:r>
          </a:p>
          <a:p>
            <a:pPr lvl="1"/>
            <a:r>
              <a:rPr lang="en-US">
                <a:hlinkClick r:id="rId5"/>
              </a:rPr>
              <a:t>https://www.veritas.com/content/support/en_US/dpp.BackupExec.html</a:t>
            </a:r>
            <a:endParaRPr lang="en-US"/>
          </a:p>
          <a:p>
            <a:endParaRPr lang="en-US"/>
          </a:p>
          <a:p>
            <a:r>
              <a:rPr lang="en-US" b="1"/>
              <a:t>Veritas SaaS Backup – 30 Day Eval</a:t>
            </a:r>
          </a:p>
          <a:p>
            <a:pPr lvl="1"/>
            <a:r>
              <a:rPr lang="en-US">
                <a:hlinkClick r:id="rId6"/>
              </a:rPr>
              <a:t>https://www.veritas.com/protection/saas-backup</a:t>
            </a:r>
            <a:r>
              <a:rPr lang="en-US"/>
              <a:t> </a:t>
            </a:r>
          </a:p>
          <a:p>
            <a:r>
              <a:rPr lang="en-US"/>
              <a:t>Veritas SaaS Backup – Forum</a:t>
            </a:r>
          </a:p>
          <a:p>
            <a:pPr lvl="1"/>
            <a:r>
              <a:rPr lang="en-US">
                <a:hlinkClick r:id="rId7"/>
              </a:rPr>
              <a:t>https://vox.veritas.com/t5/SaaS-Backup/bd-p/SaaS-Backup</a:t>
            </a:r>
            <a:endParaRPr lang="en-US"/>
          </a:p>
          <a:p>
            <a:r>
              <a:rPr lang="en-US"/>
              <a:t>Veritas SaaS Backup – Support </a:t>
            </a:r>
          </a:p>
          <a:p>
            <a:pPr lvl="1"/>
            <a:r>
              <a:rPr lang="en-US">
                <a:hlinkClick r:id="rId8"/>
              </a:rPr>
              <a:t>https://www.veritas.com/content/support/en_US/dpp.SaaSBackup.html</a:t>
            </a:r>
            <a:endParaRPr lang="en-US"/>
          </a:p>
          <a:p>
            <a:endParaRPr lang="en-US" dirty="0"/>
          </a:p>
        </p:txBody>
      </p:sp>
      <p:sp>
        <p:nvSpPr>
          <p:cNvPr id="15" name="Content Placeholder 9">
            <a:extLst>
              <a:ext uri="{FF2B5EF4-FFF2-40B4-BE49-F238E27FC236}">
                <a16:creationId xmlns:a16="http://schemas.microsoft.com/office/drawing/2014/main" id="{64C6E1AE-7269-4457-AC77-83F4BC8AB04C}"/>
              </a:ext>
            </a:extLst>
          </p:cNvPr>
          <p:cNvSpPr txBox="1">
            <a:spLocks/>
          </p:cNvSpPr>
          <p:nvPr/>
        </p:nvSpPr>
        <p:spPr>
          <a:xfrm>
            <a:off x="6338189" y="1858035"/>
            <a:ext cx="5241195" cy="4392530"/>
          </a:xfrm>
          <a:prstGeom prst="rect">
            <a:avLst/>
          </a:prstGeom>
        </p:spPr>
        <p:txBody>
          <a:bodyPr>
            <a:normAutofit fontScale="55000" lnSpcReduction="20000"/>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r>
              <a:rPr lang="en-US" b="1"/>
              <a:t>Veritas System Recovery – 60 Day Eval</a:t>
            </a:r>
          </a:p>
          <a:p>
            <a:pPr lvl="1"/>
            <a:r>
              <a:rPr lang="en-US">
                <a:hlinkClick r:id="rId9"/>
              </a:rPr>
              <a:t>https://www.veritas.com/protection/system-recovery</a:t>
            </a:r>
            <a:endParaRPr lang="en-US"/>
          </a:p>
          <a:p>
            <a:r>
              <a:rPr lang="en-US"/>
              <a:t>Veritas System Recovery – Forum</a:t>
            </a:r>
          </a:p>
          <a:p>
            <a:pPr lvl="1"/>
            <a:r>
              <a:rPr lang="en-US">
                <a:hlinkClick r:id="rId10"/>
              </a:rPr>
              <a:t>https://vox.veritas.com/t5/System-Recovery/bd-p/system-recovery</a:t>
            </a:r>
            <a:endParaRPr lang="en-US"/>
          </a:p>
          <a:p>
            <a:r>
              <a:rPr lang="en-US"/>
              <a:t>Veritas System Recovery – Support </a:t>
            </a:r>
          </a:p>
          <a:p>
            <a:pPr lvl="1"/>
            <a:r>
              <a:rPr lang="en-US">
                <a:hlinkClick r:id="rId11"/>
              </a:rPr>
              <a:t>https://www.veritas.com/content/support/en_US/dpp.SystemRecovery.html</a:t>
            </a:r>
            <a:endParaRPr lang="en-US"/>
          </a:p>
          <a:p>
            <a:pPr marL="0" indent="0">
              <a:buFont typeface="Arial" panose="020B0604020202020204" pitchFamily="34" charset="0"/>
              <a:buNone/>
            </a:pPr>
            <a:endParaRPr lang="en-US"/>
          </a:p>
          <a:p>
            <a:r>
              <a:rPr lang="en-US" b="1"/>
              <a:t>Veritas Desktop and Laptop Option – 60 Day Eval</a:t>
            </a:r>
          </a:p>
          <a:p>
            <a:pPr lvl="1"/>
            <a:r>
              <a:rPr lang="en-US">
                <a:hlinkClick r:id="rId12"/>
              </a:rPr>
              <a:t>https://www.veritas.com/protection/desktop-and-laptop-option</a:t>
            </a:r>
            <a:endParaRPr lang="en-US"/>
          </a:p>
          <a:p>
            <a:r>
              <a:rPr lang="en-US"/>
              <a:t>Veritas Desktop and Laptop Option – Forum</a:t>
            </a:r>
          </a:p>
          <a:p>
            <a:pPr lvl="1"/>
            <a:r>
              <a:rPr lang="en-US">
                <a:hlinkClick r:id="rId10"/>
              </a:rPr>
              <a:t>https://vox.veritas.com/t5/System-Recovery/bd-p/system-recovery</a:t>
            </a:r>
            <a:endParaRPr lang="en-US"/>
          </a:p>
          <a:p>
            <a:r>
              <a:rPr lang="en-US"/>
              <a:t>Veritas Desktop and Laptop Option – Support </a:t>
            </a:r>
          </a:p>
          <a:p>
            <a:pPr lvl="1"/>
            <a:r>
              <a:rPr lang="en-US">
                <a:hlinkClick r:id="rId13"/>
              </a:rPr>
              <a:t>https://www.veritas.com/content/support/en_US/dpp.DesktopLaptopOption.html</a:t>
            </a:r>
            <a:endParaRPr lang="en-US" dirty="0"/>
          </a:p>
        </p:txBody>
      </p:sp>
      <p:pic>
        <p:nvPicPr>
          <p:cNvPr id="16" name="Picture 15">
            <a:extLst>
              <a:ext uri="{FF2B5EF4-FFF2-40B4-BE49-F238E27FC236}">
                <a16:creationId xmlns:a16="http://schemas.microsoft.com/office/drawing/2014/main" id="{99FEE609-5CB0-4149-BF3B-A5F669D79C76}"/>
              </a:ext>
            </a:extLst>
          </p:cNvPr>
          <p:cNvPicPr>
            <a:picLocks noChangeAspect="1"/>
          </p:cNvPicPr>
          <p:nvPr/>
        </p:nvPicPr>
        <p:blipFill>
          <a:blip r:embed="rId14"/>
          <a:stretch>
            <a:fillRect/>
          </a:stretch>
        </p:blipFill>
        <p:spPr>
          <a:xfrm>
            <a:off x="4981645" y="3581035"/>
            <a:ext cx="1089974" cy="1051862"/>
          </a:xfrm>
          <a:prstGeom prst="rect">
            <a:avLst/>
          </a:prstGeom>
        </p:spPr>
      </p:pic>
      <p:pic>
        <p:nvPicPr>
          <p:cNvPr id="17" name="Picture 16">
            <a:extLst>
              <a:ext uri="{FF2B5EF4-FFF2-40B4-BE49-F238E27FC236}">
                <a16:creationId xmlns:a16="http://schemas.microsoft.com/office/drawing/2014/main" id="{05AB8845-71C2-41C1-A6BF-C0C67EA7CBFE}"/>
              </a:ext>
            </a:extLst>
          </p:cNvPr>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10926728" y="3580004"/>
            <a:ext cx="1051862" cy="1051862"/>
          </a:xfrm>
          <a:prstGeom prst="rect">
            <a:avLst/>
          </a:prstGeom>
        </p:spPr>
      </p:pic>
      <p:pic>
        <p:nvPicPr>
          <p:cNvPr id="18" name="Picture 17">
            <a:extLst>
              <a:ext uri="{FF2B5EF4-FFF2-40B4-BE49-F238E27FC236}">
                <a16:creationId xmlns:a16="http://schemas.microsoft.com/office/drawing/2014/main" id="{D281A165-C34D-496C-AE75-A62810D95502}"/>
              </a:ext>
            </a:extLst>
          </p:cNvPr>
          <p:cNvPicPr>
            <a:picLocks noChangeAspect="1"/>
          </p:cNvPicPr>
          <p:nvPr/>
        </p:nvPicPr>
        <p:blipFill>
          <a:blip r:embed="rId16"/>
          <a:stretch>
            <a:fillRect/>
          </a:stretch>
        </p:blipFill>
        <p:spPr>
          <a:xfrm>
            <a:off x="10914696" y="1328759"/>
            <a:ext cx="1120092" cy="1051863"/>
          </a:xfrm>
          <a:prstGeom prst="rect">
            <a:avLst/>
          </a:prstGeom>
        </p:spPr>
      </p:pic>
      <p:pic>
        <p:nvPicPr>
          <p:cNvPr id="19" name="Picture 12">
            <a:extLst>
              <a:ext uri="{FF2B5EF4-FFF2-40B4-BE49-F238E27FC236}">
                <a16:creationId xmlns:a16="http://schemas.microsoft.com/office/drawing/2014/main" id="{CD7126F0-4925-414F-8904-DE26512E5CC4}"/>
              </a:ext>
            </a:extLst>
          </p:cNvPr>
          <p:cNvPicPr>
            <a:picLocks noChangeAspect="1" noChangeArrowheads="1"/>
          </p:cNvPicPr>
          <p:nvPr/>
        </p:nvPicPr>
        <p:blipFill>
          <a:blip r:embed="rId17" cstate="email">
            <a:extLst>
              <a:ext uri="{28A0092B-C50C-407E-A947-70E740481C1C}">
                <a14:useLocalDpi xmlns:a14="http://schemas.microsoft.com/office/drawing/2010/main" val="0"/>
              </a:ext>
            </a:extLst>
          </a:blip>
          <a:stretch>
            <a:fillRect/>
          </a:stretch>
        </p:blipFill>
        <p:spPr bwMode="auto">
          <a:xfrm>
            <a:off x="5096832" y="1456463"/>
            <a:ext cx="924159" cy="924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3425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8">
            <a:extLst>
              <a:ext uri="{FF2B5EF4-FFF2-40B4-BE49-F238E27FC236}">
                <a16:creationId xmlns:a16="http://schemas.microsoft.com/office/drawing/2014/main" id="{68281CEE-BCB6-4EBE-AC07-C8ECCB113E6A}"/>
              </a:ext>
            </a:extLst>
          </p:cNvPr>
          <p:cNvSpPr txBox="1">
            <a:spLocks/>
          </p:cNvSpPr>
          <p:nvPr/>
        </p:nvSpPr>
        <p:spPr>
          <a:xfrm>
            <a:off x="609441" y="768790"/>
            <a:ext cx="10969943" cy="1089245"/>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3599" b="0" i="1" dirty="0">
                <a:latin typeface="Polaris Light" panose="02000000000000000000" pitchFamily="2" charset="0"/>
                <a:ea typeface="Polaris Light" panose="02000000000000000000" pitchFamily="2" charset="0"/>
                <a:cs typeface="Polaris Light" panose="02000000000000000000" pitchFamily="2" charset="0"/>
              </a:rPr>
              <a:t>Hyperlinks for BE</a:t>
            </a:r>
          </a:p>
        </p:txBody>
      </p:sp>
      <p:sp>
        <p:nvSpPr>
          <p:cNvPr id="100" name="Rectangle 99">
            <a:extLst>
              <a:ext uri="{FF2B5EF4-FFF2-40B4-BE49-F238E27FC236}">
                <a16:creationId xmlns:a16="http://schemas.microsoft.com/office/drawing/2014/main" id="{EFD9B8F1-DF4B-4368-A64E-4FBB5F57ABF3}"/>
              </a:ext>
            </a:extLst>
          </p:cNvPr>
          <p:cNvSpPr/>
          <p:nvPr/>
        </p:nvSpPr>
        <p:spPr>
          <a:xfrm>
            <a:off x="0" y="724739"/>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Content Placeholder 3">
            <a:extLst>
              <a:ext uri="{FF2B5EF4-FFF2-40B4-BE49-F238E27FC236}">
                <a16:creationId xmlns:a16="http://schemas.microsoft.com/office/drawing/2014/main" id="{73B4CF23-FC92-429F-93AF-93F4F0A03AB0}"/>
              </a:ext>
            </a:extLst>
          </p:cNvPr>
          <p:cNvSpPr txBox="1">
            <a:spLocks/>
          </p:cNvSpPr>
          <p:nvPr/>
        </p:nvSpPr>
        <p:spPr>
          <a:xfrm>
            <a:off x="346866" y="1798186"/>
            <a:ext cx="5747545" cy="5059814"/>
          </a:xfrm>
          <a:prstGeom prst="rect">
            <a:avLst/>
          </a:prstGeom>
        </p:spPr>
        <p:txBody>
          <a:bodyPr>
            <a:normAutofit fontScale="85000" lnSpcReduction="20000"/>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r>
              <a:rPr lang="en-US" dirty="0"/>
              <a:t>BE 20.x Trial: </a:t>
            </a:r>
            <a:r>
              <a:rPr lang="en-US" u="sng" dirty="0">
                <a:hlinkClick r:id="rId3"/>
              </a:rPr>
              <a:t>https://www.veritas.com/content/trial/en/us/backup-exec-20</a:t>
            </a:r>
            <a:r>
              <a:rPr lang="en-US" dirty="0"/>
              <a:t> </a:t>
            </a:r>
          </a:p>
          <a:p>
            <a:r>
              <a:rPr lang="en-US" dirty="0"/>
              <a:t>Updates, Patches and Late Breaking News for Backup Exec 20.x</a:t>
            </a:r>
            <a:br>
              <a:rPr lang="en-US" dirty="0"/>
            </a:br>
            <a:r>
              <a:rPr lang="en-US" dirty="0">
                <a:hlinkClick r:id="rId4"/>
              </a:rPr>
              <a:t>https://www.veritas.com/support/en_US/article.100043266.html#Documentation?q=*&amp;undefined&amp;docRepo=true</a:t>
            </a:r>
            <a:endParaRPr lang="en-US" dirty="0"/>
          </a:p>
          <a:p>
            <a:endParaRPr lang="en-US" dirty="0"/>
          </a:p>
          <a:p>
            <a:r>
              <a:rPr lang="en-US" dirty="0"/>
              <a:t>Videos</a:t>
            </a:r>
          </a:p>
          <a:p>
            <a:pPr lvl="1"/>
            <a:r>
              <a:rPr lang="en-US" dirty="0"/>
              <a:t>Backup Exec Virtual Capabilities</a:t>
            </a:r>
          </a:p>
          <a:p>
            <a:pPr lvl="2"/>
            <a:r>
              <a:rPr lang="en-US" u="sng" dirty="0">
                <a:hlinkClick r:id="rId5"/>
              </a:rPr>
              <a:t>https://www.youtube.com/watch?v=1RKgzyPhFj8</a:t>
            </a:r>
            <a:endParaRPr lang="en-US" dirty="0"/>
          </a:p>
          <a:p>
            <a:pPr lvl="1"/>
            <a:r>
              <a:rPr lang="en-US" dirty="0"/>
              <a:t>Backup Exec and the Cloud</a:t>
            </a:r>
          </a:p>
          <a:p>
            <a:pPr lvl="2"/>
            <a:r>
              <a:rPr lang="en-US" u="sng" dirty="0">
                <a:hlinkClick r:id="rId6"/>
              </a:rPr>
              <a:t>https://www.youtube.com/watch?v=4uThVJd60SU</a:t>
            </a:r>
            <a:endParaRPr lang="en-US" dirty="0"/>
          </a:p>
          <a:p>
            <a:pPr lvl="1"/>
            <a:r>
              <a:rPr lang="en-US" dirty="0"/>
              <a:t>Backup Exec Instant Cloud Recovery</a:t>
            </a:r>
          </a:p>
          <a:p>
            <a:pPr lvl="2"/>
            <a:r>
              <a:rPr lang="en-US" u="sng" dirty="0">
                <a:hlinkClick r:id="rId7"/>
              </a:rPr>
              <a:t>https://www.youtube.com/watch?v=VpSOOBrWdjE</a:t>
            </a:r>
            <a:endParaRPr lang="en-US" dirty="0"/>
          </a:p>
          <a:p>
            <a:pPr lvl="1"/>
            <a:r>
              <a:rPr lang="en-US" dirty="0"/>
              <a:t>Backup Exec + SaaS Backup for O365 Workloads</a:t>
            </a:r>
          </a:p>
          <a:p>
            <a:pPr lvl="2"/>
            <a:r>
              <a:rPr lang="en-US" dirty="0">
                <a:hlinkClick r:id="rId8"/>
              </a:rPr>
              <a:t>https://youtu.be/pNVTrlFUvVw</a:t>
            </a:r>
            <a:r>
              <a:rPr lang="en-US" dirty="0"/>
              <a:t> </a:t>
            </a:r>
          </a:p>
        </p:txBody>
      </p:sp>
      <p:sp>
        <p:nvSpPr>
          <p:cNvPr id="15" name="Content Placeholder 4">
            <a:extLst>
              <a:ext uri="{FF2B5EF4-FFF2-40B4-BE49-F238E27FC236}">
                <a16:creationId xmlns:a16="http://schemas.microsoft.com/office/drawing/2014/main" id="{7F3F1C9F-32B1-468B-AA78-B71E1FA8C79B}"/>
              </a:ext>
            </a:extLst>
          </p:cNvPr>
          <p:cNvSpPr txBox="1">
            <a:spLocks/>
          </p:cNvSpPr>
          <p:nvPr/>
        </p:nvSpPr>
        <p:spPr>
          <a:xfrm>
            <a:off x="6464914" y="1706636"/>
            <a:ext cx="5541079" cy="4697331"/>
          </a:xfrm>
          <a:prstGeom prst="rect">
            <a:avLst/>
          </a:prstGeom>
        </p:spPr>
        <p:txBody>
          <a:bodyPr>
            <a:normAutofit fontScale="77500" lnSpcReduction="20000"/>
          </a:bodyPr>
          <a:lstStyle>
            <a:lvl1pPr marL="228600" indent="-228600" algn="l" defTabSz="914400" rtl="0" eaLnBrk="1" latinLnBrk="0" hangingPunct="1">
              <a:lnSpc>
                <a:spcPct val="90000"/>
              </a:lnSpc>
              <a:spcBef>
                <a:spcPts val="1800"/>
              </a:spcBef>
              <a:buClr>
                <a:srgbClr val="B3B3B4"/>
              </a:buClr>
              <a:buFont typeface="Arial" panose="020B0604020202020204" pitchFamily="34" charset="0"/>
              <a:buChar char="•"/>
              <a:defRPr sz="2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1pPr>
            <a:lvl2pPr marL="502920" indent="-182880" algn="l" defTabSz="914400" rtl="0" eaLnBrk="1" latinLnBrk="0" hangingPunct="1">
              <a:lnSpc>
                <a:spcPct val="90000"/>
              </a:lnSpc>
              <a:spcBef>
                <a:spcPts val="800"/>
              </a:spcBef>
              <a:buClr>
                <a:srgbClr val="B3B3B4"/>
              </a:buClr>
              <a:buFont typeface="Arial" panose="020B0604020202020204" pitchFamily="34" charset="0"/>
              <a:buChar char="–"/>
              <a:defRPr sz="20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2pPr>
            <a:lvl3pPr marL="731520" indent="-182880" algn="l" defTabSz="914400" rtl="0" eaLnBrk="1" latinLnBrk="0" hangingPunct="1">
              <a:lnSpc>
                <a:spcPct val="90000"/>
              </a:lnSpc>
              <a:spcBef>
                <a:spcPts val="600"/>
              </a:spcBef>
              <a:buClr>
                <a:srgbClr val="B3B3B4"/>
              </a:buClr>
              <a:buFont typeface="Arial" panose="020B0604020202020204" pitchFamily="34" charset="0"/>
              <a:buChar char="•"/>
              <a:defRPr sz="18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3pPr>
            <a:lvl4pPr marL="960120" indent="-182880" algn="l" defTabSz="914400" rtl="0" eaLnBrk="1" latinLnBrk="0" hangingPunct="1">
              <a:lnSpc>
                <a:spcPct val="90000"/>
              </a:lnSpc>
              <a:spcBef>
                <a:spcPts val="600"/>
              </a:spcBef>
              <a:buClr>
                <a:srgbClr val="B3B3B4"/>
              </a:buClr>
              <a:buFont typeface="Arial" panose="020B0604020202020204" pitchFamily="34" charset="0"/>
              <a:buChar char="–"/>
              <a:defRPr sz="16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4pPr>
            <a:lvl5pPr marL="1188720" indent="-182880" algn="l" defTabSz="914400" rtl="0" eaLnBrk="1" latinLnBrk="0" hangingPunct="1">
              <a:lnSpc>
                <a:spcPct val="90000"/>
              </a:lnSpc>
              <a:spcBef>
                <a:spcPts val="600"/>
              </a:spcBef>
              <a:buClr>
                <a:srgbClr val="B3B3B4"/>
              </a:buClr>
              <a:buFont typeface="Arial" panose="020B0604020202020204" pitchFamily="34" charset="0"/>
              <a:buChar char="•"/>
              <a:defRPr sz="1400" b="0" i="0" kern="1200">
                <a:solidFill>
                  <a:schemeClr val="tx1"/>
                </a:solidFill>
                <a:latin typeface="Arial" panose="020B0604020202020204" pitchFamily="34" charset="0"/>
                <a:ea typeface="Polaris Book" panose="02000000000000000000" pitchFamily="2" charset="0"/>
                <a:cs typeface="Arial" panose="020B0604020202020204" pitchFamily="34" charset="0"/>
              </a:defRPr>
            </a:lvl5pPr>
            <a:lvl6pPr marL="14173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rgbClr val="B3B3B4"/>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rgbClr val="B3B3B4"/>
              </a:buClr>
              <a:buFont typeface="Arial" panose="020B0604020202020204" pitchFamily="34" charset="0"/>
              <a:buChar char="•"/>
              <a:defRPr sz="1600" kern="1200">
                <a:solidFill>
                  <a:schemeClr val="tx1"/>
                </a:solidFill>
                <a:latin typeface="+mn-lt"/>
                <a:ea typeface="+mn-ea"/>
                <a:cs typeface="+mn-cs"/>
              </a:defRPr>
            </a:lvl9pPr>
          </a:lstStyle>
          <a:p>
            <a:r>
              <a:rPr lang="en-US" dirty="0"/>
              <a:t>BE Support : </a:t>
            </a:r>
            <a:r>
              <a:rPr lang="en-US" u="sng" dirty="0">
                <a:hlinkClick r:id="rId9"/>
              </a:rPr>
              <a:t>https://www.veritas.com/content/support/en_US/BackupExec.html</a:t>
            </a:r>
            <a:r>
              <a:rPr lang="en-US" dirty="0"/>
              <a:t> </a:t>
            </a:r>
          </a:p>
          <a:p>
            <a:r>
              <a:rPr lang="en-US" dirty="0"/>
              <a:t>End of Support for Prior Backup Exec Versions: </a:t>
            </a:r>
            <a:r>
              <a:rPr lang="en-US" u="sng" dirty="0">
                <a:hlinkClick r:id="rId10"/>
              </a:rPr>
              <a:t>https://www.veritas.com/support/en_US/article.100038900.html</a:t>
            </a:r>
            <a:r>
              <a:rPr lang="en-US" dirty="0"/>
              <a:t> </a:t>
            </a:r>
          </a:p>
          <a:p>
            <a:r>
              <a:rPr lang="en-US" dirty="0"/>
              <a:t>BE  Master Compatibility List: </a:t>
            </a:r>
            <a:r>
              <a:rPr lang="en-US" u="sng" dirty="0">
                <a:hlinkClick r:id="rId11"/>
              </a:rPr>
              <a:t>https://www.veritas.com/support/en_US/article.000017788</a:t>
            </a:r>
            <a:r>
              <a:rPr lang="en-US" dirty="0"/>
              <a:t> </a:t>
            </a:r>
          </a:p>
          <a:p>
            <a:r>
              <a:rPr lang="en-US" dirty="0"/>
              <a:t>Backup Exec 20.5 Tuning and Performance Guide</a:t>
            </a:r>
            <a:br>
              <a:rPr lang="en-US" dirty="0"/>
            </a:br>
            <a:r>
              <a:rPr lang="en-US" dirty="0">
                <a:hlinkClick r:id="rId12"/>
              </a:rPr>
              <a:t>https://www.veritas.com/content/support/en_US/doc/40056030-139024710-1</a:t>
            </a:r>
            <a:endParaRPr lang="en-US" dirty="0"/>
          </a:p>
          <a:p>
            <a:r>
              <a:rPr lang="en-US" dirty="0"/>
              <a:t> Configuring S3-Compatible Cloud Storage for use with Backup Exec</a:t>
            </a:r>
            <a:br>
              <a:rPr lang="en-US" dirty="0"/>
            </a:br>
            <a:r>
              <a:rPr lang="en-US" u="sng" dirty="0">
                <a:hlinkClick r:id="rId13"/>
              </a:rPr>
              <a:t>https://www.veritas.com/content/support/en_US/article.100039077.html</a:t>
            </a:r>
            <a:r>
              <a:rPr lang="en-US" dirty="0"/>
              <a:t> </a:t>
            </a:r>
          </a:p>
          <a:p>
            <a:endParaRPr lang="en-US" dirty="0"/>
          </a:p>
        </p:txBody>
      </p:sp>
      <p:pic>
        <p:nvPicPr>
          <p:cNvPr id="16" name="Picture 12">
            <a:extLst>
              <a:ext uri="{FF2B5EF4-FFF2-40B4-BE49-F238E27FC236}">
                <a16:creationId xmlns:a16="http://schemas.microsoft.com/office/drawing/2014/main" id="{0260BC49-9AA5-4A50-BABA-876F60800F49}"/>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tretch>
            <a:fillRect/>
          </a:stretch>
        </p:blipFill>
        <p:spPr bwMode="auto">
          <a:xfrm>
            <a:off x="10481632" y="127847"/>
            <a:ext cx="924159" cy="9241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919808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0693F16-F1A9-264C-B1FE-CF9916EA7E1C}"/>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4" name="Rectangle 3">
            <a:extLst>
              <a:ext uri="{FF2B5EF4-FFF2-40B4-BE49-F238E27FC236}">
                <a16:creationId xmlns:a16="http://schemas.microsoft.com/office/drawing/2014/main" id="{D6AF5C46-3AA3-004A-8FBC-CC297F06E57E}"/>
              </a:ext>
            </a:extLst>
          </p:cNvPr>
          <p:cNvSpPr/>
          <p:nvPr/>
        </p:nvSpPr>
        <p:spPr>
          <a:xfrm>
            <a:off x="7330224"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r>
              <a:rPr lang="en-US" sz="1799">
                <a:solidFill>
                  <a:prstClr val="white"/>
                </a:solidFill>
                <a:latin typeface="Calibri" panose="020F0502020204030204"/>
              </a:rPr>
              <a:t>	</a:t>
            </a:r>
          </a:p>
        </p:txBody>
      </p:sp>
      <p:grpSp>
        <p:nvGrpSpPr>
          <p:cNvPr id="2" name="Group 1">
            <a:extLst>
              <a:ext uri="{FF2B5EF4-FFF2-40B4-BE49-F238E27FC236}">
                <a16:creationId xmlns:a16="http://schemas.microsoft.com/office/drawing/2014/main" id="{BBCE62BE-A7CA-444D-8192-D7061B5A02E4}"/>
              </a:ext>
            </a:extLst>
          </p:cNvPr>
          <p:cNvGrpSpPr/>
          <p:nvPr/>
        </p:nvGrpSpPr>
        <p:grpSpPr>
          <a:xfrm>
            <a:off x="7689876" y="3026463"/>
            <a:ext cx="3524922" cy="1504270"/>
            <a:chOff x="7466457" y="2856219"/>
            <a:chExt cx="3525840" cy="1504662"/>
          </a:xfrm>
        </p:grpSpPr>
        <p:sp>
          <p:nvSpPr>
            <p:cNvPr id="34" name="Content Placeholder 2">
              <a:extLst>
                <a:ext uri="{FF2B5EF4-FFF2-40B4-BE49-F238E27FC236}">
                  <a16:creationId xmlns:a16="http://schemas.microsoft.com/office/drawing/2014/main" id="{04E76255-5563-4548-BE60-D5138CA70801}"/>
                </a:ext>
              </a:extLst>
            </p:cNvPr>
            <p:cNvSpPr txBox="1">
              <a:spLocks/>
            </p:cNvSpPr>
            <p:nvPr/>
          </p:nvSpPr>
          <p:spPr>
            <a:xfrm>
              <a:off x="7466457" y="3822272"/>
              <a:ext cx="3525840" cy="538609"/>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2699" b="0">
                  <a:solidFill>
                    <a:schemeClr val="tx2"/>
                  </a:solidFill>
                  <a:latin typeface="Polaris" panose="02000000000000000000" pitchFamily="2" charset="0"/>
                  <a:ea typeface="Polaris" panose="02000000000000000000" pitchFamily="2" charset="0"/>
                  <a:cs typeface="Polaris" panose="02000000000000000000" pitchFamily="2" charset="0"/>
                </a:rPr>
                <a:t>of data by 2025</a:t>
              </a:r>
            </a:p>
          </p:txBody>
        </p:sp>
        <p:sp>
          <p:nvSpPr>
            <p:cNvPr id="35" name="Title 2">
              <a:extLst>
                <a:ext uri="{FF2B5EF4-FFF2-40B4-BE49-F238E27FC236}">
                  <a16:creationId xmlns:a16="http://schemas.microsoft.com/office/drawing/2014/main" id="{F45A1440-091C-DE41-8334-B39C2223D1A0}"/>
                </a:ext>
              </a:extLst>
            </p:cNvPr>
            <p:cNvSpPr txBox="1">
              <a:spLocks/>
            </p:cNvSpPr>
            <p:nvPr/>
          </p:nvSpPr>
          <p:spPr>
            <a:xfrm>
              <a:off x="7676802" y="2856219"/>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175</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ZB</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 name="Group 2">
            <a:extLst>
              <a:ext uri="{FF2B5EF4-FFF2-40B4-BE49-F238E27FC236}">
                <a16:creationId xmlns:a16="http://schemas.microsoft.com/office/drawing/2014/main" id="{719734FC-C295-E946-9B94-1566F3224F1E}"/>
              </a:ext>
            </a:extLst>
          </p:cNvPr>
          <p:cNvGrpSpPr/>
          <p:nvPr/>
        </p:nvGrpSpPr>
        <p:grpSpPr>
          <a:xfrm>
            <a:off x="-1" y="893"/>
            <a:ext cx="7313296" cy="6856214"/>
            <a:chOff x="-1" y="0"/>
            <a:chExt cx="7315201" cy="6858000"/>
          </a:xfrm>
        </p:grpSpPr>
        <p:grpSp>
          <p:nvGrpSpPr>
            <p:cNvPr id="8" name="Group 7">
              <a:extLst>
                <a:ext uri="{FF2B5EF4-FFF2-40B4-BE49-F238E27FC236}">
                  <a16:creationId xmlns:a16="http://schemas.microsoft.com/office/drawing/2014/main" id="{C8289596-C71E-B645-ACDB-D87F20717725}"/>
                </a:ext>
              </a:extLst>
            </p:cNvPr>
            <p:cNvGrpSpPr/>
            <p:nvPr/>
          </p:nvGrpSpPr>
          <p:grpSpPr>
            <a:xfrm>
              <a:off x="-1" y="0"/>
              <a:ext cx="7315201" cy="6858000"/>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3" name="Title 8">
                <a:extLst>
                  <a:ext uri="{FF2B5EF4-FFF2-40B4-BE49-F238E27FC236}">
                    <a16:creationId xmlns:a16="http://schemas.microsoft.com/office/drawing/2014/main" id="{BAF72553-2BFE-D940-A24B-69A49BCBC3EE}"/>
                  </a:ext>
                </a:extLst>
              </p:cNvPr>
              <p:cNvSpPr txBox="1">
                <a:spLocks/>
              </p:cNvSpPr>
              <p:nvPr/>
            </p:nvSpPr>
            <p:spPr>
              <a:xfrm>
                <a:off x="1943101" y="781186"/>
                <a:ext cx="411479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Increasing costs, </a:t>
                </a:r>
                <a:b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shrinking budgets</a:t>
                </a:r>
              </a:p>
            </p:txBody>
          </p:sp>
          <p:grpSp>
            <p:nvGrpSpPr>
              <p:cNvPr id="37" name="Group 36">
                <a:extLst>
                  <a:ext uri="{FF2B5EF4-FFF2-40B4-BE49-F238E27FC236}">
                    <a16:creationId xmlns:a16="http://schemas.microsoft.com/office/drawing/2014/main" id="{F973DE99-6B6F-CC4A-9B63-3F32640B1302}"/>
                  </a:ext>
                </a:extLst>
              </p:cNvPr>
              <p:cNvGrpSpPr/>
              <p:nvPr/>
            </p:nvGrpSpPr>
            <p:grpSpPr>
              <a:xfrm>
                <a:off x="723901" y="725311"/>
                <a:ext cx="1104900" cy="1103485"/>
                <a:chOff x="5511851" y="2341743"/>
                <a:chExt cx="1430931" cy="1429099"/>
              </a:xfrm>
              <a:solidFill>
                <a:srgbClr val="00B0F0"/>
              </a:solidFill>
            </p:grpSpPr>
            <p:sp>
              <p:nvSpPr>
                <p:cNvPr id="38" name="Freeform 10">
                  <a:extLst>
                    <a:ext uri="{FF2B5EF4-FFF2-40B4-BE49-F238E27FC236}">
                      <a16:creationId xmlns:a16="http://schemas.microsoft.com/office/drawing/2014/main" id="{D21DE26D-DE29-4548-A008-5148AFAF99B3}"/>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39" name="Freeform 11">
                  <a:extLst>
                    <a:ext uri="{FF2B5EF4-FFF2-40B4-BE49-F238E27FC236}">
                      <a16:creationId xmlns:a16="http://schemas.microsoft.com/office/drawing/2014/main" id="{69A6E483-92CB-704A-BE79-5C4CF1D2D987}"/>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0" name="Freeform 12">
                  <a:extLst>
                    <a:ext uri="{FF2B5EF4-FFF2-40B4-BE49-F238E27FC236}">
                      <a16:creationId xmlns:a16="http://schemas.microsoft.com/office/drawing/2014/main" id="{F0313CC9-A65D-C148-9CE8-87202274F8DD}"/>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41" name="Freeform 13">
                  <a:extLst>
                    <a:ext uri="{FF2B5EF4-FFF2-40B4-BE49-F238E27FC236}">
                      <a16:creationId xmlns:a16="http://schemas.microsoft.com/office/drawing/2014/main" id="{475E7AA0-7156-5345-AC94-FEBF3002AAE1}"/>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42" name="Group 41">
                  <a:extLst>
                    <a:ext uri="{FF2B5EF4-FFF2-40B4-BE49-F238E27FC236}">
                      <a16:creationId xmlns:a16="http://schemas.microsoft.com/office/drawing/2014/main" id="{C14A11E8-3E7E-4841-AFD2-C39BA5E4E3FA}"/>
                    </a:ext>
                  </a:extLst>
                </p:cNvPr>
                <p:cNvGrpSpPr/>
                <p:nvPr/>
              </p:nvGrpSpPr>
              <p:grpSpPr>
                <a:xfrm rot="10800000">
                  <a:off x="5606148" y="2341743"/>
                  <a:ext cx="479723" cy="690289"/>
                  <a:chOff x="5192713" y="1360488"/>
                  <a:chExt cx="831850" cy="1196975"/>
                </a:xfrm>
                <a:grpFill/>
              </p:grpSpPr>
              <p:sp>
                <p:nvSpPr>
                  <p:cNvPr id="43" name="Freeform 14">
                    <a:extLst>
                      <a:ext uri="{FF2B5EF4-FFF2-40B4-BE49-F238E27FC236}">
                        <a16:creationId xmlns:a16="http://schemas.microsoft.com/office/drawing/2014/main" id="{70AB6FE4-1893-D74D-87FA-B9003C9FAF01}"/>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4" name="Freeform 15">
                    <a:extLst>
                      <a:ext uri="{FF2B5EF4-FFF2-40B4-BE49-F238E27FC236}">
                        <a16:creationId xmlns:a16="http://schemas.microsoft.com/office/drawing/2014/main" id="{AB22F7DA-5913-C84A-8702-AB2FC86B8A64}"/>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sp>
          <p:nvSpPr>
            <p:cNvPr id="31" name="Content Placeholder 2">
              <a:extLst>
                <a:ext uri="{FF2B5EF4-FFF2-40B4-BE49-F238E27FC236}">
                  <a16:creationId xmlns:a16="http://schemas.microsoft.com/office/drawing/2014/main" id="{24635E53-C683-804A-AA03-8C45C7EBE3A7}"/>
                </a:ext>
              </a:extLst>
            </p:cNvPr>
            <p:cNvSpPr txBox="1">
              <a:spLocks/>
            </p:cNvSpPr>
            <p:nvPr/>
          </p:nvSpPr>
          <p:spPr>
            <a:xfrm>
              <a:off x="491174" y="2622055"/>
              <a:ext cx="6502291"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7440" indent="-299948" defTabSz="914126">
                <a:lnSpc>
                  <a:spcPct val="100000"/>
                </a:lnSpc>
                <a:spcAft>
                  <a:spcPts val="1999"/>
                </a:spcAft>
                <a:defRPr/>
              </a:pPr>
              <a:r>
                <a:rPr lang="en-US" sz="3599">
                  <a:solidFill>
                    <a:srgbClr val="00B0F0"/>
                  </a:solidFill>
                </a:rPr>
                <a:t>“The costs of deploying, maintaining and </a:t>
              </a:r>
              <a:br>
                <a:rPr lang="en-US" sz="3599">
                  <a:solidFill>
                    <a:srgbClr val="00B0F0"/>
                  </a:solidFill>
                </a:rPr>
              </a:br>
              <a:r>
                <a:rPr lang="en-US" sz="3599">
                  <a:solidFill>
                    <a:srgbClr val="00B0F0"/>
                  </a:solidFill>
                </a:rPr>
                <a:t>upgrading architectures </a:t>
              </a:r>
              <a:br>
                <a:rPr lang="en-US" sz="3599">
                  <a:solidFill>
                    <a:srgbClr val="00B0F0"/>
                  </a:solidFill>
                </a:rPr>
              </a:br>
              <a:r>
                <a:rPr lang="en-US" sz="3599">
                  <a:solidFill>
                    <a:srgbClr val="00B0F0"/>
                  </a:solidFill>
                </a:rPr>
                <a:t>are unpredictable.”</a:t>
              </a:r>
            </a:p>
          </p:txBody>
        </p:sp>
      </p:grpSp>
      <p:grpSp>
        <p:nvGrpSpPr>
          <p:cNvPr id="87" name="Group 86">
            <a:extLst>
              <a:ext uri="{FF2B5EF4-FFF2-40B4-BE49-F238E27FC236}">
                <a16:creationId xmlns:a16="http://schemas.microsoft.com/office/drawing/2014/main" id="{492FD7FC-B364-434F-BD20-FC4ABAA1CAEC}"/>
              </a:ext>
            </a:extLst>
          </p:cNvPr>
          <p:cNvGrpSpPr/>
          <p:nvPr/>
        </p:nvGrpSpPr>
        <p:grpSpPr>
          <a:xfrm>
            <a:off x="13125310" y="2901927"/>
            <a:ext cx="4708885" cy="1704273"/>
            <a:chOff x="7236818" y="2384841"/>
            <a:chExt cx="4710112" cy="1704717"/>
          </a:xfrm>
        </p:grpSpPr>
        <p:sp>
          <p:nvSpPr>
            <p:cNvPr id="88" name="Content Placeholder 2">
              <a:extLst>
                <a:ext uri="{FF2B5EF4-FFF2-40B4-BE49-F238E27FC236}">
                  <a16:creationId xmlns:a16="http://schemas.microsoft.com/office/drawing/2014/main" id="{CC112C80-E26F-FD41-B350-47AEC0289CC2}"/>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89" name="Title 2">
              <a:extLst>
                <a:ext uri="{FF2B5EF4-FFF2-40B4-BE49-F238E27FC236}">
                  <a16:creationId xmlns:a16="http://schemas.microsoft.com/office/drawing/2014/main" id="{D99070FB-3F14-1D40-BB89-EA32794CFEBE}"/>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90" name="Group 89">
            <a:extLst>
              <a:ext uri="{FF2B5EF4-FFF2-40B4-BE49-F238E27FC236}">
                <a16:creationId xmlns:a16="http://schemas.microsoft.com/office/drawing/2014/main" id="{7C3E688A-BCA7-2E44-93AE-13210E398A33}"/>
              </a:ext>
            </a:extLst>
          </p:cNvPr>
          <p:cNvGrpSpPr/>
          <p:nvPr/>
        </p:nvGrpSpPr>
        <p:grpSpPr>
          <a:xfrm>
            <a:off x="-8055233" y="-5731"/>
            <a:ext cx="7313296" cy="6856214"/>
            <a:chOff x="-1" y="0"/>
            <a:chExt cx="7315201" cy="6858000"/>
          </a:xfrm>
        </p:grpSpPr>
        <p:grpSp>
          <p:nvGrpSpPr>
            <p:cNvPr id="91" name="Group 90">
              <a:extLst>
                <a:ext uri="{FF2B5EF4-FFF2-40B4-BE49-F238E27FC236}">
                  <a16:creationId xmlns:a16="http://schemas.microsoft.com/office/drawing/2014/main" id="{77A5EC5C-BDCE-9542-A579-A901B7509F11}"/>
                </a:ext>
              </a:extLst>
            </p:cNvPr>
            <p:cNvGrpSpPr/>
            <p:nvPr/>
          </p:nvGrpSpPr>
          <p:grpSpPr>
            <a:xfrm>
              <a:off x="-1" y="0"/>
              <a:ext cx="7315201" cy="6858000"/>
              <a:chOff x="-1" y="0"/>
              <a:chExt cx="7315201" cy="6858000"/>
            </a:xfrm>
          </p:grpSpPr>
          <p:sp>
            <p:nvSpPr>
              <p:cNvPr id="93" name="Rectangle 92">
                <a:extLst>
                  <a:ext uri="{FF2B5EF4-FFF2-40B4-BE49-F238E27FC236}">
                    <a16:creationId xmlns:a16="http://schemas.microsoft.com/office/drawing/2014/main" id="{0D4C9147-B739-8547-A0EA-E49B808959D7}"/>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4" name="Rectangle 93">
                <a:extLst>
                  <a:ext uri="{FF2B5EF4-FFF2-40B4-BE49-F238E27FC236}">
                    <a16:creationId xmlns:a16="http://schemas.microsoft.com/office/drawing/2014/main" id="{1E373EE0-AA9D-FF4C-8716-F0970EF24154}"/>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5" name="Content Placeholder 2">
                <a:extLst>
                  <a:ext uri="{FF2B5EF4-FFF2-40B4-BE49-F238E27FC236}">
                    <a16:creationId xmlns:a16="http://schemas.microsoft.com/office/drawing/2014/main" id="{618F5C37-BE08-D54C-918E-BA15BD902DD1}"/>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96" name="Group 95">
                <a:extLst>
                  <a:ext uri="{FF2B5EF4-FFF2-40B4-BE49-F238E27FC236}">
                    <a16:creationId xmlns:a16="http://schemas.microsoft.com/office/drawing/2014/main" id="{C1CA611E-AB9B-4243-8FE1-58094F99BEA3}"/>
                  </a:ext>
                </a:extLst>
              </p:cNvPr>
              <p:cNvGrpSpPr/>
              <p:nvPr/>
            </p:nvGrpSpPr>
            <p:grpSpPr>
              <a:xfrm>
                <a:off x="738870" y="758633"/>
                <a:ext cx="1065466" cy="1064569"/>
                <a:chOff x="2652713" y="3841750"/>
                <a:chExt cx="1887537" cy="1885950"/>
              </a:xfrm>
              <a:solidFill>
                <a:srgbClr val="FF2F92"/>
              </a:solidFill>
            </p:grpSpPr>
            <p:sp>
              <p:nvSpPr>
                <p:cNvPr id="97" name="Freeform 13">
                  <a:extLst>
                    <a:ext uri="{FF2B5EF4-FFF2-40B4-BE49-F238E27FC236}">
                      <a16:creationId xmlns:a16="http://schemas.microsoft.com/office/drawing/2014/main" id="{D3A820D7-6669-944B-A63F-47AAED722718}"/>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8" name="Freeform 14">
                  <a:extLst>
                    <a:ext uri="{FF2B5EF4-FFF2-40B4-BE49-F238E27FC236}">
                      <a16:creationId xmlns:a16="http://schemas.microsoft.com/office/drawing/2014/main" id="{63CB54E2-34A5-F04D-A9CD-0626E0F25402}"/>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9" name="Freeform 15">
                  <a:extLst>
                    <a:ext uri="{FF2B5EF4-FFF2-40B4-BE49-F238E27FC236}">
                      <a16:creationId xmlns:a16="http://schemas.microsoft.com/office/drawing/2014/main" id="{7E1C4F9C-08F0-EF47-AE15-8937483C08A8}"/>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0" name="Freeform 16">
                  <a:extLst>
                    <a:ext uri="{FF2B5EF4-FFF2-40B4-BE49-F238E27FC236}">
                      <a16:creationId xmlns:a16="http://schemas.microsoft.com/office/drawing/2014/main" id="{DA1DEF15-1592-1340-8807-FA492C3485F4}"/>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1" name="Freeform 17">
                  <a:extLst>
                    <a:ext uri="{FF2B5EF4-FFF2-40B4-BE49-F238E27FC236}">
                      <a16:creationId xmlns:a16="http://schemas.microsoft.com/office/drawing/2014/main" id="{BC6F40FD-F581-1348-B804-5779CD0812E0}"/>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2" name="Freeform 18">
                  <a:extLst>
                    <a:ext uri="{FF2B5EF4-FFF2-40B4-BE49-F238E27FC236}">
                      <a16:creationId xmlns:a16="http://schemas.microsoft.com/office/drawing/2014/main" id="{97D63EEA-8BAC-064C-AC4E-1C30D050AF42}"/>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3" name="Freeform 19">
                  <a:extLst>
                    <a:ext uri="{FF2B5EF4-FFF2-40B4-BE49-F238E27FC236}">
                      <a16:creationId xmlns:a16="http://schemas.microsoft.com/office/drawing/2014/main" id="{D27E796F-8317-B44F-B79E-79891AE12259}"/>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4" name="Freeform 20">
                  <a:extLst>
                    <a:ext uri="{FF2B5EF4-FFF2-40B4-BE49-F238E27FC236}">
                      <a16:creationId xmlns:a16="http://schemas.microsoft.com/office/drawing/2014/main" id="{15D4F25E-C8A4-DF40-8355-8C607E2F0B62}"/>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5" name="Freeform 21">
                  <a:extLst>
                    <a:ext uri="{FF2B5EF4-FFF2-40B4-BE49-F238E27FC236}">
                      <a16:creationId xmlns:a16="http://schemas.microsoft.com/office/drawing/2014/main" id="{63C0D9D6-C13F-A744-B56F-441999135534}"/>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6" name="Freeform 22">
                  <a:extLst>
                    <a:ext uri="{FF2B5EF4-FFF2-40B4-BE49-F238E27FC236}">
                      <a16:creationId xmlns:a16="http://schemas.microsoft.com/office/drawing/2014/main" id="{76DA2A82-E0A3-4548-BBCD-F9C606AD55A5}"/>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7" name="Freeform 23">
                  <a:extLst>
                    <a:ext uri="{FF2B5EF4-FFF2-40B4-BE49-F238E27FC236}">
                      <a16:creationId xmlns:a16="http://schemas.microsoft.com/office/drawing/2014/main" id="{F8DAEB29-8EE1-A742-BBCC-D4FC4A6473F2}"/>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8" name="Freeform 24">
                  <a:extLst>
                    <a:ext uri="{FF2B5EF4-FFF2-40B4-BE49-F238E27FC236}">
                      <a16:creationId xmlns:a16="http://schemas.microsoft.com/office/drawing/2014/main" id="{D11A136B-BD1E-8E43-8648-F2B37F63739D}"/>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9" name="Freeform 25">
                  <a:extLst>
                    <a:ext uri="{FF2B5EF4-FFF2-40B4-BE49-F238E27FC236}">
                      <a16:creationId xmlns:a16="http://schemas.microsoft.com/office/drawing/2014/main" id="{2166F4A1-BF8E-1447-B97E-208471009F37}"/>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0" name="Freeform 26">
                  <a:extLst>
                    <a:ext uri="{FF2B5EF4-FFF2-40B4-BE49-F238E27FC236}">
                      <a16:creationId xmlns:a16="http://schemas.microsoft.com/office/drawing/2014/main" id="{80DB0A60-2A65-E948-A2A7-3A222A8EE005}"/>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1" name="Freeform 27">
                  <a:extLst>
                    <a:ext uri="{FF2B5EF4-FFF2-40B4-BE49-F238E27FC236}">
                      <a16:creationId xmlns:a16="http://schemas.microsoft.com/office/drawing/2014/main" id="{4BE589E7-3143-1848-A696-605A3A9D4812}"/>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2" name="Freeform 28">
                  <a:extLst>
                    <a:ext uri="{FF2B5EF4-FFF2-40B4-BE49-F238E27FC236}">
                      <a16:creationId xmlns:a16="http://schemas.microsoft.com/office/drawing/2014/main" id="{6E71333F-6AFC-B640-BD2F-BA7A8EF34F7E}"/>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3" name="Freeform 29">
                  <a:extLst>
                    <a:ext uri="{FF2B5EF4-FFF2-40B4-BE49-F238E27FC236}">
                      <a16:creationId xmlns:a16="http://schemas.microsoft.com/office/drawing/2014/main" id="{EEF5A635-705C-E347-AFAB-57FCD6790945}"/>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4" name="Freeform 30">
                  <a:extLst>
                    <a:ext uri="{FF2B5EF4-FFF2-40B4-BE49-F238E27FC236}">
                      <a16:creationId xmlns:a16="http://schemas.microsoft.com/office/drawing/2014/main" id="{FFE56373-95F8-C948-AF9D-2584C311413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31">
                  <a:extLst>
                    <a:ext uri="{FF2B5EF4-FFF2-40B4-BE49-F238E27FC236}">
                      <a16:creationId xmlns:a16="http://schemas.microsoft.com/office/drawing/2014/main" id="{A5FFD9E5-9119-0C40-A049-30C88FA32911}"/>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32">
                  <a:extLst>
                    <a:ext uri="{FF2B5EF4-FFF2-40B4-BE49-F238E27FC236}">
                      <a16:creationId xmlns:a16="http://schemas.microsoft.com/office/drawing/2014/main" id="{B1C9722F-679A-4945-82E7-A82A84A70462}"/>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33">
                  <a:extLst>
                    <a:ext uri="{FF2B5EF4-FFF2-40B4-BE49-F238E27FC236}">
                      <a16:creationId xmlns:a16="http://schemas.microsoft.com/office/drawing/2014/main" id="{FEA448A2-473E-E345-AFAE-02A6F530A235}"/>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34">
                  <a:extLst>
                    <a:ext uri="{FF2B5EF4-FFF2-40B4-BE49-F238E27FC236}">
                      <a16:creationId xmlns:a16="http://schemas.microsoft.com/office/drawing/2014/main" id="{9ED3E1D7-8252-4346-8EE1-C208B0B6FEA4}"/>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35">
                  <a:extLst>
                    <a:ext uri="{FF2B5EF4-FFF2-40B4-BE49-F238E27FC236}">
                      <a16:creationId xmlns:a16="http://schemas.microsoft.com/office/drawing/2014/main" id="{379EFB68-483A-204A-B060-7C402D8B9A79}"/>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92" name="Title 8">
              <a:extLst>
                <a:ext uri="{FF2B5EF4-FFF2-40B4-BE49-F238E27FC236}">
                  <a16:creationId xmlns:a16="http://schemas.microsoft.com/office/drawing/2014/main" id="{E51E488F-3B9E-CB4D-9AF3-02A4074521CA}"/>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spTree>
    <p:extLst>
      <p:ext uri="{BB962C8B-B14F-4D97-AF65-F5344CB8AC3E}">
        <p14:creationId xmlns:p14="http://schemas.microsoft.com/office/powerpoint/2010/main" val="7429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4239D0B-1276-7747-ACF7-794AB072EF74}"/>
              </a:ext>
            </a:extLst>
          </p:cNvPr>
          <p:cNvSpPr txBox="1">
            <a:spLocks/>
          </p:cNvSpPr>
          <p:nvPr/>
        </p:nvSpPr>
        <p:spPr>
          <a:xfrm>
            <a:off x="609441" y="3062646"/>
            <a:ext cx="4030823" cy="1088989"/>
          </a:xfrm>
          <a:prstGeom prst="rect">
            <a:avLst/>
          </a:prstGeom>
        </p:spPr>
        <p:txBody>
          <a:bodyPr vert="horz" wrap="none" lIns="91416" tIns="45708" rIns="91416" bIns="45708" rtlCol="0" anchor="t">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r>
              <a:rPr lang="en-US" sz="7198" b="0">
                <a:latin typeface="Polaris Light" panose="02000000000000000000" pitchFamily="2" charset="0"/>
                <a:ea typeface="Polaris Light" panose="02000000000000000000" pitchFamily="2" charset="0"/>
                <a:cs typeface="Polaris Light" panose="02000000000000000000" pitchFamily="2" charset="0"/>
              </a:rPr>
              <a:t>Thank You</a:t>
            </a:r>
          </a:p>
        </p:txBody>
      </p:sp>
    </p:spTree>
    <p:extLst>
      <p:ext uri="{BB962C8B-B14F-4D97-AF65-F5344CB8AC3E}">
        <p14:creationId xmlns:p14="http://schemas.microsoft.com/office/powerpoint/2010/main" val="14608397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1C01D608-CEB4-0741-9F32-7B2C557AAB1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86" name="Rectangle 85">
            <a:extLst>
              <a:ext uri="{FF2B5EF4-FFF2-40B4-BE49-F238E27FC236}">
                <a16:creationId xmlns:a16="http://schemas.microsoft.com/office/drawing/2014/main" id="{130EFF9F-01C5-9F43-8953-366A6398A830}"/>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8" name="Group 17">
            <a:extLst>
              <a:ext uri="{FF2B5EF4-FFF2-40B4-BE49-F238E27FC236}">
                <a16:creationId xmlns:a16="http://schemas.microsoft.com/office/drawing/2014/main" id="{82A67D62-DA2F-2347-8309-05AD8B203214}"/>
              </a:ext>
            </a:extLst>
          </p:cNvPr>
          <p:cNvGrpSpPr/>
          <p:nvPr/>
        </p:nvGrpSpPr>
        <p:grpSpPr>
          <a:xfrm>
            <a:off x="7090509" y="2908551"/>
            <a:ext cx="4708885" cy="1704273"/>
            <a:chOff x="7236818" y="2384841"/>
            <a:chExt cx="4710112" cy="1704717"/>
          </a:xfrm>
        </p:grpSpPr>
        <p:sp>
          <p:nvSpPr>
            <p:cNvPr id="164" name="Content Placeholder 2">
              <a:extLst>
                <a:ext uri="{FF2B5EF4-FFF2-40B4-BE49-F238E27FC236}">
                  <a16:creationId xmlns:a16="http://schemas.microsoft.com/office/drawing/2014/main" id="{BBF5982F-3F79-A347-A86F-32D902D882B0}"/>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165" name="Title 2">
              <a:extLst>
                <a:ext uri="{FF2B5EF4-FFF2-40B4-BE49-F238E27FC236}">
                  <a16:creationId xmlns:a16="http://schemas.microsoft.com/office/drawing/2014/main" id="{E40BD4AE-7EB1-C14F-AEDF-4302B75AFFAA}"/>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 name="Group 4">
            <a:extLst>
              <a:ext uri="{FF2B5EF4-FFF2-40B4-BE49-F238E27FC236}">
                <a16:creationId xmlns:a16="http://schemas.microsoft.com/office/drawing/2014/main" id="{3585D890-0337-F442-9B5B-1BE0036955C0}"/>
              </a:ext>
            </a:extLst>
          </p:cNvPr>
          <p:cNvGrpSpPr/>
          <p:nvPr/>
        </p:nvGrpSpPr>
        <p:grpSpPr>
          <a:xfrm>
            <a:off x="-1" y="893"/>
            <a:ext cx="7313296" cy="6856214"/>
            <a:chOff x="-1" y="0"/>
            <a:chExt cx="7315201" cy="6858000"/>
          </a:xfrm>
        </p:grpSpPr>
        <p:grpSp>
          <p:nvGrpSpPr>
            <p:cNvPr id="3" name="Group 2">
              <a:extLst>
                <a:ext uri="{FF2B5EF4-FFF2-40B4-BE49-F238E27FC236}">
                  <a16:creationId xmlns:a16="http://schemas.microsoft.com/office/drawing/2014/main" id="{E87AB9FA-53A5-CF46-91DC-A9CA37CEE9D0}"/>
                </a:ext>
              </a:extLst>
            </p:cNvPr>
            <p:cNvGrpSpPr/>
            <p:nvPr/>
          </p:nvGrpSpPr>
          <p:grpSpPr>
            <a:xfrm>
              <a:off x="-1" y="0"/>
              <a:ext cx="7315201" cy="6858000"/>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D002FF7E-98DA-AD4B-B567-50B4B8A17209}"/>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113" name="Group 112">
                <a:extLst>
                  <a:ext uri="{FF2B5EF4-FFF2-40B4-BE49-F238E27FC236}">
                    <a16:creationId xmlns:a16="http://schemas.microsoft.com/office/drawing/2014/main" id="{6F774162-DE02-844B-A07E-F7F3B533B41D}"/>
                  </a:ext>
                </a:extLst>
              </p:cNvPr>
              <p:cNvGrpSpPr/>
              <p:nvPr/>
            </p:nvGrpSpPr>
            <p:grpSpPr>
              <a:xfrm>
                <a:off x="738870" y="758633"/>
                <a:ext cx="1065466" cy="1064569"/>
                <a:chOff x="2652713" y="3841750"/>
                <a:chExt cx="1887537" cy="1885950"/>
              </a:xfrm>
              <a:solidFill>
                <a:srgbClr val="FF2F92"/>
              </a:solidFill>
            </p:grpSpPr>
            <p:sp>
              <p:nvSpPr>
                <p:cNvPr id="114" name="Freeform 13">
                  <a:extLst>
                    <a:ext uri="{FF2B5EF4-FFF2-40B4-BE49-F238E27FC236}">
                      <a16:creationId xmlns:a16="http://schemas.microsoft.com/office/drawing/2014/main" id="{BBC2B73A-D74C-A048-813A-39CC7359D9F7}"/>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4">
                  <a:extLst>
                    <a:ext uri="{FF2B5EF4-FFF2-40B4-BE49-F238E27FC236}">
                      <a16:creationId xmlns:a16="http://schemas.microsoft.com/office/drawing/2014/main" id="{B7591A14-937F-DD4A-B8D9-1194FE969B4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5">
                  <a:extLst>
                    <a:ext uri="{FF2B5EF4-FFF2-40B4-BE49-F238E27FC236}">
                      <a16:creationId xmlns:a16="http://schemas.microsoft.com/office/drawing/2014/main" id="{C5380FD2-2E44-2B48-9CBA-3FAA15D2949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6">
                  <a:extLst>
                    <a:ext uri="{FF2B5EF4-FFF2-40B4-BE49-F238E27FC236}">
                      <a16:creationId xmlns:a16="http://schemas.microsoft.com/office/drawing/2014/main" id="{D3EEBEFB-2B35-7147-9AFD-8B0F234C49C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17">
                  <a:extLst>
                    <a:ext uri="{FF2B5EF4-FFF2-40B4-BE49-F238E27FC236}">
                      <a16:creationId xmlns:a16="http://schemas.microsoft.com/office/drawing/2014/main" id="{DE24AE6C-60EA-CB4E-8B95-3F11C7BA90D3}"/>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18">
                  <a:extLst>
                    <a:ext uri="{FF2B5EF4-FFF2-40B4-BE49-F238E27FC236}">
                      <a16:creationId xmlns:a16="http://schemas.microsoft.com/office/drawing/2014/main" id="{760297A7-9D2C-8F49-A357-2F0E7905EC8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19">
                  <a:extLst>
                    <a:ext uri="{FF2B5EF4-FFF2-40B4-BE49-F238E27FC236}">
                      <a16:creationId xmlns:a16="http://schemas.microsoft.com/office/drawing/2014/main" id="{47BA7DD6-19BA-F349-9013-04910D12E47B}"/>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0">
                  <a:extLst>
                    <a:ext uri="{FF2B5EF4-FFF2-40B4-BE49-F238E27FC236}">
                      <a16:creationId xmlns:a16="http://schemas.microsoft.com/office/drawing/2014/main" id="{214523AF-B23D-EF46-A3E0-BDBCCF2EA59F}"/>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1">
                  <a:extLst>
                    <a:ext uri="{FF2B5EF4-FFF2-40B4-BE49-F238E27FC236}">
                      <a16:creationId xmlns:a16="http://schemas.microsoft.com/office/drawing/2014/main" id="{87DF8573-9C37-4746-9124-A4179CE0BBEC}"/>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2">
                  <a:extLst>
                    <a:ext uri="{FF2B5EF4-FFF2-40B4-BE49-F238E27FC236}">
                      <a16:creationId xmlns:a16="http://schemas.microsoft.com/office/drawing/2014/main" id="{965811F1-CC12-3A49-B883-1B242F997E19}"/>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3">
                  <a:extLst>
                    <a:ext uri="{FF2B5EF4-FFF2-40B4-BE49-F238E27FC236}">
                      <a16:creationId xmlns:a16="http://schemas.microsoft.com/office/drawing/2014/main" id="{83F2680E-D4D7-0846-AA26-CF3D24B4C2A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4">
                  <a:extLst>
                    <a:ext uri="{FF2B5EF4-FFF2-40B4-BE49-F238E27FC236}">
                      <a16:creationId xmlns:a16="http://schemas.microsoft.com/office/drawing/2014/main" id="{56A130DD-B55D-7B45-B498-C448F4394866}"/>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9" name="Freeform 25">
                  <a:extLst>
                    <a:ext uri="{FF2B5EF4-FFF2-40B4-BE49-F238E27FC236}">
                      <a16:creationId xmlns:a16="http://schemas.microsoft.com/office/drawing/2014/main" id="{EAF2A8BC-ED7E-9044-9189-79185E84C4E0}"/>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0" name="Freeform 26">
                  <a:extLst>
                    <a:ext uri="{FF2B5EF4-FFF2-40B4-BE49-F238E27FC236}">
                      <a16:creationId xmlns:a16="http://schemas.microsoft.com/office/drawing/2014/main" id="{82A82202-5FCF-CD4D-BEE3-44D5C909BF66}"/>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1" name="Freeform 27">
                  <a:extLst>
                    <a:ext uri="{FF2B5EF4-FFF2-40B4-BE49-F238E27FC236}">
                      <a16:creationId xmlns:a16="http://schemas.microsoft.com/office/drawing/2014/main" id="{6A6BC77C-09B8-5F4E-8D79-6BA94078EFB1}"/>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2" name="Freeform 28">
                  <a:extLst>
                    <a:ext uri="{FF2B5EF4-FFF2-40B4-BE49-F238E27FC236}">
                      <a16:creationId xmlns:a16="http://schemas.microsoft.com/office/drawing/2014/main" id="{CBA0F270-8F90-1A42-B219-B6116E3121AA}"/>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3" name="Freeform 29">
                  <a:extLst>
                    <a:ext uri="{FF2B5EF4-FFF2-40B4-BE49-F238E27FC236}">
                      <a16:creationId xmlns:a16="http://schemas.microsoft.com/office/drawing/2014/main" id="{D8735AB4-D401-234A-BA0D-FFE729DF97F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4" name="Freeform 30">
                  <a:extLst>
                    <a:ext uri="{FF2B5EF4-FFF2-40B4-BE49-F238E27FC236}">
                      <a16:creationId xmlns:a16="http://schemas.microsoft.com/office/drawing/2014/main" id="{6010F146-640B-804F-BDC3-DE4C216D9CA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5" name="Freeform 31">
                  <a:extLst>
                    <a:ext uri="{FF2B5EF4-FFF2-40B4-BE49-F238E27FC236}">
                      <a16:creationId xmlns:a16="http://schemas.microsoft.com/office/drawing/2014/main" id="{FD8C9111-7E7C-484E-9581-B7AB1A3A54A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6" name="Freeform 32">
                  <a:extLst>
                    <a:ext uri="{FF2B5EF4-FFF2-40B4-BE49-F238E27FC236}">
                      <a16:creationId xmlns:a16="http://schemas.microsoft.com/office/drawing/2014/main" id="{6B85BFB3-8123-EF4D-9AB7-38B72B634A2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7" name="Freeform 33">
                  <a:extLst>
                    <a:ext uri="{FF2B5EF4-FFF2-40B4-BE49-F238E27FC236}">
                      <a16:creationId xmlns:a16="http://schemas.microsoft.com/office/drawing/2014/main" id="{EA358E99-0490-D847-A670-A3522DE2798F}"/>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34">
                  <a:extLst>
                    <a:ext uri="{FF2B5EF4-FFF2-40B4-BE49-F238E27FC236}">
                      <a16:creationId xmlns:a16="http://schemas.microsoft.com/office/drawing/2014/main" id="{2F5EC54B-BC20-6E4B-92A8-BB264708E2F3}"/>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35">
                  <a:extLst>
                    <a:ext uri="{FF2B5EF4-FFF2-40B4-BE49-F238E27FC236}">
                      <a16:creationId xmlns:a16="http://schemas.microsoft.com/office/drawing/2014/main" id="{97FA0FE7-0CA0-EA46-834D-859077621D27}"/>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103" name="Title 8">
              <a:extLst>
                <a:ext uri="{FF2B5EF4-FFF2-40B4-BE49-F238E27FC236}">
                  <a16:creationId xmlns:a16="http://schemas.microsoft.com/office/drawing/2014/main" id="{D655583B-5EAB-B048-ACFF-DAFAA79FB611}"/>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grpSp>
        <p:nvGrpSpPr>
          <p:cNvPr id="46" name="Group 45">
            <a:extLst>
              <a:ext uri="{FF2B5EF4-FFF2-40B4-BE49-F238E27FC236}">
                <a16:creationId xmlns:a16="http://schemas.microsoft.com/office/drawing/2014/main" id="{C6C865A8-0FF0-784F-BF50-9A0AE2AE199E}"/>
              </a:ext>
            </a:extLst>
          </p:cNvPr>
          <p:cNvGrpSpPr/>
          <p:nvPr/>
        </p:nvGrpSpPr>
        <p:grpSpPr>
          <a:xfrm>
            <a:off x="-8008866" y="893"/>
            <a:ext cx="7313296" cy="6856214"/>
            <a:chOff x="-1" y="0"/>
            <a:chExt cx="7315201" cy="6858000"/>
          </a:xfrm>
        </p:grpSpPr>
        <p:sp>
          <p:nvSpPr>
            <p:cNvPr id="47" name="Rectangle 46">
              <a:extLst>
                <a:ext uri="{FF2B5EF4-FFF2-40B4-BE49-F238E27FC236}">
                  <a16:creationId xmlns:a16="http://schemas.microsoft.com/office/drawing/2014/main" id="{33BE528B-B222-8C48-89AB-08B8F3CE28BA}"/>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8" name="Rectangle 47">
              <a:extLst>
                <a:ext uri="{FF2B5EF4-FFF2-40B4-BE49-F238E27FC236}">
                  <a16:creationId xmlns:a16="http://schemas.microsoft.com/office/drawing/2014/main" id="{CF360AC9-A25D-054F-A9B6-B9E18551D4D1}"/>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9" name="Content Placeholder 2">
              <a:extLst>
                <a:ext uri="{FF2B5EF4-FFF2-40B4-BE49-F238E27FC236}">
                  <a16:creationId xmlns:a16="http://schemas.microsoft.com/office/drawing/2014/main" id="{C2F82B64-57C8-B74B-8AD2-501B786AE90E}"/>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50" name="Title 8">
              <a:extLst>
                <a:ext uri="{FF2B5EF4-FFF2-40B4-BE49-F238E27FC236}">
                  <a16:creationId xmlns:a16="http://schemas.microsoft.com/office/drawing/2014/main" id="{D162BD94-9AB6-7449-8692-EC49D5BFB194}"/>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51" name="Group 50">
              <a:extLst>
                <a:ext uri="{FF2B5EF4-FFF2-40B4-BE49-F238E27FC236}">
                  <a16:creationId xmlns:a16="http://schemas.microsoft.com/office/drawing/2014/main" id="{CA4ADF41-7CCB-E646-A506-5FD12DDCDD82}"/>
                </a:ext>
              </a:extLst>
            </p:cNvPr>
            <p:cNvGrpSpPr/>
            <p:nvPr/>
          </p:nvGrpSpPr>
          <p:grpSpPr>
            <a:xfrm>
              <a:off x="738870" y="758633"/>
              <a:ext cx="1065466" cy="1064569"/>
              <a:chOff x="2652713" y="3841750"/>
              <a:chExt cx="1887537" cy="1885950"/>
            </a:xfrm>
            <a:solidFill>
              <a:srgbClr val="FF2F92"/>
            </a:solidFill>
          </p:grpSpPr>
          <p:sp>
            <p:nvSpPr>
              <p:cNvPr id="52" name="Freeform 13">
                <a:extLst>
                  <a:ext uri="{FF2B5EF4-FFF2-40B4-BE49-F238E27FC236}">
                    <a16:creationId xmlns:a16="http://schemas.microsoft.com/office/drawing/2014/main" id="{A650AE6B-6D3D-5642-808F-1D3B652ECD96}"/>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3" name="Freeform 14">
                <a:extLst>
                  <a:ext uri="{FF2B5EF4-FFF2-40B4-BE49-F238E27FC236}">
                    <a16:creationId xmlns:a16="http://schemas.microsoft.com/office/drawing/2014/main" id="{0B63EB74-280B-C542-956F-F58178EC2980}"/>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4" name="Freeform 15">
                <a:extLst>
                  <a:ext uri="{FF2B5EF4-FFF2-40B4-BE49-F238E27FC236}">
                    <a16:creationId xmlns:a16="http://schemas.microsoft.com/office/drawing/2014/main" id="{00925286-9B99-9244-9112-5261735AA9BB}"/>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5" name="Freeform 16">
                <a:extLst>
                  <a:ext uri="{FF2B5EF4-FFF2-40B4-BE49-F238E27FC236}">
                    <a16:creationId xmlns:a16="http://schemas.microsoft.com/office/drawing/2014/main" id="{FD48BAE1-9420-BA4F-BEC0-D2B3694707A6}"/>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6" name="Freeform 17">
                <a:extLst>
                  <a:ext uri="{FF2B5EF4-FFF2-40B4-BE49-F238E27FC236}">
                    <a16:creationId xmlns:a16="http://schemas.microsoft.com/office/drawing/2014/main" id="{FD263759-4056-9E4E-814E-0AFC0B43DB58}"/>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7" name="Freeform 18">
                <a:extLst>
                  <a:ext uri="{FF2B5EF4-FFF2-40B4-BE49-F238E27FC236}">
                    <a16:creationId xmlns:a16="http://schemas.microsoft.com/office/drawing/2014/main" id="{953A5FA6-DF95-C04A-9FC3-6C59C5207863}"/>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8" name="Freeform 19">
                <a:extLst>
                  <a:ext uri="{FF2B5EF4-FFF2-40B4-BE49-F238E27FC236}">
                    <a16:creationId xmlns:a16="http://schemas.microsoft.com/office/drawing/2014/main" id="{C93462B7-A9F7-854D-9210-9D7C8EEBA6DC}"/>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9" name="Freeform 20">
                <a:extLst>
                  <a:ext uri="{FF2B5EF4-FFF2-40B4-BE49-F238E27FC236}">
                    <a16:creationId xmlns:a16="http://schemas.microsoft.com/office/drawing/2014/main" id="{957D898A-545E-934A-B6CE-D31E5B9990CD}"/>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21">
                <a:extLst>
                  <a:ext uri="{FF2B5EF4-FFF2-40B4-BE49-F238E27FC236}">
                    <a16:creationId xmlns:a16="http://schemas.microsoft.com/office/drawing/2014/main" id="{5A555E29-CBF7-444B-AC5D-F2F101AC3AB0}"/>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22">
                <a:extLst>
                  <a:ext uri="{FF2B5EF4-FFF2-40B4-BE49-F238E27FC236}">
                    <a16:creationId xmlns:a16="http://schemas.microsoft.com/office/drawing/2014/main" id="{1D3C25C0-B6C0-DC48-992E-6681D53919C5}"/>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23">
                <a:extLst>
                  <a:ext uri="{FF2B5EF4-FFF2-40B4-BE49-F238E27FC236}">
                    <a16:creationId xmlns:a16="http://schemas.microsoft.com/office/drawing/2014/main" id="{DEB8F8B3-6059-2440-B707-0F3395C0FAD9}"/>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3" name="Freeform 24">
                <a:extLst>
                  <a:ext uri="{FF2B5EF4-FFF2-40B4-BE49-F238E27FC236}">
                    <a16:creationId xmlns:a16="http://schemas.microsoft.com/office/drawing/2014/main" id="{32A8FF74-42B3-D944-87E3-24259C90BC8D}"/>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4" name="Freeform 25">
                <a:extLst>
                  <a:ext uri="{FF2B5EF4-FFF2-40B4-BE49-F238E27FC236}">
                    <a16:creationId xmlns:a16="http://schemas.microsoft.com/office/drawing/2014/main" id="{A6809F5F-AA50-234B-8705-541A05BCA8CF}"/>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5" name="Freeform 26">
                <a:extLst>
                  <a:ext uri="{FF2B5EF4-FFF2-40B4-BE49-F238E27FC236}">
                    <a16:creationId xmlns:a16="http://schemas.microsoft.com/office/drawing/2014/main" id="{E3477BD3-0614-794B-9CCA-1BDC9D407BFF}"/>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6" name="Freeform 27">
                <a:extLst>
                  <a:ext uri="{FF2B5EF4-FFF2-40B4-BE49-F238E27FC236}">
                    <a16:creationId xmlns:a16="http://schemas.microsoft.com/office/drawing/2014/main" id="{6E5B916B-06F4-DF40-A711-EC2502016D2B}"/>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7" name="Freeform 28">
                <a:extLst>
                  <a:ext uri="{FF2B5EF4-FFF2-40B4-BE49-F238E27FC236}">
                    <a16:creationId xmlns:a16="http://schemas.microsoft.com/office/drawing/2014/main" id="{BBFC7FC8-F5CC-DB4C-90BC-2ED5385F91C2}"/>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8" name="Freeform 29">
                <a:extLst>
                  <a:ext uri="{FF2B5EF4-FFF2-40B4-BE49-F238E27FC236}">
                    <a16:creationId xmlns:a16="http://schemas.microsoft.com/office/drawing/2014/main" id="{175E2F31-3FF1-8E47-BACA-EE413D096552}"/>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9" name="Freeform 30">
                <a:extLst>
                  <a:ext uri="{FF2B5EF4-FFF2-40B4-BE49-F238E27FC236}">
                    <a16:creationId xmlns:a16="http://schemas.microsoft.com/office/drawing/2014/main" id="{0480906E-AF50-FF4F-90A1-4911EB46B320}"/>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31">
                <a:extLst>
                  <a:ext uri="{FF2B5EF4-FFF2-40B4-BE49-F238E27FC236}">
                    <a16:creationId xmlns:a16="http://schemas.microsoft.com/office/drawing/2014/main" id="{24E14FE4-C502-BA4E-80E3-23B990390F5E}"/>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32">
                <a:extLst>
                  <a:ext uri="{FF2B5EF4-FFF2-40B4-BE49-F238E27FC236}">
                    <a16:creationId xmlns:a16="http://schemas.microsoft.com/office/drawing/2014/main" id="{8E9F3ED6-663D-D045-A7A7-D4CFEA98181D}"/>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33">
                <a:extLst>
                  <a:ext uri="{FF2B5EF4-FFF2-40B4-BE49-F238E27FC236}">
                    <a16:creationId xmlns:a16="http://schemas.microsoft.com/office/drawing/2014/main" id="{BFE96ABA-3907-864E-B024-DE9608947EC1}"/>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34">
                <a:extLst>
                  <a:ext uri="{FF2B5EF4-FFF2-40B4-BE49-F238E27FC236}">
                    <a16:creationId xmlns:a16="http://schemas.microsoft.com/office/drawing/2014/main" id="{0E34CCFC-3407-9346-A25C-3AB8CA11C0B8}"/>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35">
                <a:extLst>
                  <a:ext uri="{FF2B5EF4-FFF2-40B4-BE49-F238E27FC236}">
                    <a16:creationId xmlns:a16="http://schemas.microsoft.com/office/drawing/2014/main" id="{7816F3FC-20F3-E54A-A60D-73ED51A00C89}"/>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75" name="Group 74">
            <a:extLst>
              <a:ext uri="{FF2B5EF4-FFF2-40B4-BE49-F238E27FC236}">
                <a16:creationId xmlns:a16="http://schemas.microsoft.com/office/drawing/2014/main" id="{3F0553E1-2FCD-094D-B9F0-100889AB2DDA}"/>
              </a:ext>
            </a:extLst>
          </p:cNvPr>
          <p:cNvGrpSpPr/>
          <p:nvPr/>
        </p:nvGrpSpPr>
        <p:grpSpPr>
          <a:xfrm>
            <a:off x="13211426" y="2588387"/>
            <a:ext cx="4708885" cy="2363777"/>
            <a:chOff x="7236818" y="1448144"/>
            <a:chExt cx="4710112" cy="2364393"/>
          </a:xfrm>
        </p:grpSpPr>
        <p:sp>
          <p:nvSpPr>
            <p:cNvPr id="76" name="Content Placeholder 2">
              <a:extLst>
                <a:ext uri="{FF2B5EF4-FFF2-40B4-BE49-F238E27FC236}">
                  <a16:creationId xmlns:a16="http://schemas.microsoft.com/office/drawing/2014/main" id="{362D39B3-F7C5-CA49-ADFD-9A15FCCFD02F}"/>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77" name="Title 2">
              <a:extLst>
                <a:ext uri="{FF2B5EF4-FFF2-40B4-BE49-F238E27FC236}">
                  <a16:creationId xmlns:a16="http://schemas.microsoft.com/office/drawing/2014/main" id="{116316D0-4DB9-4B4A-BD60-6A3BBE21996B}"/>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78" name="Content Placeholder 2">
              <a:extLst>
                <a:ext uri="{FF2B5EF4-FFF2-40B4-BE49-F238E27FC236}">
                  <a16:creationId xmlns:a16="http://schemas.microsoft.com/office/drawing/2014/main" id="{E5522E8B-6659-F649-BD0E-88F0191EBBF9}"/>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Dark data exceeds</a:t>
              </a:r>
            </a:p>
          </p:txBody>
        </p:sp>
      </p:grpSp>
      <p:grpSp>
        <p:nvGrpSpPr>
          <p:cNvPr id="79" name="Group 78">
            <a:extLst>
              <a:ext uri="{FF2B5EF4-FFF2-40B4-BE49-F238E27FC236}">
                <a16:creationId xmlns:a16="http://schemas.microsoft.com/office/drawing/2014/main" id="{CAE2535F-718F-CF4C-8FC0-0B6C30857454}"/>
              </a:ext>
            </a:extLst>
          </p:cNvPr>
          <p:cNvGrpSpPr/>
          <p:nvPr/>
        </p:nvGrpSpPr>
        <p:grpSpPr>
          <a:xfrm>
            <a:off x="13704808" y="3019840"/>
            <a:ext cx="3524922" cy="1504270"/>
            <a:chOff x="7466457" y="2856219"/>
            <a:chExt cx="3525840" cy="1504662"/>
          </a:xfrm>
        </p:grpSpPr>
        <p:sp>
          <p:nvSpPr>
            <p:cNvPr id="80" name="Content Placeholder 2">
              <a:extLst>
                <a:ext uri="{FF2B5EF4-FFF2-40B4-BE49-F238E27FC236}">
                  <a16:creationId xmlns:a16="http://schemas.microsoft.com/office/drawing/2014/main" id="{5B1BCD1A-A477-2F47-808C-AF91298E55D6}"/>
                </a:ext>
              </a:extLst>
            </p:cNvPr>
            <p:cNvSpPr txBox="1">
              <a:spLocks/>
            </p:cNvSpPr>
            <p:nvPr/>
          </p:nvSpPr>
          <p:spPr>
            <a:xfrm>
              <a:off x="7466457" y="3822272"/>
              <a:ext cx="3525840" cy="538609"/>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2699" b="0">
                  <a:solidFill>
                    <a:prstClr val="white"/>
                  </a:solidFill>
                  <a:latin typeface="Polaris" panose="02000000000000000000" pitchFamily="2" charset="0"/>
                  <a:ea typeface="Polaris" panose="02000000000000000000" pitchFamily="2" charset="0"/>
                  <a:cs typeface="Polaris" panose="02000000000000000000" pitchFamily="2" charset="0"/>
                </a:rPr>
                <a:t>of data by 2025</a:t>
              </a:r>
            </a:p>
          </p:txBody>
        </p:sp>
        <p:sp>
          <p:nvSpPr>
            <p:cNvPr id="81" name="Title 2">
              <a:extLst>
                <a:ext uri="{FF2B5EF4-FFF2-40B4-BE49-F238E27FC236}">
                  <a16:creationId xmlns:a16="http://schemas.microsoft.com/office/drawing/2014/main" id="{E92F8326-7FC1-D846-9D89-BE8DB612027F}"/>
                </a:ext>
              </a:extLst>
            </p:cNvPr>
            <p:cNvSpPr txBox="1">
              <a:spLocks/>
            </p:cNvSpPr>
            <p:nvPr/>
          </p:nvSpPr>
          <p:spPr>
            <a:xfrm>
              <a:off x="7676802" y="2856219"/>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175</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ZB</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82" name="Group 81">
            <a:extLst>
              <a:ext uri="{FF2B5EF4-FFF2-40B4-BE49-F238E27FC236}">
                <a16:creationId xmlns:a16="http://schemas.microsoft.com/office/drawing/2014/main" id="{058CAC98-917E-624E-A5CE-09BE255E5E73}"/>
              </a:ext>
            </a:extLst>
          </p:cNvPr>
          <p:cNvGrpSpPr/>
          <p:nvPr/>
        </p:nvGrpSpPr>
        <p:grpSpPr>
          <a:xfrm>
            <a:off x="-8015484" y="-5730"/>
            <a:ext cx="7313296" cy="6856214"/>
            <a:chOff x="-1" y="0"/>
            <a:chExt cx="7315201" cy="6858000"/>
          </a:xfrm>
        </p:grpSpPr>
        <p:grpSp>
          <p:nvGrpSpPr>
            <p:cNvPr id="83" name="Group 82">
              <a:extLst>
                <a:ext uri="{FF2B5EF4-FFF2-40B4-BE49-F238E27FC236}">
                  <a16:creationId xmlns:a16="http://schemas.microsoft.com/office/drawing/2014/main" id="{9065BF23-1A94-044D-8A66-B8B70220D221}"/>
                </a:ext>
              </a:extLst>
            </p:cNvPr>
            <p:cNvGrpSpPr/>
            <p:nvPr/>
          </p:nvGrpSpPr>
          <p:grpSpPr>
            <a:xfrm>
              <a:off x="-1" y="0"/>
              <a:ext cx="7315201" cy="6858000"/>
              <a:chOff x="-1" y="0"/>
              <a:chExt cx="7315201" cy="6858000"/>
            </a:xfrm>
          </p:grpSpPr>
          <p:sp>
            <p:nvSpPr>
              <p:cNvPr id="85" name="Rectangle 84">
                <a:extLst>
                  <a:ext uri="{FF2B5EF4-FFF2-40B4-BE49-F238E27FC236}">
                    <a16:creationId xmlns:a16="http://schemas.microsoft.com/office/drawing/2014/main" id="{FBABA3D3-3910-0B40-B70D-356E134818C5}"/>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88" name="Rectangle 87">
                <a:extLst>
                  <a:ext uri="{FF2B5EF4-FFF2-40B4-BE49-F238E27FC236}">
                    <a16:creationId xmlns:a16="http://schemas.microsoft.com/office/drawing/2014/main" id="{77307228-C6AF-E84D-B6D6-A598471B8A85}"/>
                  </a:ext>
                </a:extLst>
              </p:cNvPr>
              <p:cNvSpPr/>
              <p:nvPr/>
            </p:nvSpPr>
            <p:spPr>
              <a:xfrm>
                <a:off x="-1" y="724034"/>
                <a:ext cx="182880" cy="10895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91" name="Title 8">
                <a:extLst>
                  <a:ext uri="{FF2B5EF4-FFF2-40B4-BE49-F238E27FC236}">
                    <a16:creationId xmlns:a16="http://schemas.microsoft.com/office/drawing/2014/main" id="{8549CB0D-62EA-E14D-AE5B-C481B43D4A1C}"/>
                  </a:ext>
                </a:extLst>
              </p:cNvPr>
              <p:cNvSpPr txBox="1">
                <a:spLocks/>
              </p:cNvSpPr>
              <p:nvPr/>
            </p:nvSpPr>
            <p:spPr>
              <a:xfrm>
                <a:off x="1943101" y="781186"/>
                <a:ext cx="411479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Increasing costs, </a:t>
                </a:r>
                <a:b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shrinking budgets</a:t>
                </a:r>
              </a:p>
            </p:txBody>
          </p:sp>
          <p:grpSp>
            <p:nvGrpSpPr>
              <p:cNvPr id="92" name="Group 91">
                <a:extLst>
                  <a:ext uri="{FF2B5EF4-FFF2-40B4-BE49-F238E27FC236}">
                    <a16:creationId xmlns:a16="http://schemas.microsoft.com/office/drawing/2014/main" id="{E43584CC-2AEB-994A-A1FD-A45B4A00AE02}"/>
                  </a:ext>
                </a:extLst>
              </p:cNvPr>
              <p:cNvGrpSpPr/>
              <p:nvPr/>
            </p:nvGrpSpPr>
            <p:grpSpPr>
              <a:xfrm>
                <a:off x="723901" y="725311"/>
                <a:ext cx="1104900" cy="1103485"/>
                <a:chOff x="5511851" y="2341743"/>
                <a:chExt cx="1430931" cy="1429099"/>
              </a:xfrm>
              <a:solidFill>
                <a:srgbClr val="00B0F0"/>
              </a:solidFill>
            </p:grpSpPr>
            <p:sp>
              <p:nvSpPr>
                <p:cNvPr id="93" name="Freeform 10">
                  <a:extLst>
                    <a:ext uri="{FF2B5EF4-FFF2-40B4-BE49-F238E27FC236}">
                      <a16:creationId xmlns:a16="http://schemas.microsoft.com/office/drawing/2014/main" id="{133D11D6-A430-294E-92BD-7591C61694AD}"/>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4" name="Freeform 11">
                  <a:extLst>
                    <a:ext uri="{FF2B5EF4-FFF2-40B4-BE49-F238E27FC236}">
                      <a16:creationId xmlns:a16="http://schemas.microsoft.com/office/drawing/2014/main" id="{50A8FCA2-6DD0-C945-A137-B02E3B5E24F9}"/>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5" name="Freeform 12">
                  <a:extLst>
                    <a:ext uri="{FF2B5EF4-FFF2-40B4-BE49-F238E27FC236}">
                      <a16:creationId xmlns:a16="http://schemas.microsoft.com/office/drawing/2014/main" id="{87AA1FBC-AD72-C942-9856-802FB75817EF}"/>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104" name="Freeform 13">
                  <a:extLst>
                    <a:ext uri="{FF2B5EF4-FFF2-40B4-BE49-F238E27FC236}">
                      <a16:creationId xmlns:a16="http://schemas.microsoft.com/office/drawing/2014/main" id="{B2C1884F-F969-4545-9836-2647AE695CEE}"/>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105" name="Group 104">
                  <a:extLst>
                    <a:ext uri="{FF2B5EF4-FFF2-40B4-BE49-F238E27FC236}">
                      <a16:creationId xmlns:a16="http://schemas.microsoft.com/office/drawing/2014/main" id="{092E656A-088E-DE4C-8A25-FC97B27C3C54}"/>
                    </a:ext>
                  </a:extLst>
                </p:cNvPr>
                <p:cNvGrpSpPr/>
                <p:nvPr/>
              </p:nvGrpSpPr>
              <p:grpSpPr>
                <a:xfrm rot="10800000">
                  <a:off x="5606148" y="2341743"/>
                  <a:ext cx="479723" cy="690289"/>
                  <a:chOff x="5192713" y="1360488"/>
                  <a:chExt cx="831850" cy="1196975"/>
                </a:xfrm>
                <a:grpFill/>
              </p:grpSpPr>
              <p:sp>
                <p:nvSpPr>
                  <p:cNvPr id="106" name="Freeform 14">
                    <a:extLst>
                      <a:ext uri="{FF2B5EF4-FFF2-40B4-BE49-F238E27FC236}">
                        <a16:creationId xmlns:a16="http://schemas.microsoft.com/office/drawing/2014/main" id="{20192028-D969-9E46-B042-127E005854FB}"/>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7" name="Freeform 15">
                    <a:extLst>
                      <a:ext uri="{FF2B5EF4-FFF2-40B4-BE49-F238E27FC236}">
                        <a16:creationId xmlns:a16="http://schemas.microsoft.com/office/drawing/2014/main" id="{6409C976-975A-5C42-91BF-C31881E9E509}"/>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sp>
          <p:nvSpPr>
            <p:cNvPr id="84" name="Content Placeholder 2">
              <a:extLst>
                <a:ext uri="{FF2B5EF4-FFF2-40B4-BE49-F238E27FC236}">
                  <a16:creationId xmlns:a16="http://schemas.microsoft.com/office/drawing/2014/main" id="{FDC92B67-104C-5441-BE20-147B03BBCBD9}"/>
                </a:ext>
              </a:extLst>
            </p:cNvPr>
            <p:cNvSpPr txBox="1">
              <a:spLocks/>
            </p:cNvSpPr>
            <p:nvPr/>
          </p:nvSpPr>
          <p:spPr>
            <a:xfrm>
              <a:off x="491174" y="2622055"/>
              <a:ext cx="6502291"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17440" indent="-299948" defTabSz="914126">
                <a:lnSpc>
                  <a:spcPct val="100000"/>
                </a:lnSpc>
                <a:spcAft>
                  <a:spcPts val="1999"/>
                </a:spcAft>
                <a:defRPr/>
              </a:pPr>
              <a:r>
                <a:rPr lang="en-US" sz="3599">
                  <a:solidFill>
                    <a:srgbClr val="00B0F0"/>
                  </a:solidFill>
                </a:rPr>
                <a:t>“The costs of deploying, maintaining and </a:t>
              </a:r>
              <a:br>
                <a:rPr lang="en-US" sz="3599">
                  <a:solidFill>
                    <a:srgbClr val="00B0F0"/>
                  </a:solidFill>
                </a:rPr>
              </a:br>
              <a:r>
                <a:rPr lang="en-US" sz="3599">
                  <a:solidFill>
                    <a:srgbClr val="00B0F0"/>
                  </a:solidFill>
                </a:rPr>
                <a:t>upgrading architectures </a:t>
              </a:r>
              <a:br>
                <a:rPr lang="en-US" sz="3599">
                  <a:solidFill>
                    <a:srgbClr val="00B0F0"/>
                  </a:solidFill>
                </a:rPr>
              </a:br>
              <a:r>
                <a:rPr lang="en-US" sz="3599">
                  <a:solidFill>
                    <a:srgbClr val="00B0F0"/>
                  </a:solidFill>
                </a:rPr>
                <a:t>are unpredictable.”</a:t>
              </a:r>
            </a:p>
          </p:txBody>
        </p:sp>
      </p:grpSp>
    </p:spTree>
    <p:extLst>
      <p:ext uri="{BB962C8B-B14F-4D97-AF65-F5344CB8AC3E}">
        <p14:creationId xmlns:p14="http://schemas.microsoft.com/office/powerpoint/2010/main" val="1802851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1C01D608-CEB4-0741-9F32-7B2C557AAB1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grpSp>
        <p:nvGrpSpPr>
          <p:cNvPr id="3" name="Group 2">
            <a:extLst>
              <a:ext uri="{FF2B5EF4-FFF2-40B4-BE49-F238E27FC236}">
                <a16:creationId xmlns:a16="http://schemas.microsoft.com/office/drawing/2014/main" id="{E87AB9FA-53A5-CF46-91DC-A9CA37CEE9D0}"/>
              </a:ext>
            </a:extLst>
          </p:cNvPr>
          <p:cNvGrpSpPr/>
          <p:nvPr/>
        </p:nvGrpSpPr>
        <p:grpSpPr>
          <a:xfrm>
            <a:off x="-1" y="893"/>
            <a:ext cx="7313296" cy="6856214"/>
            <a:chOff x="-1" y="0"/>
            <a:chExt cx="7315201" cy="6858000"/>
          </a:xfrm>
        </p:grpSpPr>
        <p:sp>
          <p:nvSpPr>
            <p:cNvPr id="21" name="Rectangle 20">
              <a:extLst>
                <a:ext uri="{FF2B5EF4-FFF2-40B4-BE49-F238E27FC236}">
                  <a16:creationId xmlns:a16="http://schemas.microsoft.com/office/drawing/2014/main" id="{B01D4F11-6835-AE45-83C6-59D13C230A9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9" name="Rectangle 18">
              <a:extLst>
                <a:ext uri="{FF2B5EF4-FFF2-40B4-BE49-F238E27FC236}">
                  <a16:creationId xmlns:a16="http://schemas.microsoft.com/office/drawing/2014/main" id="{48BDC2A8-19B7-4A46-9225-D07EA56DB320}"/>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D002FF7E-98DA-AD4B-B567-50B4B8A17209}"/>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33" name="Title 8">
              <a:extLst>
                <a:ext uri="{FF2B5EF4-FFF2-40B4-BE49-F238E27FC236}">
                  <a16:creationId xmlns:a16="http://schemas.microsoft.com/office/drawing/2014/main" id="{BAF72553-2BFE-D940-A24B-69A49BCBC3EE}"/>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113" name="Group 112">
              <a:extLst>
                <a:ext uri="{FF2B5EF4-FFF2-40B4-BE49-F238E27FC236}">
                  <a16:creationId xmlns:a16="http://schemas.microsoft.com/office/drawing/2014/main" id="{6F774162-DE02-844B-A07E-F7F3B533B41D}"/>
                </a:ext>
              </a:extLst>
            </p:cNvPr>
            <p:cNvGrpSpPr/>
            <p:nvPr/>
          </p:nvGrpSpPr>
          <p:grpSpPr>
            <a:xfrm>
              <a:off x="738870" y="758633"/>
              <a:ext cx="1065466" cy="1064569"/>
              <a:chOff x="2652713" y="3841750"/>
              <a:chExt cx="1887537" cy="1885950"/>
            </a:xfrm>
            <a:solidFill>
              <a:srgbClr val="FF2F92"/>
            </a:solidFill>
          </p:grpSpPr>
          <p:sp>
            <p:nvSpPr>
              <p:cNvPr id="114" name="Freeform 13">
                <a:extLst>
                  <a:ext uri="{FF2B5EF4-FFF2-40B4-BE49-F238E27FC236}">
                    <a16:creationId xmlns:a16="http://schemas.microsoft.com/office/drawing/2014/main" id="{BBC2B73A-D74C-A048-813A-39CC7359D9F7}"/>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5" name="Freeform 14">
                <a:extLst>
                  <a:ext uri="{FF2B5EF4-FFF2-40B4-BE49-F238E27FC236}">
                    <a16:creationId xmlns:a16="http://schemas.microsoft.com/office/drawing/2014/main" id="{B7591A14-937F-DD4A-B8D9-1194FE969B45}"/>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6" name="Freeform 15">
                <a:extLst>
                  <a:ext uri="{FF2B5EF4-FFF2-40B4-BE49-F238E27FC236}">
                    <a16:creationId xmlns:a16="http://schemas.microsoft.com/office/drawing/2014/main" id="{C5380FD2-2E44-2B48-9CBA-3FAA15D29492}"/>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7" name="Freeform 16">
                <a:extLst>
                  <a:ext uri="{FF2B5EF4-FFF2-40B4-BE49-F238E27FC236}">
                    <a16:creationId xmlns:a16="http://schemas.microsoft.com/office/drawing/2014/main" id="{D3EEBEFB-2B35-7147-9AFD-8B0F234C49C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8" name="Freeform 17">
                <a:extLst>
                  <a:ext uri="{FF2B5EF4-FFF2-40B4-BE49-F238E27FC236}">
                    <a16:creationId xmlns:a16="http://schemas.microsoft.com/office/drawing/2014/main" id="{DE24AE6C-60EA-CB4E-8B95-3F11C7BA90D3}"/>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19" name="Freeform 18">
                <a:extLst>
                  <a:ext uri="{FF2B5EF4-FFF2-40B4-BE49-F238E27FC236}">
                    <a16:creationId xmlns:a16="http://schemas.microsoft.com/office/drawing/2014/main" id="{760297A7-9D2C-8F49-A357-2F0E7905EC8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0" name="Freeform 19">
                <a:extLst>
                  <a:ext uri="{FF2B5EF4-FFF2-40B4-BE49-F238E27FC236}">
                    <a16:creationId xmlns:a16="http://schemas.microsoft.com/office/drawing/2014/main" id="{47BA7DD6-19BA-F349-9013-04910D12E47B}"/>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0">
                <a:extLst>
                  <a:ext uri="{FF2B5EF4-FFF2-40B4-BE49-F238E27FC236}">
                    <a16:creationId xmlns:a16="http://schemas.microsoft.com/office/drawing/2014/main" id="{214523AF-B23D-EF46-A3E0-BDBCCF2EA59F}"/>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1">
                <a:extLst>
                  <a:ext uri="{FF2B5EF4-FFF2-40B4-BE49-F238E27FC236}">
                    <a16:creationId xmlns:a16="http://schemas.microsoft.com/office/drawing/2014/main" id="{87DF8573-9C37-4746-9124-A4179CE0BBEC}"/>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2">
                <a:extLst>
                  <a:ext uri="{FF2B5EF4-FFF2-40B4-BE49-F238E27FC236}">
                    <a16:creationId xmlns:a16="http://schemas.microsoft.com/office/drawing/2014/main" id="{965811F1-CC12-3A49-B883-1B242F997E19}"/>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3">
                <a:extLst>
                  <a:ext uri="{FF2B5EF4-FFF2-40B4-BE49-F238E27FC236}">
                    <a16:creationId xmlns:a16="http://schemas.microsoft.com/office/drawing/2014/main" id="{83F2680E-D4D7-0846-AA26-CF3D24B4C2A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4">
                <a:extLst>
                  <a:ext uri="{FF2B5EF4-FFF2-40B4-BE49-F238E27FC236}">
                    <a16:creationId xmlns:a16="http://schemas.microsoft.com/office/drawing/2014/main" id="{56A130DD-B55D-7B45-B498-C448F4394866}"/>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9" name="Freeform 25">
                <a:extLst>
                  <a:ext uri="{FF2B5EF4-FFF2-40B4-BE49-F238E27FC236}">
                    <a16:creationId xmlns:a16="http://schemas.microsoft.com/office/drawing/2014/main" id="{EAF2A8BC-ED7E-9044-9189-79185E84C4E0}"/>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0" name="Freeform 26">
                <a:extLst>
                  <a:ext uri="{FF2B5EF4-FFF2-40B4-BE49-F238E27FC236}">
                    <a16:creationId xmlns:a16="http://schemas.microsoft.com/office/drawing/2014/main" id="{82A82202-5FCF-CD4D-BEE3-44D5C909BF66}"/>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1" name="Freeform 27">
                <a:extLst>
                  <a:ext uri="{FF2B5EF4-FFF2-40B4-BE49-F238E27FC236}">
                    <a16:creationId xmlns:a16="http://schemas.microsoft.com/office/drawing/2014/main" id="{6A6BC77C-09B8-5F4E-8D79-6BA94078EFB1}"/>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2" name="Freeform 28">
                <a:extLst>
                  <a:ext uri="{FF2B5EF4-FFF2-40B4-BE49-F238E27FC236}">
                    <a16:creationId xmlns:a16="http://schemas.microsoft.com/office/drawing/2014/main" id="{CBA0F270-8F90-1A42-B219-B6116E3121AA}"/>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3" name="Freeform 29">
                <a:extLst>
                  <a:ext uri="{FF2B5EF4-FFF2-40B4-BE49-F238E27FC236}">
                    <a16:creationId xmlns:a16="http://schemas.microsoft.com/office/drawing/2014/main" id="{D8735AB4-D401-234A-BA0D-FFE729DF97F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4" name="Freeform 30">
                <a:extLst>
                  <a:ext uri="{FF2B5EF4-FFF2-40B4-BE49-F238E27FC236}">
                    <a16:creationId xmlns:a16="http://schemas.microsoft.com/office/drawing/2014/main" id="{6010F146-640B-804F-BDC3-DE4C216D9CA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5" name="Freeform 31">
                <a:extLst>
                  <a:ext uri="{FF2B5EF4-FFF2-40B4-BE49-F238E27FC236}">
                    <a16:creationId xmlns:a16="http://schemas.microsoft.com/office/drawing/2014/main" id="{FD8C9111-7E7C-484E-9581-B7AB1A3A54A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6" name="Freeform 32">
                <a:extLst>
                  <a:ext uri="{FF2B5EF4-FFF2-40B4-BE49-F238E27FC236}">
                    <a16:creationId xmlns:a16="http://schemas.microsoft.com/office/drawing/2014/main" id="{6B85BFB3-8123-EF4D-9AB7-38B72B634A2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7" name="Freeform 33">
                <a:extLst>
                  <a:ext uri="{FF2B5EF4-FFF2-40B4-BE49-F238E27FC236}">
                    <a16:creationId xmlns:a16="http://schemas.microsoft.com/office/drawing/2014/main" id="{EA358E99-0490-D847-A670-A3522DE2798F}"/>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34">
                <a:extLst>
                  <a:ext uri="{FF2B5EF4-FFF2-40B4-BE49-F238E27FC236}">
                    <a16:creationId xmlns:a16="http://schemas.microsoft.com/office/drawing/2014/main" id="{2F5EC54B-BC20-6E4B-92A8-BB264708E2F3}"/>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35">
                <a:extLst>
                  <a:ext uri="{FF2B5EF4-FFF2-40B4-BE49-F238E27FC236}">
                    <a16:creationId xmlns:a16="http://schemas.microsoft.com/office/drawing/2014/main" id="{97FA0FE7-0CA0-EA46-834D-859077621D27}"/>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86" name="Rectangle 85">
            <a:extLst>
              <a:ext uri="{FF2B5EF4-FFF2-40B4-BE49-F238E27FC236}">
                <a16:creationId xmlns:a16="http://schemas.microsoft.com/office/drawing/2014/main" id="{130EFF9F-01C5-9F43-8953-366A6398A830}"/>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46" name="Group 45">
            <a:extLst>
              <a:ext uri="{FF2B5EF4-FFF2-40B4-BE49-F238E27FC236}">
                <a16:creationId xmlns:a16="http://schemas.microsoft.com/office/drawing/2014/main" id="{94FC6A4F-6CAF-8D4C-9D4F-8336B576DDF9}"/>
              </a:ext>
            </a:extLst>
          </p:cNvPr>
          <p:cNvGrpSpPr/>
          <p:nvPr/>
        </p:nvGrpSpPr>
        <p:grpSpPr>
          <a:xfrm>
            <a:off x="7090509" y="2588387"/>
            <a:ext cx="4708885" cy="2363777"/>
            <a:chOff x="7236818" y="1448144"/>
            <a:chExt cx="4710112" cy="2364393"/>
          </a:xfrm>
        </p:grpSpPr>
        <p:sp>
          <p:nvSpPr>
            <p:cNvPr id="47" name="Content Placeholder 2">
              <a:extLst>
                <a:ext uri="{FF2B5EF4-FFF2-40B4-BE49-F238E27FC236}">
                  <a16:creationId xmlns:a16="http://schemas.microsoft.com/office/drawing/2014/main" id="{4F9FD709-3EC2-734C-B5A9-810E68C0C9E1}"/>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48" name="Title 2">
              <a:extLst>
                <a:ext uri="{FF2B5EF4-FFF2-40B4-BE49-F238E27FC236}">
                  <a16:creationId xmlns:a16="http://schemas.microsoft.com/office/drawing/2014/main" id="{B6DECDB6-30D4-774C-AF69-E7C86703769F}"/>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sp>
          <p:nvSpPr>
            <p:cNvPr id="49" name="Content Placeholder 2">
              <a:extLst>
                <a:ext uri="{FF2B5EF4-FFF2-40B4-BE49-F238E27FC236}">
                  <a16:creationId xmlns:a16="http://schemas.microsoft.com/office/drawing/2014/main" id="{5A831908-94CC-4243-AD4F-92133A271E28}"/>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Dark data exceeds</a:t>
              </a:r>
            </a:p>
          </p:txBody>
        </p:sp>
      </p:grpSp>
      <p:grpSp>
        <p:nvGrpSpPr>
          <p:cNvPr id="59" name="Group 58">
            <a:extLst>
              <a:ext uri="{FF2B5EF4-FFF2-40B4-BE49-F238E27FC236}">
                <a16:creationId xmlns:a16="http://schemas.microsoft.com/office/drawing/2014/main" id="{46CD5288-EB11-524E-B615-17ED6E5954A1}"/>
              </a:ext>
            </a:extLst>
          </p:cNvPr>
          <p:cNvGrpSpPr/>
          <p:nvPr/>
        </p:nvGrpSpPr>
        <p:grpSpPr>
          <a:xfrm>
            <a:off x="12966318" y="2901927"/>
            <a:ext cx="4708885" cy="1704273"/>
            <a:chOff x="7236818" y="2384841"/>
            <a:chExt cx="4710112" cy="1704717"/>
          </a:xfrm>
        </p:grpSpPr>
        <p:sp>
          <p:nvSpPr>
            <p:cNvPr id="60" name="Content Placeholder 2">
              <a:extLst>
                <a:ext uri="{FF2B5EF4-FFF2-40B4-BE49-F238E27FC236}">
                  <a16:creationId xmlns:a16="http://schemas.microsoft.com/office/drawing/2014/main" id="{896A33BB-9600-0E41-A346-4EE420CFE8BF}"/>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61" name="Title 2">
              <a:extLst>
                <a:ext uri="{FF2B5EF4-FFF2-40B4-BE49-F238E27FC236}">
                  <a16:creationId xmlns:a16="http://schemas.microsoft.com/office/drawing/2014/main" id="{ECB96EFA-BCE7-164B-AAB8-DA0B650CF0CA}"/>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62" name="Group 61">
            <a:extLst>
              <a:ext uri="{FF2B5EF4-FFF2-40B4-BE49-F238E27FC236}">
                <a16:creationId xmlns:a16="http://schemas.microsoft.com/office/drawing/2014/main" id="{079A33E6-8BBC-8B4B-90F2-4B05C71279C6}"/>
              </a:ext>
            </a:extLst>
          </p:cNvPr>
          <p:cNvGrpSpPr/>
          <p:nvPr/>
        </p:nvGrpSpPr>
        <p:grpSpPr>
          <a:xfrm>
            <a:off x="-7975742" y="-5731"/>
            <a:ext cx="7313296" cy="6856214"/>
            <a:chOff x="-1" y="0"/>
            <a:chExt cx="7315201" cy="6858000"/>
          </a:xfrm>
        </p:grpSpPr>
        <p:grpSp>
          <p:nvGrpSpPr>
            <p:cNvPr id="63" name="Group 62">
              <a:extLst>
                <a:ext uri="{FF2B5EF4-FFF2-40B4-BE49-F238E27FC236}">
                  <a16:creationId xmlns:a16="http://schemas.microsoft.com/office/drawing/2014/main" id="{3E55EE7E-4DC2-4F46-B953-D12AEB7E7178}"/>
                </a:ext>
              </a:extLst>
            </p:cNvPr>
            <p:cNvGrpSpPr/>
            <p:nvPr/>
          </p:nvGrpSpPr>
          <p:grpSpPr>
            <a:xfrm>
              <a:off x="-1" y="0"/>
              <a:ext cx="7315201" cy="6858000"/>
              <a:chOff x="-1" y="0"/>
              <a:chExt cx="7315201" cy="6858000"/>
            </a:xfrm>
          </p:grpSpPr>
          <p:sp>
            <p:nvSpPr>
              <p:cNvPr id="65" name="Rectangle 64">
                <a:extLst>
                  <a:ext uri="{FF2B5EF4-FFF2-40B4-BE49-F238E27FC236}">
                    <a16:creationId xmlns:a16="http://schemas.microsoft.com/office/drawing/2014/main" id="{2890E0B6-77CF-2349-A6C5-6A54F39616E8}"/>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6" name="Rectangle 65">
                <a:extLst>
                  <a:ext uri="{FF2B5EF4-FFF2-40B4-BE49-F238E27FC236}">
                    <a16:creationId xmlns:a16="http://schemas.microsoft.com/office/drawing/2014/main" id="{0ABB49C5-4F76-B64B-802C-24A33FAC516C}"/>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7" name="Content Placeholder 2">
                <a:extLst>
                  <a:ext uri="{FF2B5EF4-FFF2-40B4-BE49-F238E27FC236}">
                    <a16:creationId xmlns:a16="http://schemas.microsoft.com/office/drawing/2014/main" id="{CC01DC2C-D069-B547-96E0-2994C4D89159}"/>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68" name="Group 67">
                <a:extLst>
                  <a:ext uri="{FF2B5EF4-FFF2-40B4-BE49-F238E27FC236}">
                    <a16:creationId xmlns:a16="http://schemas.microsoft.com/office/drawing/2014/main" id="{212A33B0-3BC8-1848-A5F1-F4AD20C6A86E}"/>
                  </a:ext>
                </a:extLst>
              </p:cNvPr>
              <p:cNvGrpSpPr/>
              <p:nvPr/>
            </p:nvGrpSpPr>
            <p:grpSpPr>
              <a:xfrm>
                <a:off x="738870" y="758633"/>
                <a:ext cx="1065466" cy="1064569"/>
                <a:chOff x="2652713" y="3841750"/>
                <a:chExt cx="1887537" cy="1885950"/>
              </a:xfrm>
              <a:solidFill>
                <a:srgbClr val="FF2F92"/>
              </a:solidFill>
            </p:grpSpPr>
            <p:sp>
              <p:nvSpPr>
                <p:cNvPr id="69" name="Freeform 13">
                  <a:extLst>
                    <a:ext uri="{FF2B5EF4-FFF2-40B4-BE49-F238E27FC236}">
                      <a16:creationId xmlns:a16="http://schemas.microsoft.com/office/drawing/2014/main" id="{B1E50D26-F392-7B45-B917-16E646E3493D}"/>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14">
                  <a:extLst>
                    <a:ext uri="{FF2B5EF4-FFF2-40B4-BE49-F238E27FC236}">
                      <a16:creationId xmlns:a16="http://schemas.microsoft.com/office/drawing/2014/main" id="{B050758B-4529-E146-867B-47EB941BDF2F}"/>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15">
                  <a:extLst>
                    <a:ext uri="{FF2B5EF4-FFF2-40B4-BE49-F238E27FC236}">
                      <a16:creationId xmlns:a16="http://schemas.microsoft.com/office/drawing/2014/main" id="{AF76C4A9-72F6-084C-AD1E-2B44F90B12A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16">
                  <a:extLst>
                    <a:ext uri="{FF2B5EF4-FFF2-40B4-BE49-F238E27FC236}">
                      <a16:creationId xmlns:a16="http://schemas.microsoft.com/office/drawing/2014/main" id="{57925CB9-7913-E64D-BAA1-4653B8B1506E}"/>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17">
                  <a:extLst>
                    <a:ext uri="{FF2B5EF4-FFF2-40B4-BE49-F238E27FC236}">
                      <a16:creationId xmlns:a16="http://schemas.microsoft.com/office/drawing/2014/main" id="{1F20D288-03FE-3E4F-B8DE-E1F9138CD715}"/>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18">
                  <a:extLst>
                    <a:ext uri="{FF2B5EF4-FFF2-40B4-BE49-F238E27FC236}">
                      <a16:creationId xmlns:a16="http://schemas.microsoft.com/office/drawing/2014/main" id="{232039A5-A68A-7A45-AEDB-7619AF556EA6}"/>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5" name="Freeform 19">
                  <a:extLst>
                    <a:ext uri="{FF2B5EF4-FFF2-40B4-BE49-F238E27FC236}">
                      <a16:creationId xmlns:a16="http://schemas.microsoft.com/office/drawing/2014/main" id="{FB911EB7-3914-5D48-9B11-B964D2BC029A}"/>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6" name="Freeform 20">
                  <a:extLst>
                    <a:ext uri="{FF2B5EF4-FFF2-40B4-BE49-F238E27FC236}">
                      <a16:creationId xmlns:a16="http://schemas.microsoft.com/office/drawing/2014/main" id="{C73A0B9C-121A-054F-B64F-F245D99E6EE3}"/>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7" name="Freeform 21">
                  <a:extLst>
                    <a:ext uri="{FF2B5EF4-FFF2-40B4-BE49-F238E27FC236}">
                      <a16:creationId xmlns:a16="http://schemas.microsoft.com/office/drawing/2014/main" id="{48618F4F-76AB-334D-BEC7-C0B2D5F08E56}"/>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8" name="Freeform 22">
                  <a:extLst>
                    <a:ext uri="{FF2B5EF4-FFF2-40B4-BE49-F238E27FC236}">
                      <a16:creationId xmlns:a16="http://schemas.microsoft.com/office/drawing/2014/main" id="{D8D4AE8E-9592-B646-A44B-6CB100E4DFBC}"/>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9" name="Freeform 23">
                  <a:extLst>
                    <a:ext uri="{FF2B5EF4-FFF2-40B4-BE49-F238E27FC236}">
                      <a16:creationId xmlns:a16="http://schemas.microsoft.com/office/drawing/2014/main" id="{5F80E68E-2EB6-F34C-A421-4A033323AD90}"/>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0" name="Freeform 24">
                  <a:extLst>
                    <a:ext uri="{FF2B5EF4-FFF2-40B4-BE49-F238E27FC236}">
                      <a16:creationId xmlns:a16="http://schemas.microsoft.com/office/drawing/2014/main" id="{4ADEEBEE-7977-EA4B-BF96-11032EC0CB08}"/>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1" name="Freeform 25">
                  <a:extLst>
                    <a:ext uri="{FF2B5EF4-FFF2-40B4-BE49-F238E27FC236}">
                      <a16:creationId xmlns:a16="http://schemas.microsoft.com/office/drawing/2014/main" id="{B13B6FCA-1E5A-634D-9DDB-BA11717B971F}"/>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2" name="Freeform 26">
                  <a:extLst>
                    <a:ext uri="{FF2B5EF4-FFF2-40B4-BE49-F238E27FC236}">
                      <a16:creationId xmlns:a16="http://schemas.microsoft.com/office/drawing/2014/main" id="{E2BE68B0-4B42-C64D-B7FC-CC00B80B35F8}"/>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3" name="Freeform 27">
                  <a:extLst>
                    <a:ext uri="{FF2B5EF4-FFF2-40B4-BE49-F238E27FC236}">
                      <a16:creationId xmlns:a16="http://schemas.microsoft.com/office/drawing/2014/main" id="{BDBFCFDE-E537-5040-93D5-D044A1CC65A8}"/>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4" name="Freeform 28">
                  <a:extLst>
                    <a:ext uri="{FF2B5EF4-FFF2-40B4-BE49-F238E27FC236}">
                      <a16:creationId xmlns:a16="http://schemas.microsoft.com/office/drawing/2014/main" id="{B09211D4-C458-B847-9CF8-BDE2A7AF80E2}"/>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5" name="Freeform 29">
                  <a:extLst>
                    <a:ext uri="{FF2B5EF4-FFF2-40B4-BE49-F238E27FC236}">
                      <a16:creationId xmlns:a16="http://schemas.microsoft.com/office/drawing/2014/main" id="{08823F6F-7221-6D4A-A02B-0AE81AE1CE93}"/>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8" name="Freeform 30">
                  <a:extLst>
                    <a:ext uri="{FF2B5EF4-FFF2-40B4-BE49-F238E27FC236}">
                      <a16:creationId xmlns:a16="http://schemas.microsoft.com/office/drawing/2014/main" id="{39680F8B-BE68-5D45-BDD2-5C2EA99AC8FF}"/>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9" name="Freeform 31">
                  <a:extLst>
                    <a:ext uri="{FF2B5EF4-FFF2-40B4-BE49-F238E27FC236}">
                      <a16:creationId xmlns:a16="http://schemas.microsoft.com/office/drawing/2014/main" id="{690E64AB-078F-604E-9F9D-A9D02852DB78}"/>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0" name="Freeform 32">
                  <a:extLst>
                    <a:ext uri="{FF2B5EF4-FFF2-40B4-BE49-F238E27FC236}">
                      <a16:creationId xmlns:a16="http://schemas.microsoft.com/office/drawing/2014/main" id="{687CDBBD-62FB-5246-BA8B-D2D00D94A4AF}"/>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1" name="Freeform 33">
                  <a:extLst>
                    <a:ext uri="{FF2B5EF4-FFF2-40B4-BE49-F238E27FC236}">
                      <a16:creationId xmlns:a16="http://schemas.microsoft.com/office/drawing/2014/main" id="{FFD6B0CC-FBD9-EF46-B6CE-B3A953580104}"/>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2" name="Freeform 34">
                  <a:extLst>
                    <a:ext uri="{FF2B5EF4-FFF2-40B4-BE49-F238E27FC236}">
                      <a16:creationId xmlns:a16="http://schemas.microsoft.com/office/drawing/2014/main" id="{4A52B458-59D0-0D44-AE76-8E6E7D370169}"/>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3" name="Freeform 35">
                  <a:extLst>
                    <a:ext uri="{FF2B5EF4-FFF2-40B4-BE49-F238E27FC236}">
                      <a16:creationId xmlns:a16="http://schemas.microsoft.com/office/drawing/2014/main" id="{973C2CD3-4E6F-EC43-9865-775A8340776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64" name="Title 8">
              <a:extLst>
                <a:ext uri="{FF2B5EF4-FFF2-40B4-BE49-F238E27FC236}">
                  <a16:creationId xmlns:a16="http://schemas.microsoft.com/office/drawing/2014/main" id="{3B5776C2-BE20-264C-BD22-5306CA3ED77D}"/>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grpSp>
        <p:nvGrpSpPr>
          <p:cNvPr id="94" name="Group 93">
            <a:extLst>
              <a:ext uri="{FF2B5EF4-FFF2-40B4-BE49-F238E27FC236}">
                <a16:creationId xmlns:a16="http://schemas.microsoft.com/office/drawing/2014/main" id="{6F768B70-35DC-CE4E-B9E2-190DD7ECDE18}"/>
              </a:ext>
            </a:extLst>
          </p:cNvPr>
          <p:cNvGrpSpPr/>
          <p:nvPr/>
        </p:nvGrpSpPr>
        <p:grpSpPr>
          <a:xfrm>
            <a:off x="13231302" y="2469754"/>
            <a:ext cx="4708885" cy="2627362"/>
            <a:chOff x="11678202" y="2537241"/>
            <a:chExt cx="4710112" cy="2628046"/>
          </a:xfrm>
        </p:grpSpPr>
        <p:sp>
          <p:nvSpPr>
            <p:cNvPr id="95" name="Content Placeholder 2">
              <a:extLst>
                <a:ext uri="{FF2B5EF4-FFF2-40B4-BE49-F238E27FC236}">
                  <a16:creationId xmlns:a16="http://schemas.microsoft.com/office/drawing/2014/main" id="{BA25C7EC-B605-1445-98E3-D158E6865284}"/>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96" name="Title 2">
              <a:extLst>
                <a:ext uri="{FF2B5EF4-FFF2-40B4-BE49-F238E27FC236}">
                  <a16:creationId xmlns:a16="http://schemas.microsoft.com/office/drawing/2014/main" id="{05CEF670-F966-604A-AB4C-3633CE9FAD40}"/>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97" name="Group 96">
            <a:extLst>
              <a:ext uri="{FF2B5EF4-FFF2-40B4-BE49-F238E27FC236}">
                <a16:creationId xmlns:a16="http://schemas.microsoft.com/office/drawing/2014/main" id="{A440D159-B01A-9043-9EE1-D2193D8F6C90}"/>
              </a:ext>
            </a:extLst>
          </p:cNvPr>
          <p:cNvGrpSpPr/>
          <p:nvPr/>
        </p:nvGrpSpPr>
        <p:grpSpPr>
          <a:xfrm>
            <a:off x="-7974423" y="4815"/>
            <a:ext cx="7416551" cy="6856214"/>
            <a:chOff x="-5312" y="15498"/>
            <a:chExt cx="7418483" cy="6858000"/>
          </a:xfrm>
        </p:grpSpPr>
        <p:grpSp>
          <p:nvGrpSpPr>
            <p:cNvPr id="98" name="Group 97">
              <a:extLst>
                <a:ext uri="{FF2B5EF4-FFF2-40B4-BE49-F238E27FC236}">
                  <a16:creationId xmlns:a16="http://schemas.microsoft.com/office/drawing/2014/main" id="{8E6B9B66-8F66-944F-AAA0-E603B575A469}"/>
                </a:ext>
              </a:extLst>
            </p:cNvPr>
            <p:cNvGrpSpPr/>
            <p:nvPr/>
          </p:nvGrpSpPr>
          <p:grpSpPr>
            <a:xfrm>
              <a:off x="-5312" y="15498"/>
              <a:ext cx="7418483" cy="6858000"/>
              <a:chOff x="-5312" y="15498"/>
              <a:chExt cx="7418483" cy="6858000"/>
            </a:xfrm>
          </p:grpSpPr>
          <p:sp>
            <p:nvSpPr>
              <p:cNvPr id="100" name="Rectangle 99">
                <a:extLst>
                  <a:ext uri="{FF2B5EF4-FFF2-40B4-BE49-F238E27FC236}">
                    <a16:creationId xmlns:a16="http://schemas.microsoft.com/office/drawing/2014/main" id="{3457308B-67D9-9F4B-99A8-3726BE7794F3}"/>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1" name="Rectangle 100">
                <a:extLst>
                  <a:ext uri="{FF2B5EF4-FFF2-40B4-BE49-F238E27FC236}">
                    <a16:creationId xmlns:a16="http://schemas.microsoft.com/office/drawing/2014/main" id="{08681D2E-7426-8348-B812-56CB5DEC2F18}"/>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2" name="Content Placeholder 2">
                <a:extLst>
                  <a:ext uri="{FF2B5EF4-FFF2-40B4-BE49-F238E27FC236}">
                    <a16:creationId xmlns:a16="http://schemas.microsoft.com/office/drawing/2014/main" id="{76DAED38-2BE1-0B4B-AF93-04E7298120F9}"/>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103" name="Title 8">
                <a:extLst>
                  <a:ext uri="{FF2B5EF4-FFF2-40B4-BE49-F238E27FC236}">
                    <a16:creationId xmlns:a16="http://schemas.microsoft.com/office/drawing/2014/main" id="{F8FEA7A0-3BDE-FF42-8832-305B8EC9D13D}"/>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99" name="Picture 98">
              <a:extLst>
                <a:ext uri="{FF2B5EF4-FFF2-40B4-BE49-F238E27FC236}">
                  <a16:creationId xmlns:a16="http://schemas.microsoft.com/office/drawing/2014/main" id="{3692E345-CDF5-D042-BFD4-F95F3EE1810F}"/>
                </a:ext>
              </a:extLst>
            </p:cNvPr>
            <p:cNvPicPr>
              <a:picLocks noChangeAspect="1"/>
            </p:cNvPicPr>
            <p:nvPr/>
          </p:nvPicPr>
          <p:blipFill>
            <a:blip r:embed="rId4"/>
            <a:stretch>
              <a:fillRect/>
            </a:stretch>
          </p:blipFill>
          <p:spPr>
            <a:xfrm>
              <a:off x="617038" y="732986"/>
              <a:ext cx="1237454" cy="1095014"/>
            </a:xfrm>
            <a:prstGeom prst="rect">
              <a:avLst/>
            </a:prstGeom>
          </p:spPr>
        </p:pic>
      </p:grpSp>
    </p:spTree>
    <p:extLst>
      <p:ext uri="{BB962C8B-B14F-4D97-AF65-F5344CB8AC3E}">
        <p14:creationId xmlns:p14="http://schemas.microsoft.com/office/powerpoint/2010/main" val="1841716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8C092C36-DB96-904C-8F20-B23DB93BEC52}"/>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99" name="Rectangle 98">
            <a:extLst>
              <a:ext uri="{FF2B5EF4-FFF2-40B4-BE49-F238E27FC236}">
                <a16:creationId xmlns:a16="http://schemas.microsoft.com/office/drawing/2014/main" id="{111E0BDF-D14D-FF41-9C2D-1AD1006E3F0A}"/>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0" name="Group 99">
            <a:extLst>
              <a:ext uri="{FF2B5EF4-FFF2-40B4-BE49-F238E27FC236}">
                <a16:creationId xmlns:a16="http://schemas.microsoft.com/office/drawing/2014/main" id="{821A81E5-AB2B-3F4C-BE66-EFE8BFF0FD65}"/>
              </a:ext>
            </a:extLst>
          </p:cNvPr>
          <p:cNvGrpSpPr/>
          <p:nvPr/>
        </p:nvGrpSpPr>
        <p:grpSpPr>
          <a:xfrm>
            <a:off x="7090509" y="2469754"/>
            <a:ext cx="4708885" cy="2627362"/>
            <a:chOff x="11678202" y="2537241"/>
            <a:chExt cx="4710112" cy="2628046"/>
          </a:xfrm>
        </p:grpSpPr>
        <p:sp>
          <p:nvSpPr>
            <p:cNvPr id="106" name="Content Placeholder 2">
              <a:extLst>
                <a:ext uri="{FF2B5EF4-FFF2-40B4-BE49-F238E27FC236}">
                  <a16:creationId xmlns:a16="http://schemas.microsoft.com/office/drawing/2014/main" id="{CBDDC1E8-FB5B-4347-B8D5-8014D3FCB6B3}"/>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br>
              <a:r>
                <a:rPr lang="en-GB" sz="1999" b="0">
                  <a:solidFill>
                    <a:schemeClr val="tx2"/>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107" name="Title 2">
              <a:extLst>
                <a:ext uri="{FF2B5EF4-FFF2-40B4-BE49-F238E27FC236}">
                  <a16:creationId xmlns:a16="http://schemas.microsoft.com/office/drawing/2014/main" id="{185D6405-9CDB-BB41-8AA4-A796544CC269}"/>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 name="Group 2">
            <a:extLst>
              <a:ext uri="{FF2B5EF4-FFF2-40B4-BE49-F238E27FC236}">
                <a16:creationId xmlns:a16="http://schemas.microsoft.com/office/drawing/2014/main" id="{D37560E4-3423-AB41-80F1-688CBE87F936}"/>
              </a:ext>
            </a:extLst>
          </p:cNvPr>
          <p:cNvGrpSpPr/>
          <p:nvPr/>
        </p:nvGrpSpPr>
        <p:grpSpPr>
          <a:xfrm>
            <a:off x="-5311" y="349"/>
            <a:ext cx="7416551" cy="6856214"/>
            <a:chOff x="-5312" y="15498"/>
            <a:chExt cx="7418483" cy="6858000"/>
          </a:xfrm>
        </p:grpSpPr>
        <p:grpSp>
          <p:nvGrpSpPr>
            <p:cNvPr id="2" name="Group 1">
              <a:extLst>
                <a:ext uri="{FF2B5EF4-FFF2-40B4-BE49-F238E27FC236}">
                  <a16:creationId xmlns:a16="http://schemas.microsoft.com/office/drawing/2014/main" id="{E79F2795-CB1B-714D-B815-1386A0FE4B84}"/>
                </a:ext>
              </a:extLst>
            </p:cNvPr>
            <p:cNvGrpSpPr/>
            <p:nvPr/>
          </p:nvGrpSpPr>
          <p:grpSpPr>
            <a:xfrm>
              <a:off x="-5312" y="15498"/>
              <a:ext cx="7418483" cy="6858000"/>
              <a:chOff x="-5312" y="15498"/>
              <a:chExt cx="7418483" cy="6858000"/>
            </a:xfrm>
          </p:grpSpPr>
          <p:sp>
            <p:nvSpPr>
              <p:cNvPr id="101" name="Rectangle 100">
                <a:extLst>
                  <a:ext uri="{FF2B5EF4-FFF2-40B4-BE49-F238E27FC236}">
                    <a16:creationId xmlns:a16="http://schemas.microsoft.com/office/drawing/2014/main" id="{EBAB2A9D-90D2-1E4B-8A92-3A67246C9770}"/>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5" name="Rectangle 104">
                <a:extLst>
                  <a:ext uri="{FF2B5EF4-FFF2-40B4-BE49-F238E27FC236}">
                    <a16:creationId xmlns:a16="http://schemas.microsoft.com/office/drawing/2014/main" id="{5E96919E-C13A-104F-A740-1BC3C8FEF945}"/>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26" name="Content Placeholder 2">
                <a:extLst>
                  <a:ext uri="{FF2B5EF4-FFF2-40B4-BE49-F238E27FC236}">
                    <a16:creationId xmlns:a16="http://schemas.microsoft.com/office/drawing/2014/main" id="{6E97D69A-8925-C147-830A-30410ECC60C5}"/>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127" name="Title 8">
                <a:extLst>
                  <a:ext uri="{FF2B5EF4-FFF2-40B4-BE49-F238E27FC236}">
                    <a16:creationId xmlns:a16="http://schemas.microsoft.com/office/drawing/2014/main" id="{F83F25F2-7878-6448-B5D5-93EF237887C3}"/>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2" name="Picture 21">
              <a:extLst>
                <a:ext uri="{FF2B5EF4-FFF2-40B4-BE49-F238E27FC236}">
                  <a16:creationId xmlns:a16="http://schemas.microsoft.com/office/drawing/2014/main" id="{2D416EEF-8929-174F-ADC2-3EAFB9F2A865}"/>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24" name="Group 23">
            <a:extLst>
              <a:ext uri="{FF2B5EF4-FFF2-40B4-BE49-F238E27FC236}">
                <a16:creationId xmlns:a16="http://schemas.microsoft.com/office/drawing/2014/main" id="{57284A9E-125B-D547-929E-30B3AD6C68C8}"/>
              </a:ext>
            </a:extLst>
          </p:cNvPr>
          <p:cNvGrpSpPr/>
          <p:nvPr/>
        </p:nvGrpSpPr>
        <p:grpSpPr>
          <a:xfrm>
            <a:off x="13231306" y="2936006"/>
            <a:ext cx="4708885" cy="1680826"/>
            <a:chOff x="11678202" y="2632134"/>
            <a:chExt cx="4710112" cy="1681264"/>
          </a:xfrm>
        </p:grpSpPr>
        <p:sp>
          <p:nvSpPr>
            <p:cNvPr id="25" name="Content Placeholder 2">
              <a:extLst>
                <a:ext uri="{FF2B5EF4-FFF2-40B4-BE49-F238E27FC236}">
                  <a16:creationId xmlns:a16="http://schemas.microsoft.com/office/drawing/2014/main" id="{F45EF39E-E83A-7946-9C0F-FE3B2FC158F4}"/>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prstClr val="white"/>
                  </a:solidFill>
                </a:rPr>
                <a:t> </a:t>
              </a:r>
              <a:r>
                <a:rPr lang="en-US" sz="1999" b="0">
                  <a:solidFill>
                    <a:prstClr val="white"/>
                  </a:solidFill>
                </a:rPr>
                <a:t>say complexity limits their ability </a:t>
              </a:r>
              <a:br>
                <a:rPr lang="en-US" sz="1999" b="0">
                  <a:solidFill>
                    <a:prstClr val="white"/>
                  </a:solidFill>
                </a:rPr>
              </a:br>
              <a:r>
                <a:rPr lang="en-US" sz="1999" b="0">
                  <a:solidFill>
                    <a:prstClr val="white"/>
                  </a:solidFill>
                </a:rPr>
                <a:t>to realize data value</a:t>
              </a:r>
              <a:endParaRPr lang="en-GB" sz="19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26" name="Title 2">
              <a:extLst>
                <a:ext uri="{FF2B5EF4-FFF2-40B4-BE49-F238E27FC236}">
                  <a16:creationId xmlns:a16="http://schemas.microsoft.com/office/drawing/2014/main" id="{358757DC-12F1-AC4B-AFB4-A6AE2611E793}"/>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27" name="Group 26">
            <a:extLst>
              <a:ext uri="{FF2B5EF4-FFF2-40B4-BE49-F238E27FC236}">
                <a16:creationId xmlns:a16="http://schemas.microsoft.com/office/drawing/2014/main" id="{AF4B9359-E18B-2D44-902E-E4A68AD8B6F5}"/>
              </a:ext>
            </a:extLst>
          </p:cNvPr>
          <p:cNvGrpSpPr/>
          <p:nvPr/>
        </p:nvGrpSpPr>
        <p:grpSpPr>
          <a:xfrm>
            <a:off x="-7954551" y="893"/>
            <a:ext cx="7416551" cy="6856214"/>
            <a:chOff x="-5312" y="0"/>
            <a:chExt cx="7418483" cy="6858000"/>
          </a:xfrm>
        </p:grpSpPr>
        <p:grpSp>
          <p:nvGrpSpPr>
            <p:cNvPr id="28" name="Group 27">
              <a:extLst>
                <a:ext uri="{FF2B5EF4-FFF2-40B4-BE49-F238E27FC236}">
                  <a16:creationId xmlns:a16="http://schemas.microsoft.com/office/drawing/2014/main" id="{9A174C78-6856-1944-B9BE-BACB1AE7670A}"/>
                </a:ext>
              </a:extLst>
            </p:cNvPr>
            <p:cNvGrpSpPr/>
            <p:nvPr/>
          </p:nvGrpSpPr>
          <p:grpSpPr>
            <a:xfrm>
              <a:off x="-5312" y="0"/>
              <a:ext cx="7418483" cy="6858000"/>
              <a:chOff x="-5312" y="0"/>
              <a:chExt cx="7418483" cy="6858000"/>
            </a:xfrm>
          </p:grpSpPr>
          <p:sp>
            <p:nvSpPr>
              <p:cNvPr id="30" name="Rectangle 29">
                <a:extLst>
                  <a:ext uri="{FF2B5EF4-FFF2-40B4-BE49-F238E27FC236}">
                    <a16:creationId xmlns:a16="http://schemas.microsoft.com/office/drawing/2014/main" id="{F89565DA-F64A-644C-9862-DC04A24E3C4A}"/>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1" name="Rectangle 30">
                <a:extLst>
                  <a:ext uri="{FF2B5EF4-FFF2-40B4-BE49-F238E27FC236}">
                    <a16:creationId xmlns:a16="http://schemas.microsoft.com/office/drawing/2014/main" id="{D8AAB045-EFF0-A14B-9292-6643B865817D}"/>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2" name="Content Placeholder 2">
                <a:extLst>
                  <a:ext uri="{FF2B5EF4-FFF2-40B4-BE49-F238E27FC236}">
                    <a16:creationId xmlns:a16="http://schemas.microsoft.com/office/drawing/2014/main" id="{8145F304-9D78-314E-AC97-9C060A10624A}"/>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to protect all of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33" name="Title 8">
                <a:extLst>
                  <a:ext uri="{FF2B5EF4-FFF2-40B4-BE49-F238E27FC236}">
                    <a16:creationId xmlns:a16="http://schemas.microsoft.com/office/drawing/2014/main" id="{2A7A7A3B-C82E-0449-8A03-A8F7BA13C1F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9" name="Picture 28">
              <a:extLst>
                <a:ext uri="{FF2B5EF4-FFF2-40B4-BE49-F238E27FC236}">
                  <a16:creationId xmlns:a16="http://schemas.microsoft.com/office/drawing/2014/main" id="{162F762B-88AC-5648-8793-6B11465449B6}"/>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34" name="Group 33">
            <a:extLst>
              <a:ext uri="{FF2B5EF4-FFF2-40B4-BE49-F238E27FC236}">
                <a16:creationId xmlns:a16="http://schemas.microsoft.com/office/drawing/2014/main" id="{C73E4309-9072-0F48-8B64-6BD09B4CAADB}"/>
              </a:ext>
            </a:extLst>
          </p:cNvPr>
          <p:cNvGrpSpPr/>
          <p:nvPr/>
        </p:nvGrpSpPr>
        <p:grpSpPr>
          <a:xfrm>
            <a:off x="-7950506" y="893"/>
            <a:ext cx="7313296" cy="6856214"/>
            <a:chOff x="-1" y="0"/>
            <a:chExt cx="7315201" cy="6858000"/>
          </a:xfrm>
        </p:grpSpPr>
        <p:sp>
          <p:nvSpPr>
            <p:cNvPr id="35" name="Rectangle 34">
              <a:extLst>
                <a:ext uri="{FF2B5EF4-FFF2-40B4-BE49-F238E27FC236}">
                  <a16:creationId xmlns:a16="http://schemas.microsoft.com/office/drawing/2014/main" id="{18F6ABB5-2969-B744-A252-67D521BC1664}"/>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6" name="Rectangle 35">
              <a:extLst>
                <a:ext uri="{FF2B5EF4-FFF2-40B4-BE49-F238E27FC236}">
                  <a16:creationId xmlns:a16="http://schemas.microsoft.com/office/drawing/2014/main" id="{1A10BF87-8B70-A34E-A32A-BED6D6BAE279}"/>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Content Placeholder 2">
              <a:extLst>
                <a:ext uri="{FF2B5EF4-FFF2-40B4-BE49-F238E27FC236}">
                  <a16:creationId xmlns:a16="http://schemas.microsoft.com/office/drawing/2014/main" id="{FE72D33E-9913-9C4E-8932-4CAF6FFB13E4}"/>
                </a:ext>
              </a:extLst>
            </p:cNvPr>
            <p:cNvSpPr txBox="1">
              <a:spLocks/>
            </p:cNvSpPr>
            <p:nvPr/>
          </p:nvSpPr>
          <p:spPr>
            <a:xfrm>
              <a:off x="446009" y="2904628"/>
              <a:ext cx="6163340" cy="1754326"/>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FF2F92"/>
                  </a:solidFill>
                </a:rPr>
                <a:t>“I’m not confident that I’m fully compliant with all the regulations in my industry.”</a:t>
              </a:r>
            </a:p>
          </p:txBody>
        </p:sp>
        <p:sp>
          <p:nvSpPr>
            <p:cNvPr id="38" name="Title 8">
              <a:extLst>
                <a:ext uri="{FF2B5EF4-FFF2-40B4-BE49-F238E27FC236}">
                  <a16:creationId xmlns:a16="http://schemas.microsoft.com/office/drawing/2014/main" id="{7659D9B3-5329-FA4D-B6E6-460219CB7273}"/>
                </a:ext>
              </a:extLst>
            </p:cNvPr>
            <p:cNvSpPr txBox="1">
              <a:spLocks/>
            </p:cNvSpPr>
            <p:nvPr/>
          </p:nvSpPr>
          <p:spPr>
            <a:xfrm>
              <a:off x="1943101" y="747320"/>
              <a:ext cx="5009028"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Security and compliance</a:t>
              </a:r>
            </a:p>
          </p:txBody>
        </p:sp>
        <p:grpSp>
          <p:nvGrpSpPr>
            <p:cNvPr id="39" name="Group 38">
              <a:extLst>
                <a:ext uri="{FF2B5EF4-FFF2-40B4-BE49-F238E27FC236}">
                  <a16:creationId xmlns:a16="http://schemas.microsoft.com/office/drawing/2014/main" id="{65ECB61E-4738-C24B-A42D-45F4D7936F32}"/>
                </a:ext>
              </a:extLst>
            </p:cNvPr>
            <p:cNvGrpSpPr/>
            <p:nvPr/>
          </p:nvGrpSpPr>
          <p:grpSpPr>
            <a:xfrm>
              <a:off x="738870" y="758633"/>
              <a:ext cx="1065466" cy="1064569"/>
              <a:chOff x="2652713" y="3841750"/>
              <a:chExt cx="1887537" cy="1885950"/>
            </a:xfrm>
            <a:solidFill>
              <a:srgbClr val="FF2F92"/>
            </a:solidFill>
          </p:grpSpPr>
          <p:sp>
            <p:nvSpPr>
              <p:cNvPr id="40" name="Freeform 13">
                <a:extLst>
                  <a:ext uri="{FF2B5EF4-FFF2-40B4-BE49-F238E27FC236}">
                    <a16:creationId xmlns:a16="http://schemas.microsoft.com/office/drawing/2014/main" id="{EBCE054D-AE0B-6F42-B474-CCB07ED3601D}"/>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1" name="Freeform 14">
                <a:extLst>
                  <a:ext uri="{FF2B5EF4-FFF2-40B4-BE49-F238E27FC236}">
                    <a16:creationId xmlns:a16="http://schemas.microsoft.com/office/drawing/2014/main" id="{6BBDEB0D-DA75-5347-AA88-A58E61FA03F6}"/>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2" name="Freeform 15">
                <a:extLst>
                  <a:ext uri="{FF2B5EF4-FFF2-40B4-BE49-F238E27FC236}">
                    <a16:creationId xmlns:a16="http://schemas.microsoft.com/office/drawing/2014/main" id="{129E756B-2C32-E340-9399-93BF17EEF45F}"/>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3" name="Freeform 16">
                <a:extLst>
                  <a:ext uri="{FF2B5EF4-FFF2-40B4-BE49-F238E27FC236}">
                    <a16:creationId xmlns:a16="http://schemas.microsoft.com/office/drawing/2014/main" id="{B48B84D4-18C2-824B-AB72-7FAEE5E3E1BE}"/>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4" name="Freeform 17">
                <a:extLst>
                  <a:ext uri="{FF2B5EF4-FFF2-40B4-BE49-F238E27FC236}">
                    <a16:creationId xmlns:a16="http://schemas.microsoft.com/office/drawing/2014/main" id="{BB7C10AE-6266-584D-9735-6A74E7A0EA8D}"/>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5" name="Freeform 18">
                <a:extLst>
                  <a:ext uri="{FF2B5EF4-FFF2-40B4-BE49-F238E27FC236}">
                    <a16:creationId xmlns:a16="http://schemas.microsoft.com/office/drawing/2014/main" id="{1F809DF3-A5FA-E447-AF3C-BEA4D9ACE1A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6" name="Freeform 19">
                <a:extLst>
                  <a:ext uri="{FF2B5EF4-FFF2-40B4-BE49-F238E27FC236}">
                    <a16:creationId xmlns:a16="http://schemas.microsoft.com/office/drawing/2014/main" id="{F775AA1F-A219-B349-B3D3-2C59EE93885D}"/>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7" name="Freeform 20">
                <a:extLst>
                  <a:ext uri="{FF2B5EF4-FFF2-40B4-BE49-F238E27FC236}">
                    <a16:creationId xmlns:a16="http://schemas.microsoft.com/office/drawing/2014/main" id="{834E1FC6-C4DB-154D-B7B1-5C4EDD1C59B9}"/>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8" name="Freeform 21">
                <a:extLst>
                  <a:ext uri="{FF2B5EF4-FFF2-40B4-BE49-F238E27FC236}">
                    <a16:creationId xmlns:a16="http://schemas.microsoft.com/office/drawing/2014/main" id="{851E5B48-A4C9-EC42-B253-EDBA26C606D7}"/>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49" name="Freeform 22">
                <a:extLst>
                  <a:ext uri="{FF2B5EF4-FFF2-40B4-BE49-F238E27FC236}">
                    <a16:creationId xmlns:a16="http://schemas.microsoft.com/office/drawing/2014/main" id="{F9080F2B-07EF-D340-B066-B56F73E23818}"/>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0" name="Freeform 23">
                <a:extLst>
                  <a:ext uri="{FF2B5EF4-FFF2-40B4-BE49-F238E27FC236}">
                    <a16:creationId xmlns:a16="http://schemas.microsoft.com/office/drawing/2014/main" id="{6846D813-09A8-D64C-B6BE-ED639A685DB5}"/>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1" name="Freeform 24">
                <a:extLst>
                  <a:ext uri="{FF2B5EF4-FFF2-40B4-BE49-F238E27FC236}">
                    <a16:creationId xmlns:a16="http://schemas.microsoft.com/office/drawing/2014/main" id="{8B5BB136-79D4-2D40-91EC-49592B3F3D2C}"/>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2" name="Freeform 25">
                <a:extLst>
                  <a:ext uri="{FF2B5EF4-FFF2-40B4-BE49-F238E27FC236}">
                    <a16:creationId xmlns:a16="http://schemas.microsoft.com/office/drawing/2014/main" id="{96BBD83E-0B34-FB42-84A0-22149A83D9EE}"/>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3" name="Freeform 26">
                <a:extLst>
                  <a:ext uri="{FF2B5EF4-FFF2-40B4-BE49-F238E27FC236}">
                    <a16:creationId xmlns:a16="http://schemas.microsoft.com/office/drawing/2014/main" id="{B834AE90-8331-A547-80A7-FBCD8B671EAC}"/>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4" name="Freeform 27">
                <a:extLst>
                  <a:ext uri="{FF2B5EF4-FFF2-40B4-BE49-F238E27FC236}">
                    <a16:creationId xmlns:a16="http://schemas.microsoft.com/office/drawing/2014/main" id="{20C27923-A4D8-7A44-B807-9CCCA0D020FA}"/>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5" name="Freeform 28">
                <a:extLst>
                  <a:ext uri="{FF2B5EF4-FFF2-40B4-BE49-F238E27FC236}">
                    <a16:creationId xmlns:a16="http://schemas.microsoft.com/office/drawing/2014/main" id="{9011C11D-92C1-A04F-92D9-77B207D049D6}"/>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6" name="Freeform 29">
                <a:extLst>
                  <a:ext uri="{FF2B5EF4-FFF2-40B4-BE49-F238E27FC236}">
                    <a16:creationId xmlns:a16="http://schemas.microsoft.com/office/drawing/2014/main" id="{2F1AC1F1-D746-7F49-9743-CD1A1746A55A}"/>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7" name="Freeform 30">
                <a:extLst>
                  <a:ext uri="{FF2B5EF4-FFF2-40B4-BE49-F238E27FC236}">
                    <a16:creationId xmlns:a16="http://schemas.microsoft.com/office/drawing/2014/main" id="{FDACD1CD-C29D-824C-B207-FB96065C2FE1}"/>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8" name="Freeform 31">
                <a:extLst>
                  <a:ext uri="{FF2B5EF4-FFF2-40B4-BE49-F238E27FC236}">
                    <a16:creationId xmlns:a16="http://schemas.microsoft.com/office/drawing/2014/main" id="{A887B3BC-8998-D841-BE2D-029678F61B90}"/>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59" name="Freeform 32">
                <a:extLst>
                  <a:ext uri="{FF2B5EF4-FFF2-40B4-BE49-F238E27FC236}">
                    <a16:creationId xmlns:a16="http://schemas.microsoft.com/office/drawing/2014/main" id="{182C5B33-3BEB-904F-8A43-ED5225B5F99B}"/>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33">
                <a:extLst>
                  <a:ext uri="{FF2B5EF4-FFF2-40B4-BE49-F238E27FC236}">
                    <a16:creationId xmlns:a16="http://schemas.microsoft.com/office/drawing/2014/main" id="{0DD83041-D561-C443-9E32-681EF91C69AE}"/>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34">
                <a:extLst>
                  <a:ext uri="{FF2B5EF4-FFF2-40B4-BE49-F238E27FC236}">
                    <a16:creationId xmlns:a16="http://schemas.microsoft.com/office/drawing/2014/main" id="{04FFF3E2-3C93-CD42-83E8-8A30E94F4E89}"/>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35">
                <a:extLst>
                  <a:ext uri="{FF2B5EF4-FFF2-40B4-BE49-F238E27FC236}">
                    <a16:creationId xmlns:a16="http://schemas.microsoft.com/office/drawing/2014/main" id="{20B89F37-A5D1-FC40-A677-8B5DB4EC76B5}"/>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63" name="Group 62">
            <a:extLst>
              <a:ext uri="{FF2B5EF4-FFF2-40B4-BE49-F238E27FC236}">
                <a16:creationId xmlns:a16="http://schemas.microsoft.com/office/drawing/2014/main" id="{78B8DA0B-423C-CC42-B678-673E82EC6EA5}"/>
              </a:ext>
            </a:extLst>
          </p:cNvPr>
          <p:cNvGrpSpPr/>
          <p:nvPr/>
        </p:nvGrpSpPr>
        <p:grpSpPr>
          <a:xfrm>
            <a:off x="13211422" y="2588387"/>
            <a:ext cx="4708885" cy="2363777"/>
            <a:chOff x="7236818" y="1448144"/>
            <a:chExt cx="4710112" cy="2364393"/>
          </a:xfrm>
        </p:grpSpPr>
        <p:sp>
          <p:nvSpPr>
            <p:cNvPr id="64" name="Content Placeholder 2">
              <a:extLst>
                <a:ext uri="{FF2B5EF4-FFF2-40B4-BE49-F238E27FC236}">
                  <a16:creationId xmlns:a16="http://schemas.microsoft.com/office/drawing/2014/main" id="{9E38815A-13ED-9248-BF97-9E07DE64F50A}"/>
                </a:ext>
              </a:extLst>
            </p:cNvPr>
            <p:cNvSpPr txBox="1">
              <a:spLocks/>
            </p:cNvSpPr>
            <p:nvPr/>
          </p:nvSpPr>
          <p:spPr>
            <a:xfrm>
              <a:off x="7236818" y="2766097"/>
              <a:ext cx="4710112" cy="1046440"/>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creating major security</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blinds spots for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most companies</a:t>
              </a:r>
            </a:p>
          </p:txBody>
        </p:sp>
        <p:sp>
          <p:nvSpPr>
            <p:cNvPr id="65" name="Title 2">
              <a:extLst>
                <a:ext uri="{FF2B5EF4-FFF2-40B4-BE49-F238E27FC236}">
                  <a16:creationId xmlns:a16="http://schemas.microsoft.com/office/drawing/2014/main" id="{1F9262EC-F576-B848-B2FC-07D9B3BB7BF3}"/>
                </a:ext>
              </a:extLst>
            </p:cNvPr>
            <p:cNvSpPr txBox="1">
              <a:spLocks/>
            </p:cNvSpPr>
            <p:nvPr/>
          </p:nvSpPr>
          <p:spPr>
            <a:xfrm>
              <a:off x="8041332" y="180004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66" name="Content Placeholder 2">
              <a:extLst>
                <a:ext uri="{FF2B5EF4-FFF2-40B4-BE49-F238E27FC236}">
                  <a16:creationId xmlns:a16="http://schemas.microsoft.com/office/drawing/2014/main" id="{7C83A10E-C20A-9D4D-A818-9B4F53F6E5DE}"/>
                </a:ext>
              </a:extLst>
            </p:cNvPr>
            <p:cNvSpPr txBox="1">
              <a:spLocks/>
            </p:cNvSpPr>
            <p:nvPr/>
          </p:nvSpPr>
          <p:spPr>
            <a:xfrm>
              <a:off x="7236818" y="1448144"/>
              <a:ext cx="4710112" cy="43088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Dark data exceeds</a:t>
              </a:r>
            </a:p>
          </p:txBody>
        </p:sp>
      </p:grpSp>
    </p:spTree>
    <p:extLst>
      <p:ext uri="{BB962C8B-B14F-4D97-AF65-F5344CB8AC3E}">
        <p14:creationId xmlns:p14="http://schemas.microsoft.com/office/powerpoint/2010/main" val="1188434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8C092C36-DB96-904C-8F20-B23DB93BEC52}"/>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99" name="Rectangle 98">
            <a:extLst>
              <a:ext uri="{FF2B5EF4-FFF2-40B4-BE49-F238E27FC236}">
                <a16:creationId xmlns:a16="http://schemas.microsoft.com/office/drawing/2014/main" id="{111E0BDF-D14D-FF41-9C2D-1AD1006E3F0A}"/>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100" name="Group 99">
            <a:extLst>
              <a:ext uri="{FF2B5EF4-FFF2-40B4-BE49-F238E27FC236}">
                <a16:creationId xmlns:a16="http://schemas.microsoft.com/office/drawing/2014/main" id="{821A81E5-AB2B-3F4C-BE66-EFE8BFF0FD65}"/>
              </a:ext>
            </a:extLst>
          </p:cNvPr>
          <p:cNvGrpSpPr/>
          <p:nvPr/>
        </p:nvGrpSpPr>
        <p:grpSpPr>
          <a:xfrm>
            <a:off x="7090509" y="2936006"/>
            <a:ext cx="4708885" cy="1680826"/>
            <a:chOff x="11678202" y="2632134"/>
            <a:chExt cx="4710112" cy="1681264"/>
          </a:xfrm>
        </p:grpSpPr>
        <p:sp>
          <p:nvSpPr>
            <p:cNvPr id="106" name="Content Placeholder 2">
              <a:extLst>
                <a:ext uri="{FF2B5EF4-FFF2-40B4-BE49-F238E27FC236}">
                  <a16:creationId xmlns:a16="http://schemas.microsoft.com/office/drawing/2014/main" id="{CBDDC1E8-FB5B-4347-B8D5-8014D3FCB6B3}"/>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schemeClr val="tx2"/>
                  </a:solidFill>
                </a:rPr>
                <a:t> </a:t>
              </a:r>
              <a:r>
                <a:rPr lang="en-US" sz="1999" b="0">
                  <a:solidFill>
                    <a:schemeClr val="tx2"/>
                  </a:solidFill>
                </a:rPr>
                <a:t>say complexity limits their ability </a:t>
              </a:r>
              <a:br>
                <a:rPr lang="en-US" sz="1999" b="0">
                  <a:solidFill>
                    <a:schemeClr val="tx2"/>
                  </a:solidFill>
                </a:rPr>
              </a:br>
              <a:r>
                <a:rPr lang="en-US" sz="1999" b="0">
                  <a:solidFill>
                    <a:schemeClr val="tx2"/>
                  </a:solidFill>
                </a:rPr>
                <a:t>to realize data value</a:t>
              </a:r>
              <a:endParaRPr lang="en-GB" sz="1999" b="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sp>
          <p:nvSpPr>
            <p:cNvPr id="107" name="Title 2">
              <a:extLst>
                <a:ext uri="{FF2B5EF4-FFF2-40B4-BE49-F238E27FC236}">
                  <a16:creationId xmlns:a16="http://schemas.microsoft.com/office/drawing/2014/main" id="{185D6405-9CDB-BB41-8AA4-A796544CC269}"/>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 name="Group 4">
            <a:extLst>
              <a:ext uri="{FF2B5EF4-FFF2-40B4-BE49-F238E27FC236}">
                <a16:creationId xmlns:a16="http://schemas.microsoft.com/office/drawing/2014/main" id="{CD988173-71EE-484A-BA43-C7EED5371F57}"/>
              </a:ext>
            </a:extLst>
          </p:cNvPr>
          <p:cNvGrpSpPr/>
          <p:nvPr/>
        </p:nvGrpSpPr>
        <p:grpSpPr>
          <a:xfrm>
            <a:off x="-5311" y="-10679"/>
            <a:ext cx="7416551" cy="6856214"/>
            <a:chOff x="-5312" y="0"/>
            <a:chExt cx="7418483" cy="6858000"/>
          </a:xfrm>
        </p:grpSpPr>
        <p:grpSp>
          <p:nvGrpSpPr>
            <p:cNvPr id="2" name="Group 1">
              <a:extLst>
                <a:ext uri="{FF2B5EF4-FFF2-40B4-BE49-F238E27FC236}">
                  <a16:creationId xmlns:a16="http://schemas.microsoft.com/office/drawing/2014/main" id="{E79F2795-CB1B-714D-B815-1386A0FE4B84}"/>
                </a:ext>
              </a:extLst>
            </p:cNvPr>
            <p:cNvGrpSpPr/>
            <p:nvPr/>
          </p:nvGrpSpPr>
          <p:grpSpPr>
            <a:xfrm>
              <a:off x="-5312" y="0"/>
              <a:ext cx="7418483" cy="6858000"/>
              <a:chOff x="-5312" y="0"/>
              <a:chExt cx="7418483" cy="6858000"/>
            </a:xfrm>
          </p:grpSpPr>
          <p:sp>
            <p:nvSpPr>
              <p:cNvPr id="101" name="Rectangle 100">
                <a:extLst>
                  <a:ext uri="{FF2B5EF4-FFF2-40B4-BE49-F238E27FC236}">
                    <a16:creationId xmlns:a16="http://schemas.microsoft.com/office/drawing/2014/main" id="{EBAB2A9D-90D2-1E4B-8A92-3A67246C977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05" name="Rectangle 104">
                <a:extLst>
                  <a:ext uri="{FF2B5EF4-FFF2-40B4-BE49-F238E27FC236}">
                    <a16:creationId xmlns:a16="http://schemas.microsoft.com/office/drawing/2014/main" id="{5E96919E-C13A-104F-A740-1BC3C8FEF945}"/>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126" name="Content Placeholder 2">
                <a:extLst>
                  <a:ext uri="{FF2B5EF4-FFF2-40B4-BE49-F238E27FC236}">
                    <a16:creationId xmlns:a16="http://schemas.microsoft.com/office/drawing/2014/main" id="{6E97D69A-8925-C147-830A-30410ECC60C5}"/>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of protecting all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127" name="Title 8">
                <a:extLst>
                  <a:ext uri="{FF2B5EF4-FFF2-40B4-BE49-F238E27FC236}">
                    <a16:creationId xmlns:a16="http://schemas.microsoft.com/office/drawing/2014/main" id="{F83F25F2-7878-6448-B5D5-93EF237887C3}"/>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27" name="Picture 26">
              <a:extLst>
                <a:ext uri="{FF2B5EF4-FFF2-40B4-BE49-F238E27FC236}">
                  <a16:creationId xmlns:a16="http://schemas.microsoft.com/office/drawing/2014/main" id="{EE5AA413-44F1-F147-9459-4ABC0D407FB5}"/>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29" name="Group 28">
            <a:extLst>
              <a:ext uri="{FF2B5EF4-FFF2-40B4-BE49-F238E27FC236}">
                <a16:creationId xmlns:a16="http://schemas.microsoft.com/office/drawing/2014/main" id="{D09CCA4A-E434-AE42-B9FF-FA0130523367}"/>
              </a:ext>
            </a:extLst>
          </p:cNvPr>
          <p:cNvGrpSpPr/>
          <p:nvPr/>
        </p:nvGrpSpPr>
        <p:grpSpPr>
          <a:xfrm>
            <a:off x="13231302" y="2469754"/>
            <a:ext cx="4708885" cy="2627362"/>
            <a:chOff x="11678202" y="2537241"/>
            <a:chExt cx="4710112" cy="2628046"/>
          </a:xfrm>
        </p:grpSpPr>
        <p:sp>
          <p:nvSpPr>
            <p:cNvPr id="30" name="Content Placeholder 2">
              <a:extLst>
                <a:ext uri="{FF2B5EF4-FFF2-40B4-BE49-F238E27FC236}">
                  <a16:creationId xmlns:a16="http://schemas.microsoft.com/office/drawing/2014/main" id="{F5448A15-B168-C94A-B4AE-21B88B8B0DFB}"/>
                </a:ext>
              </a:extLst>
            </p:cNvPr>
            <p:cNvSpPr txBox="1">
              <a:spLocks/>
            </p:cNvSpPr>
            <p:nvPr/>
          </p:nvSpPr>
          <p:spPr>
            <a:xfrm>
              <a:off x="11678202" y="3503294"/>
              <a:ext cx="4710112" cy="1661993"/>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of IT decision makers and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managers say there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are too many different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data management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tools/systems in use</a:t>
              </a:r>
            </a:p>
          </p:txBody>
        </p:sp>
        <p:sp>
          <p:nvSpPr>
            <p:cNvPr id="31" name="Title 2">
              <a:extLst>
                <a:ext uri="{FF2B5EF4-FFF2-40B4-BE49-F238E27FC236}">
                  <a16:creationId xmlns:a16="http://schemas.microsoft.com/office/drawing/2014/main" id="{4F61A8D5-995A-5849-9A2B-0887C0648DF7}"/>
                </a:ext>
              </a:extLst>
            </p:cNvPr>
            <p:cNvSpPr txBox="1">
              <a:spLocks/>
            </p:cNvSpPr>
            <p:nvPr/>
          </p:nvSpPr>
          <p:spPr>
            <a:xfrm>
              <a:off x="12482716"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2" name="Group 31">
            <a:extLst>
              <a:ext uri="{FF2B5EF4-FFF2-40B4-BE49-F238E27FC236}">
                <a16:creationId xmlns:a16="http://schemas.microsoft.com/office/drawing/2014/main" id="{4A5DB08D-0ADB-4C42-8390-1F79AED9A5F6}"/>
              </a:ext>
            </a:extLst>
          </p:cNvPr>
          <p:cNvGrpSpPr/>
          <p:nvPr/>
        </p:nvGrpSpPr>
        <p:grpSpPr>
          <a:xfrm>
            <a:off x="-7974423" y="16387"/>
            <a:ext cx="7416551" cy="6856214"/>
            <a:chOff x="-5312" y="15498"/>
            <a:chExt cx="7418483" cy="6858000"/>
          </a:xfrm>
        </p:grpSpPr>
        <p:grpSp>
          <p:nvGrpSpPr>
            <p:cNvPr id="33" name="Group 32">
              <a:extLst>
                <a:ext uri="{FF2B5EF4-FFF2-40B4-BE49-F238E27FC236}">
                  <a16:creationId xmlns:a16="http://schemas.microsoft.com/office/drawing/2014/main" id="{06287CF7-DF4D-E246-8B42-1721B9C3B794}"/>
                </a:ext>
              </a:extLst>
            </p:cNvPr>
            <p:cNvGrpSpPr/>
            <p:nvPr/>
          </p:nvGrpSpPr>
          <p:grpSpPr>
            <a:xfrm>
              <a:off x="-5312" y="15498"/>
              <a:ext cx="7418483" cy="6858000"/>
              <a:chOff x="-5312" y="15498"/>
              <a:chExt cx="7418483" cy="6858000"/>
            </a:xfrm>
          </p:grpSpPr>
          <p:sp>
            <p:nvSpPr>
              <p:cNvPr id="35" name="Rectangle 34">
                <a:extLst>
                  <a:ext uri="{FF2B5EF4-FFF2-40B4-BE49-F238E27FC236}">
                    <a16:creationId xmlns:a16="http://schemas.microsoft.com/office/drawing/2014/main" id="{71C4C2F7-1DDB-DB4A-B96C-3690F6861EF8}"/>
                  </a:ext>
                </a:extLst>
              </p:cNvPr>
              <p:cNvSpPr/>
              <p:nvPr/>
            </p:nvSpPr>
            <p:spPr>
              <a:xfrm>
                <a:off x="0" y="15498"/>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6" name="Rectangle 35">
                <a:extLst>
                  <a:ext uri="{FF2B5EF4-FFF2-40B4-BE49-F238E27FC236}">
                    <a16:creationId xmlns:a16="http://schemas.microsoft.com/office/drawing/2014/main" id="{772D4BFB-0070-3146-9CDE-F41A030D2C2B}"/>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Content Placeholder 2">
                <a:extLst>
                  <a:ext uri="{FF2B5EF4-FFF2-40B4-BE49-F238E27FC236}">
                    <a16:creationId xmlns:a16="http://schemas.microsoft.com/office/drawing/2014/main" id="{19A12614-A224-B244-8307-209311AA4825}"/>
                  </a:ext>
                </a:extLst>
              </p:cNvPr>
              <p:cNvSpPr txBox="1">
                <a:spLocks/>
              </p:cNvSpPr>
              <p:nvPr/>
            </p:nvSpPr>
            <p:spPr>
              <a:xfrm>
                <a:off x="457202" y="2622097"/>
                <a:ext cx="6658429" cy="2308324"/>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“It’s difficult to manage, control and report on </a:t>
                </a:r>
                <a:br>
                  <a:rPr lang="en-US" sz="3599">
                    <a:solidFill>
                      <a:srgbClr val="AD32DF"/>
                    </a:solidFill>
                  </a:rPr>
                </a:br>
                <a:r>
                  <a:rPr lang="en-US" sz="3599">
                    <a:solidFill>
                      <a:srgbClr val="AD32DF"/>
                    </a:solidFill>
                  </a:rPr>
                  <a:t>non-integrated components across my infrastructure.”</a:t>
                </a:r>
              </a:p>
            </p:txBody>
          </p:sp>
          <p:sp>
            <p:nvSpPr>
              <p:cNvPr id="38" name="Title 8">
                <a:extLst>
                  <a:ext uri="{FF2B5EF4-FFF2-40B4-BE49-F238E27FC236}">
                    <a16:creationId xmlns:a16="http://schemas.microsoft.com/office/drawing/2014/main" id="{1D6C0299-92F2-614C-B393-6B796F8FEFB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34" name="Picture 33">
              <a:extLst>
                <a:ext uri="{FF2B5EF4-FFF2-40B4-BE49-F238E27FC236}">
                  <a16:creationId xmlns:a16="http://schemas.microsoft.com/office/drawing/2014/main" id="{CD371D7E-B761-E649-9F85-370B3465B521}"/>
                </a:ext>
              </a:extLst>
            </p:cNvPr>
            <p:cNvPicPr>
              <a:picLocks noChangeAspect="1"/>
            </p:cNvPicPr>
            <p:nvPr/>
          </p:nvPicPr>
          <p:blipFill>
            <a:blip r:embed="rId4"/>
            <a:stretch>
              <a:fillRect/>
            </a:stretch>
          </p:blipFill>
          <p:spPr>
            <a:xfrm>
              <a:off x="617038" y="732986"/>
              <a:ext cx="1237454" cy="1095014"/>
            </a:xfrm>
            <a:prstGeom prst="rect">
              <a:avLst/>
            </a:prstGeom>
          </p:spPr>
        </p:pic>
      </p:grpSp>
      <p:grpSp>
        <p:nvGrpSpPr>
          <p:cNvPr id="39" name="Group 38">
            <a:extLst>
              <a:ext uri="{FF2B5EF4-FFF2-40B4-BE49-F238E27FC236}">
                <a16:creationId xmlns:a16="http://schemas.microsoft.com/office/drawing/2014/main" id="{AD54A905-6DEE-C246-A368-B16643F1C6D7}"/>
              </a:ext>
            </a:extLst>
          </p:cNvPr>
          <p:cNvGrpSpPr/>
          <p:nvPr/>
        </p:nvGrpSpPr>
        <p:grpSpPr>
          <a:xfrm>
            <a:off x="13387510" y="2924290"/>
            <a:ext cx="4708885" cy="1704273"/>
            <a:chOff x="-14987317" y="2537241"/>
            <a:chExt cx="4710112" cy="1704717"/>
          </a:xfrm>
        </p:grpSpPr>
        <p:sp>
          <p:nvSpPr>
            <p:cNvPr id="40" name="Content Placeholder 2">
              <a:extLst>
                <a:ext uri="{FF2B5EF4-FFF2-40B4-BE49-F238E27FC236}">
                  <a16:creationId xmlns:a16="http://schemas.microsoft.com/office/drawing/2014/main" id="{18CFF531-BBFF-1548-AED5-A48D194D48E7}"/>
                </a:ext>
              </a:extLst>
            </p:cNvPr>
            <p:cNvSpPr txBox="1">
              <a:spLocks/>
            </p:cNvSpPr>
            <p:nvPr/>
          </p:nvSpPr>
          <p:spPr>
            <a:xfrm>
              <a:off x="-14987317" y="3503294"/>
              <a:ext cx="4710112" cy="738664"/>
            </a:xfrm>
            <a:prstGeom prst="rect">
              <a:avLst/>
            </a:prstGeom>
          </p:spPr>
          <p:txBody>
            <a:bodyPr vert="horz" wrap="square" lIns="121888" tIns="60944" rIns="121888" bIns="60944" rtlCol="0">
              <a:spAutoFit/>
            </a:bodyPr>
            <a:lstStyle>
              <a:defPPr>
                <a:defRPr lang="en-US"/>
              </a:defPPr>
              <a:lvl1pPr indent="0" algn="ctr" defTabSz="1219170">
                <a:lnSpc>
                  <a:spcPct val="100000"/>
                </a:lnSpc>
                <a:spcBef>
                  <a:spcPts val="0"/>
                </a:spcBef>
                <a:spcAft>
                  <a:spcPts val="1333"/>
                </a:spcAft>
                <a:buFont typeface="Arial" panose="020B0604020202020204" pitchFamily="34" charset="0"/>
                <a:buNone/>
                <a:defRPr sz="1400" b="0" i="0">
                  <a:solidFill>
                    <a:srgbClr val="FF2F92"/>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GB" sz="1999">
                  <a:solidFill>
                    <a:prstClr val="white"/>
                  </a:solidFill>
                </a:rPr>
                <a:t>will adopt hybrid or multi-cloud environments by 2020</a:t>
              </a:r>
            </a:p>
          </p:txBody>
        </p:sp>
        <p:sp>
          <p:nvSpPr>
            <p:cNvPr id="41" name="Title 2">
              <a:extLst>
                <a:ext uri="{FF2B5EF4-FFF2-40B4-BE49-F238E27FC236}">
                  <a16:creationId xmlns:a16="http://schemas.microsoft.com/office/drawing/2014/main" id="{67145B50-3805-534F-A433-A9289C6F15CC}"/>
                </a:ext>
              </a:extLst>
            </p:cNvPr>
            <p:cNvSpPr txBox="1">
              <a:spLocks/>
            </p:cNvSpPr>
            <p:nvPr/>
          </p:nvSpPr>
          <p:spPr>
            <a:xfrm>
              <a:off x="-14182803"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75</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42" name="Group 41">
            <a:extLst>
              <a:ext uri="{FF2B5EF4-FFF2-40B4-BE49-F238E27FC236}">
                <a16:creationId xmlns:a16="http://schemas.microsoft.com/office/drawing/2014/main" id="{3EBD28DC-ED45-5044-8B86-B09E55AB3C80}"/>
              </a:ext>
            </a:extLst>
          </p:cNvPr>
          <p:cNvGrpSpPr/>
          <p:nvPr/>
        </p:nvGrpSpPr>
        <p:grpSpPr>
          <a:xfrm>
            <a:off x="-7975741" y="-1896"/>
            <a:ext cx="7313295" cy="6856214"/>
            <a:chOff x="0" y="0"/>
            <a:chExt cx="7315200" cy="6858000"/>
          </a:xfrm>
        </p:grpSpPr>
        <p:grpSp>
          <p:nvGrpSpPr>
            <p:cNvPr id="43" name="Group 42">
              <a:extLst>
                <a:ext uri="{FF2B5EF4-FFF2-40B4-BE49-F238E27FC236}">
                  <a16:creationId xmlns:a16="http://schemas.microsoft.com/office/drawing/2014/main" id="{E015B5A5-1BF7-1A4E-A60F-4D0FCFA77221}"/>
                </a:ext>
              </a:extLst>
            </p:cNvPr>
            <p:cNvGrpSpPr/>
            <p:nvPr/>
          </p:nvGrpSpPr>
          <p:grpSpPr>
            <a:xfrm>
              <a:off x="0" y="0"/>
              <a:ext cx="7315200" cy="6858000"/>
              <a:chOff x="18328640" y="0"/>
              <a:chExt cx="7315200" cy="6858000"/>
            </a:xfrm>
          </p:grpSpPr>
          <p:sp>
            <p:nvSpPr>
              <p:cNvPr id="45" name="Rectangle 44">
                <a:extLst>
                  <a:ext uri="{FF2B5EF4-FFF2-40B4-BE49-F238E27FC236}">
                    <a16:creationId xmlns:a16="http://schemas.microsoft.com/office/drawing/2014/main" id="{19E31C3C-A31C-4A4D-8B45-2F441D1D47A2}"/>
                  </a:ext>
                </a:extLst>
              </p:cNvPr>
              <p:cNvSpPr/>
              <p:nvPr/>
            </p:nvSpPr>
            <p:spPr>
              <a:xfrm>
                <a:off x="1832864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46" name="Rectangle 45">
                <a:extLst>
                  <a:ext uri="{FF2B5EF4-FFF2-40B4-BE49-F238E27FC236}">
                    <a16:creationId xmlns:a16="http://schemas.microsoft.com/office/drawing/2014/main" id="{7CF2E4BB-DAA7-C644-ACF1-F7A4B21FADFE}"/>
                  </a:ext>
                </a:extLst>
              </p:cNvPr>
              <p:cNvSpPr/>
              <p:nvPr/>
            </p:nvSpPr>
            <p:spPr>
              <a:xfrm>
                <a:off x="18330487" y="724034"/>
                <a:ext cx="182880" cy="1089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srgbClr val="0849EA"/>
                  </a:solidFill>
                  <a:latin typeface="Calibri" panose="020F0502020204030204"/>
                </a:endParaRPr>
              </a:p>
            </p:txBody>
          </p:sp>
          <p:sp>
            <p:nvSpPr>
              <p:cNvPr id="47" name="Content Placeholder 2">
                <a:extLst>
                  <a:ext uri="{FF2B5EF4-FFF2-40B4-BE49-F238E27FC236}">
                    <a16:creationId xmlns:a16="http://schemas.microsoft.com/office/drawing/2014/main" id="{05A5BF53-8213-0840-8EA3-C904A45EA4CF}"/>
                  </a:ext>
                </a:extLst>
              </p:cNvPr>
              <p:cNvSpPr txBox="1">
                <a:spLocks/>
              </p:cNvSpPr>
              <p:nvPr/>
            </p:nvSpPr>
            <p:spPr>
              <a:xfrm>
                <a:off x="18795226" y="2885519"/>
                <a:ext cx="6354728" cy="1754326"/>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0070C0"/>
                    </a:solidFill>
                  </a:rPr>
                  <a:t>“I can’t protect new technologies with my </a:t>
                </a:r>
                <a:br>
                  <a:rPr lang="en-US" sz="3599">
                    <a:solidFill>
                      <a:srgbClr val="0070C0"/>
                    </a:solidFill>
                  </a:rPr>
                </a:br>
                <a:r>
                  <a:rPr lang="en-US" sz="3599">
                    <a:solidFill>
                      <a:srgbClr val="0070C0"/>
                    </a:solidFill>
                  </a:rPr>
                  <a:t>current solution.”</a:t>
                </a:r>
              </a:p>
            </p:txBody>
          </p:sp>
          <p:sp>
            <p:nvSpPr>
              <p:cNvPr id="48" name="Title 8">
                <a:extLst>
                  <a:ext uri="{FF2B5EF4-FFF2-40B4-BE49-F238E27FC236}">
                    <a16:creationId xmlns:a16="http://schemas.microsoft.com/office/drawing/2014/main" id="{6DB66617-8ED3-B341-9A7E-7E35CBA23E96}"/>
                  </a:ext>
                </a:extLst>
              </p:cNvPr>
              <p:cNvSpPr txBox="1">
                <a:spLocks/>
              </p:cNvSpPr>
              <p:nvPr/>
            </p:nvSpPr>
            <p:spPr>
              <a:xfrm>
                <a:off x="20273587" y="777240"/>
                <a:ext cx="4937727"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Evolving technology </a:t>
                </a:r>
                <a:b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landscape</a:t>
                </a:r>
              </a:p>
            </p:txBody>
          </p:sp>
        </p:grpSp>
        <p:sp>
          <p:nvSpPr>
            <p:cNvPr id="44" name="Freeform 29">
              <a:extLst>
                <a:ext uri="{FF2B5EF4-FFF2-40B4-BE49-F238E27FC236}">
                  <a16:creationId xmlns:a16="http://schemas.microsoft.com/office/drawing/2014/main" id="{41A5C94A-2922-8C4F-8B76-A6F01D5A8E11}"/>
                </a:ext>
              </a:extLst>
            </p:cNvPr>
            <p:cNvSpPr>
              <a:spLocks noChangeAspect="1" noEditPoints="1"/>
            </p:cNvSpPr>
            <p:nvPr/>
          </p:nvSpPr>
          <p:spPr bwMode="auto">
            <a:xfrm>
              <a:off x="485719" y="918738"/>
              <a:ext cx="1428184" cy="757479"/>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grpSp>
      <p:grpSp>
        <p:nvGrpSpPr>
          <p:cNvPr id="49" name="Group 48">
            <a:extLst>
              <a:ext uri="{FF2B5EF4-FFF2-40B4-BE49-F238E27FC236}">
                <a16:creationId xmlns:a16="http://schemas.microsoft.com/office/drawing/2014/main" id="{9F9F1F2D-4818-7C42-8567-10E76F5F3FB4}"/>
              </a:ext>
            </a:extLst>
          </p:cNvPr>
          <p:cNvGrpSpPr/>
          <p:nvPr/>
        </p:nvGrpSpPr>
        <p:grpSpPr>
          <a:xfrm>
            <a:off x="13151803" y="2908551"/>
            <a:ext cx="4708885" cy="1704273"/>
            <a:chOff x="7236818" y="2384841"/>
            <a:chExt cx="4710112" cy="1704717"/>
          </a:xfrm>
        </p:grpSpPr>
        <p:sp>
          <p:nvSpPr>
            <p:cNvPr id="50" name="Content Placeholder 2">
              <a:extLst>
                <a:ext uri="{FF2B5EF4-FFF2-40B4-BE49-F238E27FC236}">
                  <a16:creationId xmlns:a16="http://schemas.microsoft.com/office/drawing/2014/main" id="{002E87D5-9234-1242-BA3F-480328043DE6}"/>
                </a:ext>
              </a:extLst>
            </p:cNvPr>
            <p:cNvSpPr txBox="1">
              <a:spLocks/>
            </p:cNvSpPr>
            <p:nvPr/>
          </p:nvSpPr>
          <p:spPr>
            <a:xfrm>
              <a:off x="7236818" y="335089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Lost in March 2019 </a:t>
              </a:r>
              <a:b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br>
              <a:r>
                <a:rPr lang="en-GB" sz="1999" b="0">
                  <a:solidFill>
                    <a:prstClr val="white"/>
                  </a:solidFill>
                  <a:latin typeface="Polaris" panose="02000000000000000000" pitchFamily="2" charset="0"/>
                  <a:ea typeface="Polaris" panose="02000000000000000000" pitchFamily="2" charset="0"/>
                  <a:cs typeface="Polaris" panose="02000000000000000000" pitchFamily="2" charset="0"/>
                </a:rPr>
                <a:t>by an aluminium manufacturer</a:t>
              </a:r>
            </a:p>
          </p:txBody>
        </p:sp>
        <p:sp>
          <p:nvSpPr>
            <p:cNvPr id="51" name="Title 2">
              <a:extLst>
                <a:ext uri="{FF2B5EF4-FFF2-40B4-BE49-F238E27FC236}">
                  <a16:creationId xmlns:a16="http://schemas.microsoft.com/office/drawing/2014/main" id="{CA2D6A20-D7C6-FF42-AEC9-3E02EE05CE99}"/>
                </a:ext>
              </a:extLst>
            </p:cNvPr>
            <p:cNvSpPr txBox="1">
              <a:spLocks/>
            </p:cNvSpPr>
            <p:nvPr/>
          </p:nvSpPr>
          <p:spPr>
            <a:xfrm>
              <a:off x="8041332" y="23848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$40</a:t>
              </a:r>
              <a:r>
                <a:rPr lang="sv-SE" sz="3999" b="0" spc="-150">
                  <a:solidFill>
                    <a:prstClr val="white"/>
                  </a:solidFill>
                  <a:latin typeface="Polaris" panose="02000000000000000000" pitchFamily="2" charset="0"/>
                  <a:ea typeface="Polaris" panose="02000000000000000000" pitchFamily="2" charset="0"/>
                  <a:cs typeface="Polaris" panose="02000000000000000000" pitchFamily="2" charset="0"/>
                </a:rPr>
                <a:t>M</a:t>
              </a:r>
              <a:endParaRPr lang="en-US" sz="7998" b="0"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52" name="Group 51">
            <a:extLst>
              <a:ext uri="{FF2B5EF4-FFF2-40B4-BE49-F238E27FC236}">
                <a16:creationId xmlns:a16="http://schemas.microsoft.com/office/drawing/2014/main" id="{597B52C3-F3BE-1140-B24B-6C0E6A373FDC}"/>
              </a:ext>
            </a:extLst>
          </p:cNvPr>
          <p:cNvGrpSpPr/>
          <p:nvPr/>
        </p:nvGrpSpPr>
        <p:grpSpPr>
          <a:xfrm>
            <a:off x="-7937046" y="893"/>
            <a:ext cx="7313296" cy="6856214"/>
            <a:chOff x="-1" y="0"/>
            <a:chExt cx="7315201" cy="6858000"/>
          </a:xfrm>
        </p:grpSpPr>
        <p:grpSp>
          <p:nvGrpSpPr>
            <p:cNvPr id="53" name="Group 52">
              <a:extLst>
                <a:ext uri="{FF2B5EF4-FFF2-40B4-BE49-F238E27FC236}">
                  <a16:creationId xmlns:a16="http://schemas.microsoft.com/office/drawing/2014/main" id="{753071C4-9C40-214F-861A-4E02EB8A16B3}"/>
                </a:ext>
              </a:extLst>
            </p:cNvPr>
            <p:cNvGrpSpPr/>
            <p:nvPr/>
          </p:nvGrpSpPr>
          <p:grpSpPr>
            <a:xfrm>
              <a:off x="-1" y="0"/>
              <a:ext cx="7315201" cy="6858000"/>
              <a:chOff x="-1" y="0"/>
              <a:chExt cx="7315201" cy="6858000"/>
            </a:xfrm>
          </p:grpSpPr>
          <p:sp>
            <p:nvSpPr>
              <p:cNvPr id="55" name="Rectangle 54">
                <a:extLst>
                  <a:ext uri="{FF2B5EF4-FFF2-40B4-BE49-F238E27FC236}">
                    <a16:creationId xmlns:a16="http://schemas.microsoft.com/office/drawing/2014/main" id="{2A9E9DF6-0F33-5543-9F27-DBEFEC94C216}"/>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6" name="Rectangle 55">
                <a:extLst>
                  <a:ext uri="{FF2B5EF4-FFF2-40B4-BE49-F238E27FC236}">
                    <a16:creationId xmlns:a16="http://schemas.microsoft.com/office/drawing/2014/main" id="{799EEE6E-6EB5-EA48-A168-6CDB8CA51DEA}"/>
                  </a:ext>
                </a:extLst>
              </p:cNvPr>
              <p:cNvSpPr/>
              <p:nvPr/>
            </p:nvSpPr>
            <p:spPr>
              <a:xfrm>
                <a:off x="-1" y="724034"/>
                <a:ext cx="182880" cy="1089529"/>
              </a:xfrm>
              <a:prstGeom prst="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57" name="Content Placeholder 2">
                <a:extLst>
                  <a:ext uri="{FF2B5EF4-FFF2-40B4-BE49-F238E27FC236}">
                    <a16:creationId xmlns:a16="http://schemas.microsoft.com/office/drawing/2014/main" id="{5DE81A09-F66B-154F-B6F3-5E582FE22742}"/>
                  </a:ext>
                </a:extLst>
              </p:cNvPr>
              <p:cNvSpPr txBox="1">
                <a:spLocks/>
              </p:cNvSpPr>
              <p:nvPr/>
            </p:nvSpPr>
            <p:spPr>
              <a:xfrm>
                <a:off x="462942" y="3167515"/>
                <a:ext cx="6267022" cy="120007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36467" indent="-418974" defTabSz="914126">
                  <a:lnSpc>
                    <a:spcPct val="100000"/>
                  </a:lnSpc>
                  <a:spcAft>
                    <a:spcPts val="1999"/>
                  </a:spcAft>
                  <a:defRPr/>
                </a:pPr>
                <a:r>
                  <a:rPr lang="en-US" sz="3599">
                    <a:solidFill>
                      <a:srgbClr val="FF2F92"/>
                    </a:solidFill>
                  </a:rPr>
                  <a:t>“I’m not confident I can recover from a ransomware attack.”</a:t>
                </a:r>
              </a:p>
            </p:txBody>
          </p:sp>
          <p:grpSp>
            <p:nvGrpSpPr>
              <p:cNvPr id="58" name="Group 57">
                <a:extLst>
                  <a:ext uri="{FF2B5EF4-FFF2-40B4-BE49-F238E27FC236}">
                    <a16:creationId xmlns:a16="http://schemas.microsoft.com/office/drawing/2014/main" id="{0EBACDE7-813C-D940-AADE-2CF71CD1A89F}"/>
                  </a:ext>
                </a:extLst>
              </p:cNvPr>
              <p:cNvGrpSpPr/>
              <p:nvPr/>
            </p:nvGrpSpPr>
            <p:grpSpPr>
              <a:xfrm>
                <a:off x="738870" y="758633"/>
                <a:ext cx="1065466" cy="1064569"/>
                <a:chOff x="2652713" y="3841750"/>
                <a:chExt cx="1887537" cy="1885950"/>
              </a:xfrm>
              <a:solidFill>
                <a:srgbClr val="FF2F92"/>
              </a:solidFill>
            </p:grpSpPr>
            <p:sp>
              <p:nvSpPr>
                <p:cNvPr id="59" name="Freeform 13">
                  <a:extLst>
                    <a:ext uri="{FF2B5EF4-FFF2-40B4-BE49-F238E27FC236}">
                      <a16:creationId xmlns:a16="http://schemas.microsoft.com/office/drawing/2014/main" id="{009BD265-E588-0E43-9291-DF6D8611E01F}"/>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0" name="Freeform 14">
                  <a:extLst>
                    <a:ext uri="{FF2B5EF4-FFF2-40B4-BE49-F238E27FC236}">
                      <a16:creationId xmlns:a16="http://schemas.microsoft.com/office/drawing/2014/main" id="{0CF3B992-4C1A-BB45-BA2B-77A179B460A4}"/>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1" name="Freeform 15">
                  <a:extLst>
                    <a:ext uri="{FF2B5EF4-FFF2-40B4-BE49-F238E27FC236}">
                      <a16:creationId xmlns:a16="http://schemas.microsoft.com/office/drawing/2014/main" id="{4626F4BA-61EB-0745-994C-1D1D2FF88EA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2" name="Freeform 16">
                  <a:extLst>
                    <a:ext uri="{FF2B5EF4-FFF2-40B4-BE49-F238E27FC236}">
                      <a16:creationId xmlns:a16="http://schemas.microsoft.com/office/drawing/2014/main" id="{2DB70D6A-3F07-804D-96AB-92E05396D9A9}"/>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3" name="Freeform 17">
                  <a:extLst>
                    <a:ext uri="{FF2B5EF4-FFF2-40B4-BE49-F238E27FC236}">
                      <a16:creationId xmlns:a16="http://schemas.microsoft.com/office/drawing/2014/main" id="{F278D73C-BAC3-934A-9B8F-29EDA3E81BFD}"/>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4" name="Freeform 18">
                  <a:extLst>
                    <a:ext uri="{FF2B5EF4-FFF2-40B4-BE49-F238E27FC236}">
                      <a16:creationId xmlns:a16="http://schemas.microsoft.com/office/drawing/2014/main" id="{B00F48CB-34FA-D543-A11C-17618D644DBF}"/>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5" name="Freeform 19">
                  <a:extLst>
                    <a:ext uri="{FF2B5EF4-FFF2-40B4-BE49-F238E27FC236}">
                      <a16:creationId xmlns:a16="http://schemas.microsoft.com/office/drawing/2014/main" id="{1C8D9FDD-646E-284A-B37A-6B5CBB5A9702}"/>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6" name="Freeform 20">
                  <a:extLst>
                    <a:ext uri="{FF2B5EF4-FFF2-40B4-BE49-F238E27FC236}">
                      <a16:creationId xmlns:a16="http://schemas.microsoft.com/office/drawing/2014/main" id="{45C3D657-8943-E745-8A63-FB2DC6BB3B88}"/>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7" name="Freeform 21">
                  <a:extLst>
                    <a:ext uri="{FF2B5EF4-FFF2-40B4-BE49-F238E27FC236}">
                      <a16:creationId xmlns:a16="http://schemas.microsoft.com/office/drawing/2014/main" id="{DA5C4015-E630-9840-BD32-86E3DD650C1B}"/>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8" name="Freeform 22">
                  <a:extLst>
                    <a:ext uri="{FF2B5EF4-FFF2-40B4-BE49-F238E27FC236}">
                      <a16:creationId xmlns:a16="http://schemas.microsoft.com/office/drawing/2014/main" id="{860BC16F-A229-7248-920B-0AC538924C53}"/>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69" name="Freeform 23">
                  <a:extLst>
                    <a:ext uri="{FF2B5EF4-FFF2-40B4-BE49-F238E27FC236}">
                      <a16:creationId xmlns:a16="http://schemas.microsoft.com/office/drawing/2014/main" id="{EAC0C66D-D27A-9840-9612-ADBEB21CF6B7}"/>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0" name="Freeform 24">
                  <a:extLst>
                    <a:ext uri="{FF2B5EF4-FFF2-40B4-BE49-F238E27FC236}">
                      <a16:creationId xmlns:a16="http://schemas.microsoft.com/office/drawing/2014/main" id="{128D0CE7-F0F9-A246-AA7A-CAA1733FEA09}"/>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25">
                  <a:extLst>
                    <a:ext uri="{FF2B5EF4-FFF2-40B4-BE49-F238E27FC236}">
                      <a16:creationId xmlns:a16="http://schemas.microsoft.com/office/drawing/2014/main" id="{3D812568-CE7E-0F42-A5E3-8C4F4BC8F68D}"/>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26">
                  <a:extLst>
                    <a:ext uri="{FF2B5EF4-FFF2-40B4-BE49-F238E27FC236}">
                      <a16:creationId xmlns:a16="http://schemas.microsoft.com/office/drawing/2014/main" id="{9C8622A8-A058-334A-B5B3-55C1D1272D4A}"/>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3" name="Freeform 27">
                  <a:extLst>
                    <a:ext uri="{FF2B5EF4-FFF2-40B4-BE49-F238E27FC236}">
                      <a16:creationId xmlns:a16="http://schemas.microsoft.com/office/drawing/2014/main" id="{2CD213C7-D898-0843-9BE6-C0BA38007296}"/>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4" name="Freeform 28">
                  <a:extLst>
                    <a:ext uri="{FF2B5EF4-FFF2-40B4-BE49-F238E27FC236}">
                      <a16:creationId xmlns:a16="http://schemas.microsoft.com/office/drawing/2014/main" id="{791F0720-6460-6A42-9A34-FB0C5F9B4097}"/>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5" name="Freeform 29">
                  <a:extLst>
                    <a:ext uri="{FF2B5EF4-FFF2-40B4-BE49-F238E27FC236}">
                      <a16:creationId xmlns:a16="http://schemas.microsoft.com/office/drawing/2014/main" id="{98E9D09B-1679-0943-972C-BEAC4805CAAE}"/>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6" name="Freeform 30">
                  <a:extLst>
                    <a:ext uri="{FF2B5EF4-FFF2-40B4-BE49-F238E27FC236}">
                      <a16:creationId xmlns:a16="http://schemas.microsoft.com/office/drawing/2014/main" id="{14F71024-4751-2D4A-B6EC-0C534B02804A}"/>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7" name="Freeform 31">
                  <a:extLst>
                    <a:ext uri="{FF2B5EF4-FFF2-40B4-BE49-F238E27FC236}">
                      <a16:creationId xmlns:a16="http://schemas.microsoft.com/office/drawing/2014/main" id="{CCE26437-23CE-6B4E-B508-16194C2EE177}"/>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8" name="Freeform 32">
                  <a:extLst>
                    <a:ext uri="{FF2B5EF4-FFF2-40B4-BE49-F238E27FC236}">
                      <a16:creationId xmlns:a16="http://schemas.microsoft.com/office/drawing/2014/main" id="{E9D93371-B2B3-1940-A4D5-CF63D8463333}"/>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9" name="Freeform 33">
                  <a:extLst>
                    <a:ext uri="{FF2B5EF4-FFF2-40B4-BE49-F238E27FC236}">
                      <a16:creationId xmlns:a16="http://schemas.microsoft.com/office/drawing/2014/main" id="{2DC4B69F-B20D-1743-811F-89DAD912B0FD}"/>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0" name="Freeform 34">
                  <a:extLst>
                    <a:ext uri="{FF2B5EF4-FFF2-40B4-BE49-F238E27FC236}">
                      <a16:creationId xmlns:a16="http://schemas.microsoft.com/office/drawing/2014/main" id="{E313C5AD-EF55-C44A-A09B-A119A84BCA4C}"/>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1" name="Freeform 35">
                  <a:extLst>
                    <a:ext uri="{FF2B5EF4-FFF2-40B4-BE49-F238E27FC236}">
                      <a16:creationId xmlns:a16="http://schemas.microsoft.com/office/drawing/2014/main" id="{41E1A547-72CC-AD4A-B89A-C27E9F66F8B3}"/>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sp>
          <p:nvSpPr>
            <p:cNvPr id="54" name="Title 8">
              <a:extLst>
                <a:ext uri="{FF2B5EF4-FFF2-40B4-BE49-F238E27FC236}">
                  <a16:creationId xmlns:a16="http://schemas.microsoft.com/office/drawing/2014/main" id="{FF8D309D-4B36-FF4C-9228-24B47345839C}"/>
                </a:ext>
              </a:extLst>
            </p:cNvPr>
            <p:cNvSpPr txBox="1">
              <a:spLocks/>
            </p:cNvSpPr>
            <p:nvPr/>
          </p:nvSpPr>
          <p:spPr>
            <a:xfrm>
              <a:off x="1943100" y="747320"/>
              <a:ext cx="5192119"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Rising threats and regulations</a:t>
              </a:r>
            </a:p>
          </p:txBody>
        </p:sp>
      </p:grpSp>
    </p:spTree>
    <p:extLst>
      <p:ext uri="{BB962C8B-B14F-4D97-AF65-F5344CB8AC3E}">
        <p14:creationId xmlns:p14="http://schemas.microsoft.com/office/powerpoint/2010/main" val="1888102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01063923-295F-534E-A83A-8B64470C004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a:stretch/>
        </p:blipFill>
        <p:spPr>
          <a:xfrm>
            <a:off x="-1" y="893"/>
            <a:ext cx="12188825" cy="6856214"/>
          </a:xfrm>
          <a:prstGeom prst="rect">
            <a:avLst/>
          </a:prstGeom>
        </p:spPr>
      </p:pic>
      <p:sp>
        <p:nvSpPr>
          <p:cNvPr id="65" name="Rectangle 64">
            <a:extLst>
              <a:ext uri="{FF2B5EF4-FFF2-40B4-BE49-F238E27FC236}">
                <a16:creationId xmlns:a16="http://schemas.microsoft.com/office/drawing/2014/main" id="{EA870D54-B821-5645-B5C2-529F62F18F08}"/>
              </a:ext>
            </a:extLst>
          </p:cNvPr>
          <p:cNvSpPr/>
          <p:nvPr/>
        </p:nvSpPr>
        <p:spPr>
          <a:xfrm>
            <a:off x="7330223" y="893"/>
            <a:ext cx="4858601" cy="6856214"/>
          </a:xfrm>
          <a:prstGeom prst="rect">
            <a:avLst/>
          </a:prstGeom>
          <a:gradFill>
            <a:gsLst>
              <a:gs pos="34000">
                <a:schemeClr val="bg1">
                  <a:alpha val="35000"/>
                </a:schemeClr>
              </a:gs>
              <a:gs pos="15000">
                <a:schemeClr val="bg1">
                  <a:alpha val="26000"/>
                </a:schemeClr>
              </a:gs>
              <a:gs pos="0">
                <a:schemeClr val="bg1">
                  <a:alpha val="0"/>
                </a:schemeClr>
              </a:gs>
              <a:gs pos="55000">
                <a:schemeClr val="bg1">
                  <a:alpha val="37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grpSp>
        <p:nvGrpSpPr>
          <p:cNvPr id="28" name="Group 27">
            <a:extLst>
              <a:ext uri="{FF2B5EF4-FFF2-40B4-BE49-F238E27FC236}">
                <a16:creationId xmlns:a16="http://schemas.microsoft.com/office/drawing/2014/main" id="{B8725F52-D172-7845-81C4-DCB4E1050D47}"/>
              </a:ext>
            </a:extLst>
          </p:cNvPr>
          <p:cNvGrpSpPr/>
          <p:nvPr/>
        </p:nvGrpSpPr>
        <p:grpSpPr>
          <a:xfrm>
            <a:off x="7134105" y="2911041"/>
            <a:ext cx="4708885" cy="1704273"/>
            <a:chOff x="-14987317" y="2537241"/>
            <a:chExt cx="4710112" cy="1704717"/>
          </a:xfrm>
        </p:grpSpPr>
        <p:sp>
          <p:nvSpPr>
            <p:cNvPr id="29" name="Content Placeholder 2">
              <a:extLst>
                <a:ext uri="{FF2B5EF4-FFF2-40B4-BE49-F238E27FC236}">
                  <a16:creationId xmlns:a16="http://schemas.microsoft.com/office/drawing/2014/main" id="{B8961C66-0D0A-E846-B1A8-598CBEB7CEEB}"/>
                </a:ext>
              </a:extLst>
            </p:cNvPr>
            <p:cNvSpPr txBox="1">
              <a:spLocks/>
            </p:cNvSpPr>
            <p:nvPr/>
          </p:nvSpPr>
          <p:spPr>
            <a:xfrm>
              <a:off x="-14987317" y="3503294"/>
              <a:ext cx="4710112" cy="738664"/>
            </a:xfrm>
            <a:prstGeom prst="rect">
              <a:avLst/>
            </a:prstGeom>
          </p:spPr>
          <p:txBody>
            <a:bodyPr vert="horz" wrap="square" lIns="121888" tIns="60944" rIns="121888" bIns="60944" rtlCol="0">
              <a:spAutoFit/>
            </a:bodyPr>
            <a:lstStyle>
              <a:defPPr>
                <a:defRPr lang="en-US"/>
              </a:defPPr>
              <a:lvl1pPr indent="0" algn="ctr" defTabSz="1219170">
                <a:lnSpc>
                  <a:spcPct val="100000"/>
                </a:lnSpc>
                <a:spcBef>
                  <a:spcPts val="0"/>
                </a:spcBef>
                <a:spcAft>
                  <a:spcPts val="1333"/>
                </a:spcAft>
                <a:buFont typeface="Arial" panose="020B0604020202020204" pitchFamily="34" charset="0"/>
                <a:buNone/>
                <a:defRPr sz="1400" b="0" i="0">
                  <a:solidFill>
                    <a:srgbClr val="FF2F92"/>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GB" sz="1999">
                  <a:solidFill>
                    <a:schemeClr val="tx2"/>
                  </a:solidFill>
                </a:rPr>
                <a:t>will adopt hybrid or multi-cloud environments by 2020</a:t>
              </a:r>
            </a:p>
          </p:txBody>
        </p:sp>
        <p:sp>
          <p:nvSpPr>
            <p:cNvPr id="30" name="Title 2">
              <a:extLst>
                <a:ext uri="{FF2B5EF4-FFF2-40B4-BE49-F238E27FC236}">
                  <a16:creationId xmlns:a16="http://schemas.microsoft.com/office/drawing/2014/main" id="{A2D6929B-C45E-9A41-A256-CF4B672B0112}"/>
                </a:ext>
              </a:extLst>
            </p:cNvPr>
            <p:cNvSpPr txBox="1">
              <a:spLocks/>
            </p:cNvSpPr>
            <p:nvPr/>
          </p:nvSpPr>
          <p:spPr>
            <a:xfrm>
              <a:off x="-14182803" y="2537241"/>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schemeClr val="tx2"/>
                  </a:solidFill>
                  <a:latin typeface="Polaris" panose="02000000000000000000" pitchFamily="2" charset="0"/>
                  <a:ea typeface="Polaris" panose="02000000000000000000" pitchFamily="2" charset="0"/>
                  <a:cs typeface="Polaris" panose="02000000000000000000" pitchFamily="2" charset="0"/>
                </a:rPr>
                <a:t>75</a:t>
              </a:r>
              <a:r>
                <a:rPr lang="sv-SE" sz="3999" b="0" spc="-150">
                  <a:solidFill>
                    <a:schemeClr val="tx2"/>
                  </a:solidFill>
                  <a:latin typeface="Polaris" panose="02000000000000000000" pitchFamily="2" charset="0"/>
                  <a:ea typeface="Polaris" panose="02000000000000000000" pitchFamily="2" charset="0"/>
                  <a:cs typeface="Polaris" panose="02000000000000000000" pitchFamily="2" charset="0"/>
                </a:rPr>
                <a:t>%</a:t>
              </a:r>
              <a:endParaRPr lang="en-US" sz="7998" b="0" spc="-150">
                <a:solidFill>
                  <a:schemeClr val="tx2"/>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2" name="Group 1">
            <a:extLst>
              <a:ext uri="{FF2B5EF4-FFF2-40B4-BE49-F238E27FC236}">
                <a16:creationId xmlns:a16="http://schemas.microsoft.com/office/drawing/2014/main" id="{AC14B2FA-2A2F-AC44-A029-51BB9AED588C}"/>
              </a:ext>
            </a:extLst>
          </p:cNvPr>
          <p:cNvGrpSpPr/>
          <p:nvPr/>
        </p:nvGrpSpPr>
        <p:grpSpPr>
          <a:xfrm>
            <a:off x="-1" y="893"/>
            <a:ext cx="7313295" cy="6856214"/>
            <a:chOff x="0" y="0"/>
            <a:chExt cx="7315200" cy="6858000"/>
          </a:xfrm>
        </p:grpSpPr>
        <p:grpSp>
          <p:nvGrpSpPr>
            <p:cNvPr id="72" name="Group 71">
              <a:extLst>
                <a:ext uri="{FF2B5EF4-FFF2-40B4-BE49-F238E27FC236}">
                  <a16:creationId xmlns:a16="http://schemas.microsoft.com/office/drawing/2014/main" id="{E271D46B-B9B7-A54F-9F69-6C8F236F00C6}"/>
                </a:ext>
              </a:extLst>
            </p:cNvPr>
            <p:cNvGrpSpPr/>
            <p:nvPr/>
          </p:nvGrpSpPr>
          <p:grpSpPr>
            <a:xfrm>
              <a:off x="0" y="0"/>
              <a:ext cx="7315200" cy="6858000"/>
              <a:chOff x="18328640" y="0"/>
              <a:chExt cx="7315200" cy="6858000"/>
            </a:xfrm>
          </p:grpSpPr>
          <p:sp>
            <p:nvSpPr>
              <p:cNvPr id="73" name="Rectangle 72">
                <a:extLst>
                  <a:ext uri="{FF2B5EF4-FFF2-40B4-BE49-F238E27FC236}">
                    <a16:creationId xmlns:a16="http://schemas.microsoft.com/office/drawing/2014/main" id="{08A59751-212F-2246-BE19-9AFE306615B4}"/>
                  </a:ext>
                </a:extLst>
              </p:cNvPr>
              <p:cNvSpPr/>
              <p:nvPr/>
            </p:nvSpPr>
            <p:spPr>
              <a:xfrm>
                <a:off x="1832864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74" name="Rectangle 73">
                <a:extLst>
                  <a:ext uri="{FF2B5EF4-FFF2-40B4-BE49-F238E27FC236}">
                    <a16:creationId xmlns:a16="http://schemas.microsoft.com/office/drawing/2014/main" id="{585E2269-0DAF-9344-B18F-E0CF30F55209}"/>
                  </a:ext>
                </a:extLst>
              </p:cNvPr>
              <p:cNvSpPr/>
              <p:nvPr/>
            </p:nvSpPr>
            <p:spPr>
              <a:xfrm>
                <a:off x="18330487" y="724034"/>
                <a:ext cx="182880" cy="10895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srgbClr val="0849EA"/>
                  </a:solidFill>
                  <a:latin typeface="Calibri" panose="020F0502020204030204"/>
                </a:endParaRPr>
              </a:p>
            </p:txBody>
          </p:sp>
          <p:sp>
            <p:nvSpPr>
              <p:cNvPr id="75" name="Content Placeholder 2">
                <a:extLst>
                  <a:ext uri="{FF2B5EF4-FFF2-40B4-BE49-F238E27FC236}">
                    <a16:creationId xmlns:a16="http://schemas.microsoft.com/office/drawing/2014/main" id="{3005D63A-3A01-474F-8173-0ECDD80962A9}"/>
                  </a:ext>
                </a:extLst>
              </p:cNvPr>
              <p:cNvSpPr txBox="1">
                <a:spLocks/>
              </p:cNvSpPr>
              <p:nvPr/>
            </p:nvSpPr>
            <p:spPr>
              <a:xfrm>
                <a:off x="18795226" y="2885519"/>
                <a:ext cx="6354728" cy="1754326"/>
              </a:xfrm>
              <a:prstGeom prst="rect">
                <a:avLst/>
              </a:prstGeom>
            </p:spPr>
            <p:txBody>
              <a:bodyPr wrap="square">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0070C0"/>
                    </a:solidFill>
                  </a:rPr>
                  <a:t>“I can’t protect new technologies with my </a:t>
                </a:r>
                <a:br>
                  <a:rPr lang="en-US" sz="3599">
                    <a:solidFill>
                      <a:srgbClr val="0070C0"/>
                    </a:solidFill>
                  </a:rPr>
                </a:br>
                <a:r>
                  <a:rPr lang="en-US" sz="3599">
                    <a:solidFill>
                      <a:srgbClr val="0070C0"/>
                    </a:solidFill>
                  </a:rPr>
                  <a:t>current solution.”</a:t>
                </a:r>
              </a:p>
            </p:txBody>
          </p:sp>
          <p:sp>
            <p:nvSpPr>
              <p:cNvPr id="76" name="Title 8">
                <a:extLst>
                  <a:ext uri="{FF2B5EF4-FFF2-40B4-BE49-F238E27FC236}">
                    <a16:creationId xmlns:a16="http://schemas.microsoft.com/office/drawing/2014/main" id="{D0DB2547-7273-0743-AE7A-5484240A2F7D}"/>
                  </a:ext>
                </a:extLst>
              </p:cNvPr>
              <p:cNvSpPr txBox="1">
                <a:spLocks/>
              </p:cNvSpPr>
              <p:nvPr/>
            </p:nvSpPr>
            <p:spPr>
              <a:xfrm>
                <a:off x="20273587" y="777240"/>
                <a:ext cx="4937727"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Evolving technology </a:t>
                </a:r>
                <a:b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b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landscape</a:t>
                </a:r>
              </a:p>
            </p:txBody>
          </p:sp>
        </p:grpSp>
        <p:sp>
          <p:nvSpPr>
            <p:cNvPr id="25" name="Freeform 29">
              <a:extLst>
                <a:ext uri="{FF2B5EF4-FFF2-40B4-BE49-F238E27FC236}">
                  <a16:creationId xmlns:a16="http://schemas.microsoft.com/office/drawing/2014/main" id="{93DA395F-08D8-5545-AE12-7221477DA1E7}"/>
                </a:ext>
              </a:extLst>
            </p:cNvPr>
            <p:cNvSpPr>
              <a:spLocks noChangeAspect="1" noEditPoints="1"/>
            </p:cNvSpPr>
            <p:nvPr/>
          </p:nvSpPr>
          <p:spPr bwMode="auto">
            <a:xfrm>
              <a:off x="485719" y="918738"/>
              <a:ext cx="1428184" cy="757479"/>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endParaRPr lang="en-US" sz="1799"/>
            </a:p>
          </p:txBody>
        </p:sp>
      </p:grpSp>
      <p:grpSp>
        <p:nvGrpSpPr>
          <p:cNvPr id="27" name="Group 26">
            <a:extLst>
              <a:ext uri="{FF2B5EF4-FFF2-40B4-BE49-F238E27FC236}">
                <a16:creationId xmlns:a16="http://schemas.microsoft.com/office/drawing/2014/main" id="{D7402C71-D645-B645-BD2D-22FEEA2C8790}"/>
              </a:ext>
            </a:extLst>
          </p:cNvPr>
          <p:cNvGrpSpPr/>
          <p:nvPr/>
        </p:nvGrpSpPr>
        <p:grpSpPr>
          <a:xfrm>
            <a:off x="13211425" y="2936006"/>
            <a:ext cx="4708885" cy="1680826"/>
            <a:chOff x="11678202" y="2632134"/>
            <a:chExt cx="4710112" cy="1681264"/>
          </a:xfrm>
        </p:grpSpPr>
        <p:sp>
          <p:nvSpPr>
            <p:cNvPr id="31" name="Content Placeholder 2">
              <a:extLst>
                <a:ext uri="{FF2B5EF4-FFF2-40B4-BE49-F238E27FC236}">
                  <a16:creationId xmlns:a16="http://schemas.microsoft.com/office/drawing/2014/main" id="{7278C09F-A63A-D24F-9D65-EEFE878F2BE8}"/>
                </a:ext>
              </a:extLst>
            </p:cNvPr>
            <p:cNvSpPr txBox="1">
              <a:spLocks/>
            </p:cNvSpPr>
            <p:nvPr/>
          </p:nvSpPr>
          <p:spPr>
            <a:xfrm>
              <a:off x="11678202" y="3574734"/>
              <a:ext cx="4710112"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333"/>
                </a:spcAft>
                <a:defRPr/>
              </a:pPr>
              <a:r>
                <a:rPr lang="en-US" sz="1999">
                  <a:solidFill>
                    <a:prstClr val="white"/>
                  </a:solidFill>
                </a:rPr>
                <a:t> </a:t>
              </a:r>
              <a:r>
                <a:rPr lang="en-US" sz="1999" b="0">
                  <a:solidFill>
                    <a:prstClr val="white"/>
                  </a:solidFill>
                </a:rPr>
                <a:t>say complexity limits their ability </a:t>
              </a:r>
              <a:br>
                <a:rPr lang="en-US" sz="1999" b="0">
                  <a:solidFill>
                    <a:prstClr val="white"/>
                  </a:solidFill>
                </a:rPr>
              </a:br>
              <a:r>
                <a:rPr lang="en-US" sz="1999" b="0">
                  <a:solidFill>
                    <a:prstClr val="white"/>
                  </a:solidFill>
                </a:rPr>
                <a:t>to realize data value</a:t>
              </a:r>
              <a:endParaRPr lang="en-GB" sz="1999" b="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sp>
          <p:nvSpPr>
            <p:cNvPr id="32" name="Title 2">
              <a:extLst>
                <a:ext uri="{FF2B5EF4-FFF2-40B4-BE49-F238E27FC236}">
                  <a16:creationId xmlns:a16="http://schemas.microsoft.com/office/drawing/2014/main" id="{09C9FAE5-2B1B-BB47-9222-31CD4829C558}"/>
                </a:ext>
              </a:extLst>
            </p:cNvPr>
            <p:cNvSpPr txBox="1">
              <a:spLocks/>
            </p:cNvSpPr>
            <p:nvPr/>
          </p:nvSpPr>
          <p:spPr>
            <a:xfrm>
              <a:off x="12482716" y="2632134"/>
              <a:ext cx="3105150" cy="1200329"/>
            </a:xfrm>
            <a:prstGeom prst="rect">
              <a:avLst/>
            </a:prstGeom>
          </p:spPr>
          <p:txBody>
            <a:bodyPr vert="horz" wrap="square"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algn="ctr" defTabSz="1218804">
                <a:defRPr/>
              </a:pPr>
              <a:r>
                <a:rPr lang="sv-SE" sz="7998" spc="-150">
                  <a:solidFill>
                    <a:prstClr val="white"/>
                  </a:solidFill>
                  <a:latin typeface="Polaris" panose="02000000000000000000" pitchFamily="2" charset="0"/>
                  <a:ea typeface="Polaris" panose="02000000000000000000" pitchFamily="2" charset="0"/>
                  <a:cs typeface="Polaris" panose="02000000000000000000" pitchFamily="2" charset="0"/>
                </a:rPr>
                <a:t>58</a:t>
              </a:r>
              <a:r>
                <a:rPr lang="sv-SE" sz="3999" spc="-150">
                  <a:solidFill>
                    <a:prstClr val="white"/>
                  </a:solidFill>
                  <a:latin typeface="Polaris" panose="02000000000000000000" pitchFamily="2" charset="0"/>
                  <a:ea typeface="Polaris" panose="02000000000000000000" pitchFamily="2" charset="0"/>
                  <a:cs typeface="Polaris" panose="02000000000000000000" pitchFamily="2" charset="0"/>
                </a:rPr>
                <a:t>%</a:t>
              </a:r>
              <a:endParaRPr lang="en-US" sz="7998" spc="-150">
                <a:solidFill>
                  <a:prstClr val="white"/>
                </a:solidFill>
                <a:latin typeface="Polaris" panose="02000000000000000000" pitchFamily="2" charset="0"/>
                <a:ea typeface="Polaris" panose="02000000000000000000" pitchFamily="2" charset="0"/>
                <a:cs typeface="Polaris" panose="02000000000000000000" pitchFamily="2" charset="0"/>
              </a:endParaRPr>
            </a:p>
          </p:txBody>
        </p:sp>
      </p:grpSp>
      <p:grpSp>
        <p:nvGrpSpPr>
          <p:cNvPr id="33" name="Group 32">
            <a:extLst>
              <a:ext uri="{FF2B5EF4-FFF2-40B4-BE49-F238E27FC236}">
                <a16:creationId xmlns:a16="http://schemas.microsoft.com/office/drawing/2014/main" id="{13AC9CCB-4CE5-8742-9ADB-177FA16C9E11}"/>
              </a:ext>
            </a:extLst>
          </p:cNvPr>
          <p:cNvGrpSpPr/>
          <p:nvPr/>
        </p:nvGrpSpPr>
        <p:grpSpPr>
          <a:xfrm>
            <a:off x="-8014171" y="893"/>
            <a:ext cx="7416551" cy="6856214"/>
            <a:chOff x="-5312" y="0"/>
            <a:chExt cx="7418483" cy="6858000"/>
          </a:xfrm>
        </p:grpSpPr>
        <p:grpSp>
          <p:nvGrpSpPr>
            <p:cNvPr id="34" name="Group 33">
              <a:extLst>
                <a:ext uri="{FF2B5EF4-FFF2-40B4-BE49-F238E27FC236}">
                  <a16:creationId xmlns:a16="http://schemas.microsoft.com/office/drawing/2014/main" id="{E31870AB-4F9B-1F40-BBF0-30B3C0CF71AB}"/>
                </a:ext>
              </a:extLst>
            </p:cNvPr>
            <p:cNvGrpSpPr/>
            <p:nvPr/>
          </p:nvGrpSpPr>
          <p:grpSpPr>
            <a:xfrm>
              <a:off x="-5312" y="0"/>
              <a:ext cx="7418483" cy="6858000"/>
              <a:chOff x="-5312" y="0"/>
              <a:chExt cx="7418483" cy="6858000"/>
            </a:xfrm>
          </p:grpSpPr>
          <p:sp>
            <p:nvSpPr>
              <p:cNvPr id="36" name="Rectangle 35">
                <a:extLst>
                  <a:ext uri="{FF2B5EF4-FFF2-40B4-BE49-F238E27FC236}">
                    <a16:creationId xmlns:a16="http://schemas.microsoft.com/office/drawing/2014/main" id="{BC29F283-3C37-4E41-A1A5-33940D345660}"/>
                  </a:ext>
                </a:extLst>
              </p:cNvPr>
              <p:cNvSpPr/>
              <p:nvPr/>
            </p:nvSpPr>
            <p:spPr>
              <a:xfrm>
                <a:off x="0" y="0"/>
                <a:ext cx="7315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7" name="Rectangle 36">
                <a:extLst>
                  <a:ext uri="{FF2B5EF4-FFF2-40B4-BE49-F238E27FC236}">
                    <a16:creationId xmlns:a16="http://schemas.microsoft.com/office/drawing/2014/main" id="{3CA71CAD-0163-304B-A1D6-1BA8C411E2DA}"/>
                  </a:ext>
                </a:extLst>
              </p:cNvPr>
              <p:cNvSpPr/>
              <p:nvPr/>
            </p:nvSpPr>
            <p:spPr>
              <a:xfrm>
                <a:off x="-5312" y="724034"/>
                <a:ext cx="182880" cy="1089529"/>
              </a:xfrm>
              <a:prstGeom prst="rect">
                <a:avLst/>
              </a:prstGeom>
              <a:solidFill>
                <a:srgbClr val="AD3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38" name="Content Placeholder 2">
                <a:extLst>
                  <a:ext uri="{FF2B5EF4-FFF2-40B4-BE49-F238E27FC236}">
                    <a16:creationId xmlns:a16="http://schemas.microsoft.com/office/drawing/2014/main" id="{7162C586-0A18-6541-A6B5-A58033E0AEA8}"/>
                  </a:ext>
                </a:extLst>
              </p:cNvPr>
              <p:cNvSpPr txBox="1">
                <a:spLocks/>
              </p:cNvSpPr>
              <p:nvPr/>
            </p:nvSpPr>
            <p:spPr>
              <a:xfrm>
                <a:off x="457202" y="2328498"/>
                <a:ext cx="6658429" cy="2862322"/>
              </a:xfrm>
              <a:prstGeom prst="rect">
                <a:avLst/>
              </a:prstGeom>
            </p:spPr>
            <p:txBody>
              <a:bodyPr wrap="square" anchor="ctr">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85682" indent="-368190" defTabSz="914126">
                  <a:lnSpc>
                    <a:spcPct val="100000"/>
                  </a:lnSpc>
                  <a:spcAft>
                    <a:spcPts val="1999"/>
                  </a:spcAft>
                  <a:defRPr/>
                </a:pPr>
                <a:r>
                  <a:rPr lang="en-US" sz="3599">
                    <a:solidFill>
                      <a:srgbClr val="AD32DF"/>
                    </a:solidFill>
                  </a:rPr>
                  <a:t>“I don't have an easy way </a:t>
                </a:r>
                <a:br>
                  <a:rPr lang="en-US" sz="3599">
                    <a:solidFill>
                      <a:srgbClr val="AD32DF"/>
                    </a:solidFill>
                  </a:rPr>
                </a:br>
                <a:r>
                  <a:rPr lang="en-US" sz="3599">
                    <a:solidFill>
                      <a:srgbClr val="AD32DF"/>
                    </a:solidFill>
                  </a:rPr>
                  <a:t>to protect all of my data fragmented across </a:t>
                </a:r>
                <a:br>
                  <a:rPr lang="en-US" sz="3599">
                    <a:solidFill>
                      <a:srgbClr val="AD32DF"/>
                    </a:solidFill>
                  </a:rPr>
                </a:br>
                <a:r>
                  <a:rPr lang="en-US" sz="3599">
                    <a:solidFill>
                      <a:srgbClr val="AD32DF"/>
                    </a:solidFill>
                  </a:rPr>
                  <a:t>on-premise, physical, </a:t>
                </a:r>
                <a:br>
                  <a:rPr lang="en-US" sz="3599">
                    <a:solidFill>
                      <a:srgbClr val="AD32DF"/>
                    </a:solidFill>
                  </a:rPr>
                </a:br>
                <a:r>
                  <a:rPr lang="en-US" sz="3599">
                    <a:solidFill>
                      <a:srgbClr val="AD32DF"/>
                    </a:solidFill>
                  </a:rPr>
                  <a:t>virtual &amp; cloud.”</a:t>
                </a:r>
              </a:p>
            </p:txBody>
          </p:sp>
          <p:sp>
            <p:nvSpPr>
              <p:cNvPr id="39" name="Title 8">
                <a:extLst>
                  <a:ext uri="{FF2B5EF4-FFF2-40B4-BE49-F238E27FC236}">
                    <a16:creationId xmlns:a16="http://schemas.microsoft.com/office/drawing/2014/main" id="{C4B77A4D-E9ED-E943-9B91-0D10073C2696}"/>
                  </a:ext>
                </a:extLst>
              </p:cNvPr>
              <p:cNvSpPr txBox="1">
                <a:spLocks/>
              </p:cNvSpPr>
              <p:nvPr/>
            </p:nvSpPr>
            <p:spPr>
              <a:xfrm>
                <a:off x="1923500" y="740967"/>
                <a:ext cx="5489671" cy="1089529"/>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3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Snowballing complexity</a:t>
                </a:r>
              </a:p>
            </p:txBody>
          </p:sp>
        </p:grpSp>
        <p:pic>
          <p:nvPicPr>
            <p:cNvPr id="35" name="Picture 34">
              <a:extLst>
                <a:ext uri="{FF2B5EF4-FFF2-40B4-BE49-F238E27FC236}">
                  <a16:creationId xmlns:a16="http://schemas.microsoft.com/office/drawing/2014/main" id="{C0FE132B-A237-1E4B-9AC3-D4B2F599A50E}"/>
                </a:ext>
              </a:extLst>
            </p:cNvPr>
            <p:cNvPicPr>
              <a:picLocks noChangeAspect="1"/>
            </p:cNvPicPr>
            <p:nvPr/>
          </p:nvPicPr>
          <p:blipFill>
            <a:blip r:embed="rId4"/>
            <a:stretch>
              <a:fillRect/>
            </a:stretch>
          </p:blipFill>
          <p:spPr>
            <a:xfrm>
              <a:off x="617038" y="732986"/>
              <a:ext cx="1237454" cy="1095014"/>
            </a:xfrm>
            <a:prstGeom prst="rect">
              <a:avLst/>
            </a:prstGeom>
          </p:spPr>
        </p:pic>
      </p:grpSp>
    </p:spTree>
    <p:extLst>
      <p:ext uri="{BB962C8B-B14F-4D97-AF65-F5344CB8AC3E}">
        <p14:creationId xmlns:p14="http://schemas.microsoft.com/office/powerpoint/2010/main" val="4288608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128AEBBC-C8FD-4505-90DB-925B7FD68B11}"/>
              </a:ext>
            </a:extLst>
          </p:cNvPr>
          <p:cNvSpPr/>
          <p:nvPr/>
        </p:nvSpPr>
        <p:spPr>
          <a:xfrm>
            <a:off x="0" y="739725"/>
            <a:ext cx="182832" cy="10892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Calibri" panose="020F0502020204030204"/>
            </a:endParaRPr>
          </a:p>
        </p:txBody>
      </p:sp>
      <p:sp>
        <p:nvSpPr>
          <p:cNvPr id="65" name="Title 5">
            <a:extLst>
              <a:ext uri="{FF2B5EF4-FFF2-40B4-BE49-F238E27FC236}">
                <a16:creationId xmlns:a16="http://schemas.microsoft.com/office/drawing/2014/main" id="{8CDB8B7C-392C-4005-B1A4-675725C36A2A}"/>
              </a:ext>
            </a:extLst>
          </p:cNvPr>
          <p:cNvSpPr txBox="1">
            <a:spLocks/>
          </p:cNvSpPr>
          <p:nvPr/>
        </p:nvSpPr>
        <p:spPr>
          <a:xfrm>
            <a:off x="609441" y="973276"/>
            <a:ext cx="10969943" cy="590777"/>
          </a:xfrm>
          <a:prstGeom prst="rect">
            <a:avLst/>
          </a:prstGeom>
        </p:spPr>
        <p:txBody>
          <a:bodyPr anchor="ct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prstClr val="white"/>
                </a:solidFill>
                <a:latin typeface="Polaris Light" panose="02000000000000000000" pitchFamily="2" charset="0"/>
                <a:ea typeface="Polaris Light" panose="02000000000000000000" pitchFamily="2" charset="0"/>
                <a:cs typeface="Polaris Light" panose="02000000000000000000" pitchFamily="2" charset="0"/>
              </a:rPr>
              <a:t>You need to…</a:t>
            </a:r>
          </a:p>
        </p:txBody>
      </p:sp>
      <p:sp>
        <p:nvSpPr>
          <p:cNvPr id="66" name="Title 1">
            <a:extLst>
              <a:ext uri="{FF2B5EF4-FFF2-40B4-BE49-F238E27FC236}">
                <a16:creationId xmlns:a16="http://schemas.microsoft.com/office/drawing/2014/main" id="{8A5AD9C6-0802-4AEC-8F3D-542851A28B4F}"/>
              </a:ext>
            </a:extLst>
          </p:cNvPr>
          <p:cNvSpPr txBox="1">
            <a:spLocks/>
          </p:cNvSpPr>
          <p:nvPr/>
        </p:nvSpPr>
        <p:spPr>
          <a:xfrm>
            <a:off x="609441" y="973276"/>
            <a:ext cx="11198483" cy="590777"/>
          </a:xfrm>
          <a:prstGeom prst="rect">
            <a:avLst/>
          </a:prstGeom>
        </p:spPr>
        <p:txBody>
          <a:bodyPr vert="horz" lIns="91416" tIns="45708" rIns="91416" bIns="45708" rtlCol="0" anchor="ctr">
            <a:spAutoFit/>
          </a:bodyPr>
          <a:lstStyle>
            <a:lvl1pPr algn="l" defTabSz="1219170" rtl="0" eaLnBrk="1" latinLnBrk="0" hangingPunct="1">
              <a:lnSpc>
                <a:spcPct val="90000"/>
              </a:lnSpc>
              <a:spcBef>
                <a:spcPct val="0"/>
              </a:spcBef>
              <a:buNone/>
              <a:defRPr sz="37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stStyle>
          <a:p>
            <a:pPr defTabSz="1218804">
              <a:defRPr/>
            </a:pPr>
            <a:r>
              <a:rPr lang="en-US" sz="3599" b="0">
                <a:solidFill>
                  <a:schemeClr val="tx2"/>
                </a:solidFill>
                <a:latin typeface="Polaris Light" panose="02000000000000000000" pitchFamily="2" charset="0"/>
                <a:ea typeface="Polaris Light" panose="02000000000000000000" pitchFamily="2" charset="0"/>
                <a:cs typeface="Polaris Light" panose="02000000000000000000" pitchFamily="2" charset="0"/>
              </a:rPr>
              <a:t>So how do you protect your data in the face of…</a:t>
            </a:r>
          </a:p>
        </p:txBody>
      </p:sp>
      <p:grpSp>
        <p:nvGrpSpPr>
          <p:cNvPr id="67" name="Group 66">
            <a:extLst>
              <a:ext uri="{FF2B5EF4-FFF2-40B4-BE49-F238E27FC236}">
                <a16:creationId xmlns:a16="http://schemas.microsoft.com/office/drawing/2014/main" id="{6327A9FA-E0E5-44D2-BC08-C4BAAAB45AE0}"/>
              </a:ext>
            </a:extLst>
          </p:cNvPr>
          <p:cNvGrpSpPr/>
          <p:nvPr/>
        </p:nvGrpSpPr>
        <p:grpSpPr>
          <a:xfrm>
            <a:off x="609440" y="2718236"/>
            <a:ext cx="2468237" cy="2612581"/>
            <a:chOff x="609599" y="2718051"/>
            <a:chExt cx="2468880" cy="2613262"/>
          </a:xfrm>
        </p:grpSpPr>
        <p:sp>
          <p:nvSpPr>
            <p:cNvPr id="68" name="Content Placeholder 2">
              <a:extLst>
                <a:ext uri="{FF2B5EF4-FFF2-40B4-BE49-F238E27FC236}">
                  <a16:creationId xmlns:a16="http://schemas.microsoft.com/office/drawing/2014/main" id="{97CD9482-652F-4F46-9F88-AA2AC7CF6F8C}"/>
                </a:ext>
              </a:extLst>
            </p:cNvPr>
            <p:cNvSpPr txBox="1">
              <a:spLocks/>
            </p:cNvSpPr>
            <p:nvPr/>
          </p:nvSpPr>
          <p:spPr>
            <a:xfrm>
              <a:off x="609599" y="4623427"/>
              <a:ext cx="2468880" cy="707886"/>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Increasing costs,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shrinking budgets</a:t>
              </a:r>
            </a:p>
          </p:txBody>
        </p:sp>
        <p:grpSp>
          <p:nvGrpSpPr>
            <p:cNvPr id="69" name="Group 68">
              <a:extLst>
                <a:ext uri="{FF2B5EF4-FFF2-40B4-BE49-F238E27FC236}">
                  <a16:creationId xmlns:a16="http://schemas.microsoft.com/office/drawing/2014/main" id="{7FA792EE-0D5F-49F1-8742-97DBA76A625B}"/>
                </a:ext>
              </a:extLst>
            </p:cNvPr>
            <p:cNvGrpSpPr/>
            <p:nvPr/>
          </p:nvGrpSpPr>
          <p:grpSpPr>
            <a:xfrm>
              <a:off x="1094280" y="2718051"/>
              <a:ext cx="1430931" cy="1429099"/>
              <a:chOff x="5511851" y="2341743"/>
              <a:chExt cx="1430931" cy="1429099"/>
            </a:xfrm>
            <a:solidFill>
              <a:srgbClr val="00B0F0"/>
            </a:solidFill>
          </p:grpSpPr>
          <p:sp>
            <p:nvSpPr>
              <p:cNvPr id="70" name="Freeform 10">
                <a:extLst>
                  <a:ext uri="{FF2B5EF4-FFF2-40B4-BE49-F238E27FC236}">
                    <a16:creationId xmlns:a16="http://schemas.microsoft.com/office/drawing/2014/main" id="{57171462-B5A7-40B1-A740-41A8BADCF11F}"/>
                  </a:ext>
                </a:extLst>
              </p:cNvPr>
              <p:cNvSpPr>
                <a:spLocks noChangeArrowheads="1"/>
              </p:cNvSpPr>
              <p:nvPr/>
            </p:nvSpPr>
            <p:spPr bwMode="auto">
              <a:xfrm>
                <a:off x="5511851" y="2984426"/>
                <a:ext cx="1297268" cy="786416"/>
              </a:xfrm>
              <a:custGeom>
                <a:avLst/>
                <a:gdLst>
                  <a:gd name="T0" fmla="*/ 6093 w 6249"/>
                  <a:gd name="T1" fmla="*/ 1547 h 3786"/>
                  <a:gd name="T2" fmla="*/ 5025 w 6249"/>
                  <a:gd name="T3" fmla="*/ 3115 h 3786"/>
                  <a:gd name="T4" fmla="*/ 2782 w 6249"/>
                  <a:gd name="T5" fmla="*/ 3326 h 3786"/>
                  <a:gd name="T6" fmla="*/ 2782 w 6249"/>
                  <a:gd name="T7" fmla="*/ 3097 h 3786"/>
                  <a:gd name="T8" fmla="*/ 4870 w 6249"/>
                  <a:gd name="T9" fmla="*/ 2943 h 3786"/>
                  <a:gd name="T10" fmla="*/ 5916 w 6249"/>
                  <a:gd name="T11" fmla="*/ 1689 h 3786"/>
                  <a:gd name="T12" fmla="*/ 5583 w 6249"/>
                  <a:gd name="T13" fmla="*/ 1670 h 3786"/>
                  <a:gd name="T14" fmla="*/ 4644 w 6249"/>
                  <a:gd name="T15" fmla="*/ 2376 h 3786"/>
                  <a:gd name="T16" fmla="*/ 3973 w 6249"/>
                  <a:gd name="T17" fmla="*/ 2598 h 3786"/>
                  <a:gd name="T18" fmla="*/ 3108 w 6249"/>
                  <a:gd name="T19" fmla="*/ 2452 h 3786"/>
                  <a:gd name="T20" fmla="*/ 3148 w 6249"/>
                  <a:gd name="T21" fmla="*/ 2226 h 3786"/>
                  <a:gd name="T22" fmla="*/ 4188 w 6249"/>
                  <a:gd name="T23" fmla="*/ 2216 h 3786"/>
                  <a:gd name="T24" fmla="*/ 4196 w 6249"/>
                  <a:gd name="T25" fmla="*/ 2179 h 3786"/>
                  <a:gd name="T26" fmla="*/ 2891 w 6249"/>
                  <a:gd name="T27" fmla="*/ 1720 h 3786"/>
                  <a:gd name="T28" fmla="*/ 2438 w 6249"/>
                  <a:gd name="T29" fmla="*/ 3441 h 3786"/>
                  <a:gd name="T30" fmla="*/ 1721 w 6249"/>
                  <a:gd name="T31" fmla="*/ 3556 h 3786"/>
                  <a:gd name="T32" fmla="*/ 1606 w 6249"/>
                  <a:gd name="T33" fmla="*/ 3785 h 3786"/>
                  <a:gd name="T34" fmla="*/ 0 w 6249"/>
                  <a:gd name="T35" fmla="*/ 3670 h 3786"/>
                  <a:gd name="T36" fmla="*/ 1491 w 6249"/>
                  <a:gd name="T37" fmla="*/ 3556 h 3786"/>
                  <a:gd name="T38" fmla="*/ 115 w 6249"/>
                  <a:gd name="T39" fmla="*/ 1261 h 3786"/>
                  <a:gd name="T40" fmla="*/ 115 w 6249"/>
                  <a:gd name="T41" fmla="*/ 1032 h 3786"/>
                  <a:gd name="T42" fmla="*/ 1721 w 6249"/>
                  <a:gd name="T43" fmla="*/ 1147 h 3786"/>
                  <a:gd name="T44" fmla="*/ 2332 w 6249"/>
                  <a:gd name="T45" fmla="*/ 1261 h 3786"/>
                  <a:gd name="T46" fmla="*/ 2447 w 6249"/>
                  <a:gd name="T47" fmla="*/ 1493 h 3786"/>
                  <a:gd name="T48" fmla="*/ 2925 w 6249"/>
                  <a:gd name="T49" fmla="*/ 1493 h 3786"/>
                  <a:gd name="T50" fmla="*/ 3842 w 6249"/>
                  <a:gd name="T51" fmla="*/ 1588 h 3786"/>
                  <a:gd name="T52" fmla="*/ 3670 w 6249"/>
                  <a:gd name="T53" fmla="*/ 1089 h 3786"/>
                  <a:gd name="T54" fmla="*/ 3957 w 6249"/>
                  <a:gd name="T55" fmla="*/ 1376 h 3786"/>
                  <a:gd name="T56" fmla="*/ 3957 w 6249"/>
                  <a:gd name="T57" fmla="*/ 1032 h 3786"/>
                  <a:gd name="T58" fmla="*/ 3842 w 6249"/>
                  <a:gd name="T59" fmla="*/ 247 h 3786"/>
                  <a:gd name="T60" fmla="*/ 3957 w 6249"/>
                  <a:gd name="T61" fmla="*/ 0 h 3786"/>
                  <a:gd name="T62" fmla="*/ 4071 w 6249"/>
                  <a:gd name="T63" fmla="*/ 247 h 3786"/>
                  <a:gd name="T64" fmla="*/ 4244 w 6249"/>
                  <a:gd name="T65" fmla="*/ 745 h 3786"/>
                  <a:gd name="T66" fmla="*/ 4081 w 6249"/>
                  <a:gd name="T67" fmla="*/ 503 h 3786"/>
                  <a:gd name="T68" fmla="*/ 3785 w 6249"/>
                  <a:gd name="T69" fmla="*/ 621 h 3786"/>
                  <a:gd name="T70" fmla="*/ 4352 w 6249"/>
                  <a:gd name="T71" fmla="*/ 1137 h 3786"/>
                  <a:gd name="T72" fmla="*/ 4071 w 6249"/>
                  <a:gd name="T73" fmla="*/ 1687 h 3786"/>
                  <a:gd name="T74" fmla="*/ 4659 w 6249"/>
                  <a:gd name="T75" fmla="*/ 2143 h 3786"/>
                  <a:gd name="T76" fmla="*/ 5426 w 6249"/>
                  <a:gd name="T77" fmla="*/ 1491 h 3786"/>
                  <a:gd name="T78" fmla="*/ 2208 w 6249"/>
                  <a:gd name="T79" fmla="*/ 3326 h 3786"/>
                  <a:gd name="T80" fmla="*/ 1721 w 6249"/>
                  <a:gd name="T81" fmla="*/ 1491 h 3786"/>
                  <a:gd name="T82" fmla="*/ 2208 w 6249"/>
                  <a:gd name="T83" fmla="*/ 332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49" h="3786">
                    <a:moveTo>
                      <a:pt x="5770" y="1376"/>
                    </a:moveTo>
                    <a:cubicBezTo>
                      <a:pt x="5897" y="1385"/>
                      <a:pt x="6014" y="1447"/>
                      <a:pt x="6093" y="1547"/>
                    </a:cubicBezTo>
                    <a:cubicBezTo>
                      <a:pt x="6248" y="1742"/>
                      <a:pt x="6222" y="2025"/>
                      <a:pt x="6034" y="2189"/>
                    </a:cubicBezTo>
                    <a:lnTo>
                      <a:pt x="5025" y="3115"/>
                    </a:lnTo>
                    <a:cubicBezTo>
                      <a:pt x="4877" y="3251"/>
                      <a:pt x="4683" y="3326"/>
                      <a:pt x="4482" y="3326"/>
                    </a:cubicBezTo>
                    <a:lnTo>
                      <a:pt x="2782" y="3326"/>
                    </a:lnTo>
                    <a:cubicBezTo>
                      <a:pt x="2719" y="3326"/>
                      <a:pt x="2667" y="3275"/>
                      <a:pt x="2667" y="3211"/>
                    </a:cubicBezTo>
                    <a:cubicBezTo>
                      <a:pt x="2667" y="3148"/>
                      <a:pt x="2719" y="3097"/>
                      <a:pt x="2782" y="3097"/>
                    </a:cubicBezTo>
                    <a:lnTo>
                      <a:pt x="4482" y="3097"/>
                    </a:lnTo>
                    <a:cubicBezTo>
                      <a:pt x="4626" y="3096"/>
                      <a:pt x="4765" y="3041"/>
                      <a:pt x="4870" y="2943"/>
                    </a:cubicBezTo>
                    <a:lnTo>
                      <a:pt x="5879" y="2017"/>
                    </a:lnTo>
                    <a:cubicBezTo>
                      <a:pt x="5975" y="1934"/>
                      <a:pt x="5991" y="1791"/>
                      <a:pt x="5916" y="1689"/>
                    </a:cubicBezTo>
                    <a:cubicBezTo>
                      <a:pt x="5876" y="1640"/>
                      <a:pt x="5818" y="1610"/>
                      <a:pt x="5754" y="1605"/>
                    </a:cubicBezTo>
                    <a:cubicBezTo>
                      <a:pt x="5691" y="1602"/>
                      <a:pt x="5629" y="1625"/>
                      <a:pt x="5583" y="1670"/>
                    </a:cubicBezTo>
                    <a:lnTo>
                      <a:pt x="4904" y="2294"/>
                    </a:lnTo>
                    <a:cubicBezTo>
                      <a:pt x="4833" y="2356"/>
                      <a:pt x="4738" y="2386"/>
                      <a:pt x="4644" y="2376"/>
                    </a:cubicBezTo>
                    <a:lnTo>
                      <a:pt x="4378" y="2353"/>
                    </a:lnTo>
                    <a:cubicBezTo>
                      <a:pt x="4298" y="2503"/>
                      <a:pt x="4143" y="2597"/>
                      <a:pt x="3973" y="2598"/>
                    </a:cubicBezTo>
                    <a:cubicBezTo>
                      <a:pt x="3946" y="2598"/>
                      <a:pt x="3919" y="2595"/>
                      <a:pt x="3892" y="2591"/>
                    </a:cubicBezTo>
                    <a:lnTo>
                      <a:pt x="3108" y="2452"/>
                    </a:lnTo>
                    <a:cubicBezTo>
                      <a:pt x="3045" y="2441"/>
                      <a:pt x="3004" y="2381"/>
                      <a:pt x="3015" y="2319"/>
                    </a:cubicBezTo>
                    <a:cubicBezTo>
                      <a:pt x="3026" y="2256"/>
                      <a:pt x="3085" y="2215"/>
                      <a:pt x="3148" y="2226"/>
                    </a:cubicBezTo>
                    <a:lnTo>
                      <a:pt x="3933" y="2365"/>
                    </a:lnTo>
                    <a:cubicBezTo>
                      <a:pt x="4043" y="2384"/>
                      <a:pt x="4151" y="2321"/>
                      <a:pt x="4188" y="2216"/>
                    </a:cubicBezTo>
                    <a:cubicBezTo>
                      <a:pt x="4190" y="2205"/>
                      <a:pt x="4193" y="2195"/>
                      <a:pt x="4196" y="2186"/>
                    </a:cubicBezTo>
                    <a:lnTo>
                      <a:pt x="4196" y="2179"/>
                    </a:lnTo>
                    <a:cubicBezTo>
                      <a:pt x="4216" y="2057"/>
                      <a:pt x="4135" y="1941"/>
                      <a:pt x="4014" y="1917"/>
                    </a:cubicBezTo>
                    <a:lnTo>
                      <a:pt x="2891" y="1720"/>
                    </a:lnTo>
                    <a:lnTo>
                      <a:pt x="2438" y="1720"/>
                    </a:lnTo>
                    <a:lnTo>
                      <a:pt x="2438" y="3441"/>
                    </a:lnTo>
                    <a:cubicBezTo>
                      <a:pt x="2438" y="3504"/>
                      <a:pt x="2386" y="3556"/>
                      <a:pt x="2323" y="3556"/>
                    </a:cubicBezTo>
                    <a:lnTo>
                      <a:pt x="1721" y="3556"/>
                    </a:lnTo>
                    <a:lnTo>
                      <a:pt x="1721" y="3670"/>
                    </a:lnTo>
                    <a:cubicBezTo>
                      <a:pt x="1721" y="3734"/>
                      <a:pt x="1669" y="3785"/>
                      <a:pt x="1606" y="3785"/>
                    </a:cubicBezTo>
                    <a:lnTo>
                      <a:pt x="115" y="3785"/>
                    </a:lnTo>
                    <a:cubicBezTo>
                      <a:pt x="51" y="3785"/>
                      <a:pt x="0" y="3734"/>
                      <a:pt x="0" y="3670"/>
                    </a:cubicBezTo>
                    <a:cubicBezTo>
                      <a:pt x="0" y="3607"/>
                      <a:pt x="51" y="3556"/>
                      <a:pt x="115" y="3556"/>
                    </a:cubicBezTo>
                    <a:lnTo>
                      <a:pt x="1491" y="3556"/>
                    </a:lnTo>
                    <a:lnTo>
                      <a:pt x="1491" y="1261"/>
                    </a:lnTo>
                    <a:lnTo>
                      <a:pt x="115" y="1261"/>
                    </a:lnTo>
                    <a:cubicBezTo>
                      <a:pt x="51" y="1261"/>
                      <a:pt x="0" y="1211"/>
                      <a:pt x="0" y="1147"/>
                    </a:cubicBezTo>
                    <a:cubicBezTo>
                      <a:pt x="0" y="1084"/>
                      <a:pt x="51" y="1032"/>
                      <a:pt x="115" y="1032"/>
                    </a:cubicBezTo>
                    <a:lnTo>
                      <a:pt x="1606" y="1032"/>
                    </a:lnTo>
                    <a:cubicBezTo>
                      <a:pt x="1669" y="1032"/>
                      <a:pt x="1721" y="1083"/>
                      <a:pt x="1721" y="1147"/>
                    </a:cubicBezTo>
                    <a:lnTo>
                      <a:pt x="1721" y="1261"/>
                    </a:lnTo>
                    <a:lnTo>
                      <a:pt x="2332" y="1261"/>
                    </a:lnTo>
                    <a:cubicBezTo>
                      <a:pt x="2396" y="1261"/>
                      <a:pt x="2447" y="1313"/>
                      <a:pt x="2447" y="1376"/>
                    </a:cubicBezTo>
                    <a:lnTo>
                      <a:pt x="2447" y="1493"/>
                    </a:lnTo>
                    <a:lnTo>
                      <a:pt x="2906" y="1493"/>
                    </a:lnTo>
                    <a:cubicBezTo>
                      <a:pt x="2912" y="1492"/>
                      <a:pt x="2919" y="1492"/>
                      <a:pt x="2925" y="1493"/>
                    </a:cubicBezTo>
                    <a:lnTo>
                      <a:pt x="3842" y="1655"/>
                    </a:lnTo>
                    <a:lnTo>
                      <a:pt x="3842" y="1588"/>
                    </a:lnTo>
                    <a:cubicBezTo>
                      <a:pt x="3672" y="1537"/>
                      <a:pt x="3556" y="1381"/>
                      <a:pt x="3555" y="1204"/>
                    </a:cubicBezTo>
                    <a:cubicBezTo>
                      <a:pt x="3555" y="1141"/>
                      <a:pt x="3607" y="1089"/>
                      <a:pt x="3670" y="1089"/>
                    </a:cubicBezTo>
                    <a:cubicBezTo>
                      <a:pt x="3733" y="1089"/>
                      <a:pt x="3785" y="1141"/>
                      <a:pt x="3785" y="1204"/>
                    </a:cubicBezTo>
                    <a:cubicBezTo>
                      <a:pt x="3785" y="1299"/>
                      <a:pt x="3862" y="1376"/>
                      <a:pt x="3957" y="1376"/>
                    </a:cubicBezTo>
                    <a:cubicBezTo>
                      <a:pt x="4052" y="1376"/>
                      <a:pt x="4129" y="1299"/>
                      <a:pt x="4129" y="1204"/>
                    </a:cubicBezTo>
                    <a:cubicBezTo>
                      <a:pt x="4129" y="1109"/>
                      <a:pt x="4052" y="1032"/>
                      <a:pt x="3957" y="1032"/>
                    </a:cubicBezTo>
                    <a:cubicBezTo>
                      <a:pt x="3758" y="1031"/>
                      <a:pt x="3590" y="885"/>
                      <a:pt x="3561" y="688"/>
                    </a:cubicBezTo>
                    <a:cubicBezTo>
                      <a:pt x="3532" y="492"/>
                      <a:pt x="3652" y="305"/>
                      <a:pt x="3842" y="247"/>
                    </a:cubicBezTo>
                    <a:lnTo>
                      <a:pt x="3842" y="115"/>
                    </a:lnTo>
                    <a:cubicBezTo>
                      <a:pt x="3842" y="52"/>
                      <a:pt x="3894" y="0"/>
                      <a:pt x="3957" y="0"/>
                    </a:cubicBezTo>
                    <a:cubicBezTo>
                      <a:pt x="4021" y="0"/>
                      <a:pt x="4071" y="52"/>
                      <a:pt x="4071" y="115"/>
                    </a:cubicBezTo>
                    <a:lnTo>
                      <a:pt x="4071" y="247"/>
                    </a:lnTo>
                    <a:cubicBezTo>
                      <a:pt x="4241" y="298"/>
                      <a:pt x="4358" y="453"/>
                      <a:pt x="4358" y="630"/>
                    </a:cubicBezTo>
                    <a:cubicBezTo>
                      <a:pt x="4358" y="694"/>
                      <a:pt x="4308" y="745"/>
                      <a:pt x="4244" y="745"/>
                    </a:cubicBezTo>
                    <a:cubicBezTo>
                      <a:pt x="4181" y="745"/>
                      <a:pt x="4129" y="694"/>
                      <a:pt x="4129" y="630"/>
                    </a:cubicBezTo>
                    <a:cubicBezTo>
                      <a:pt x="4131" y="583"/>
                      <a:pt x="4114" y="537"/>
                      <a:pt x="4081" y="503"/>
                    </a:cubicBezTo>
                    <a:cubicBezTo>
                      <a:pt x="4049" y="469"/>
                      <a:pt x="4004" y="449"/>
                      <a:pt x="3957" y="449"/>
                    </a:cubicBezTo>
                    <a:cubicBezTo>
                      <a:pt x="3862" y="449"/>
                      <a:pt x="3785" y="526"/>
                      <a:pt x="3785" y="621"/>
                    </a:cubicBezTo>
                    <a:cubicBezTo>
                      <a:pt x="3785" y="716"/>
                      <a:pt x="3862" y="793"/>
                      <a:pt x="3957" y="793"/>
                    </a:cubicBezTo>
                    <a:cubicBezTo>
                      <a:pt x="4155" y="794"/>
                      <a:pt x="4324" y="940"/>
                      <a:pt x="4352" y="1137"/>
                    </a:cubicBezTo>
                    <a:cubicBezTo>
                      <a:pt x="4381" y="1333"/>
                      <a:pt x="4262" y="1521"/>
                      <a:pt x="4071" y="1579"/>
                    </a:cubicBezTo>
                    <a:lnTo>
                      <a:pt x="4071" y="1687"/>
                    </a:lnTo>
                    <a:cubicBezTo>
                      <a:pt x="4277" y="1733"/>
                      <a:pt x="4424" y="1913"/>
                      <a:pt x="4429" y="2123"/>
                    </a:cubicBezTo>
                    <a:lnTo>
                      <a:pt x="4659" y="2143"/>
                    </a:lnTo>
                    <a:cubicBezTo>
                      <a:pt x="4691" y="2146"/>
                      <a:pt x="4723" y="2136"/>
                      <a:pt x="4747" y="2114"/>
                    </a:cubicBezTo>
                    <a:lnTo>
                      <a:pt x="5426" y="1491"/>
                    </a:lnTo>
                    <a:cubicBezTo>
                      <a:pt x="5520" y="1407"/>
                      <a:pt x="5645" y="1365"/>
                      <a:pt x="5770" y="1376"/>
                    </a:cubicBezTo>
                    <a:close/>
                    <a:moveTo>
                      <a:pt x="2208" y="3326"/>
                    </a:moveTo>
                    <a:lnTo>
                      <a:pt x="2208" y="1491"/>
                    </a:lnTo>
                    <a:lnTo>
                      <a:pt x="1721" y="1491"/>
                    </a:lnTo>
                    <a:lnTo>
                      <a:pt x="1721" y="3326"/>
                    </a:lnTo>
                    <a:lnTo>
                      <a:pt x="2208" y="332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1" name="Freeform 11">
                <a:extLst>
                  <a:ext uri="{FF2B5EF4-FFF2-40B4-BE49-F238E27FC236}">
                    <a16:creationId xmlns:a16="http://schemas.microsoft.com/office/drawing/2014/main" id="{0CF8A709-2435-423B-8320-E8FBD89CDFB6}"/>
                  </a:ext>
                </a:extLst>
              </p:cNvPr>
              <p:cNvSpPr>
                <a:spLocks noChangeArrowheads="1"/>
              </p:cNvSpPr>
              <p:nvPr/>
            </p:nvSpPr>
            <p:spPr bwMode="auto">
              <a:xfrm>
                <a:off x="5630866" y="3531896"/>
                <a:ext cx="142818" cy="142818"/>
              </a:xfrm>
              <a:custGeom>
                <a:avLst/>
                <a:gdLst>
                  <a:gd name="T0" fmla="*/ 344 w 689"/>
                  <a:gd name="T1" fmla="*/ 229 h 689"/>
                  <a:gd name="T2" fmla="*/ 229 w 689"/>
                  <a:gd name="T3" fmla="*/ 344 h 689"/>
                  <a:gd name="T4" fmla="*/ 344 w 689"/>
                  <a:gd name="T5" fmla="*/ 459 h 689"/>
                  <a:gd name="T6" fmla="*/ 458 w 689"/>
                  <a:gd name="T7" fmla="*/ 344 h 689"/>
                  <a:gd name="T8" fmla="*/ 573 w 689"/>
                  <a:gd name="T9" fmla="*/ 229 h 689"/>
                  <a:gd name="T10" fmla="*/ 688 w 689"/>
                  <a:gd name="T11" fmla="*/ 344 h 689"/>
                  <a:gd name="T12" fmla="*/ 344 w 689"/>
                  <a:gd name="T13" fmla="*/ 688 h 689"/>
                  <a:gd name="T14" fmla="*/ 0 w 689"/>
                  <a:gd name="T15" fmla="*/ 344 h 689"/>
                  <a:gd name="T16" fmla="*/ 344 w 689"/>
                  <a:gd name="T17" fmla="*/ 0 h 689"/>
                  <a:gd name="T18" fmla="*/ 458 w 689"/>
                  <a:gd name="T19" fmla="*/ 115 h 689"/>
                  <a:gd name="T20" fmla="*/ 344 w 689"/>
                  <a:gd name="T21" fmla="*/ 22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9" h="689">
                    <a:moveTo>
                      <a:pt x="344" y="229"/>
                    </a:moveTo>
                    <a:cubicBezTo>
                      <a:pt x="280" y="229"/>
                      <a:pt x="229" y="281"/>
                      <a:pt x="229" y="344"/>
                    </a:cubicBezTo>
                    <a:cubicBezTo>
                      <a:pt x="229" y="407"/>
                      <a:pt x="280" y="459"/>
                      <a:pt x="344" y="459"/>
                    </a:cubicBezTo>
                    <a:cubicBezTo>
                      <a:pt x="407" y="459"/>
                      <a:pt x="458" y="407"/>
                      <a:pt x="458" y="344"/>
                    </a:cubicBezTo>
                    <a:cubicBezTo>
                      <a:pt x="458" y="281"/>
                      <a:pt x="509" y="229"/>
                      <a:pt x="573" y="229"/>
                    </a:cubicBezTo>
                    <a:cubicBezTo>
                      <a:pt x="636" y="229"/>
                      <a:pt x="688" y="281"/>
                      <a:pt x="688" y="344"/>
                    </a:cubicBezTo>
                    <a:cubicBezTo>
                      <a:pt x="688" y="534"/>
                      <a:pt x="534" y="688"/>
                      <a:pt x="344" y="688"/>
                    </a:cubicBezTo>
                    <a:cubicBezTo>
                      <a:pt x="154" y="688"/>
                      <a:pt x="0" y="534"/>
                      <a:pt x="0" y="344"/>
                    </a:cubicBezTo>
                    <a:cubicBezTo>
                      <a:pt x="0" y="154"/>
                      <a:pt x="154" y="0"/>
                      <a:pt x="344" y="0"/>
                    </a:cubicBezTo>
                    <a:cubicBezTo>
                      <a:pt x="407" y="0"/>
                      <a:pt x="458" y="52"/>
                      <a:pt x="458" y="115"/>
                    </a:cubicBezTo>
                    <a:cubicBezTo>
                      <a:pt x="458" y="179"/>
                      <a:pt x="407" y="229"/>
                      <a:pt x="344" y="2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72" name="Freeform 12">
                <a:extLst>
                  <a:ext uri="{FF2B5EF4-FFF2-40B4-BE49-F238E27FC236}">
                    <a16:creationId xmlns:a16="http://schemas.microsoft.com/office/drawing/2014/main" id="{FB73FE0D-A198-48F6-8265-70C0BBF3B12F}"/>
                  </a:ext>
                </a:extLst>
              </p:cNvPr>
              <p:cNvSpPr>
                <a:spLocks noChangeArrowheads="1"/>
              </p:cNvSpPr>
              <p:nvPr/>
            </p:nvSpPr>
            <p:spPr bwMode="auto">
              <a:xfrm>
                <a:off x="6059322" y="2525759"/>
                <a:ext cx="738811" cy="758036"/>
              </a:xfrm>
              <a:custGeom>
                <a:avLst/>
                <a:gdLst>
                  <a:gd name="T0" fmla="*/ 592 w 3557"/>
                  <a:gd name="T1" fmla="*/ 1828 h 3650"/>
                  <a:gd name="T2" fmla="*/ 644 w 3557"/>
                  <a:gd name="T3" fmla="*/ 1192 h 3650"/>
                  <a:gd name="T4" fmla="*/ 517 w 3557"/>
                  <a:gd name="T5" fmla="*/ 373 h 3650"/>
                  <a:gd name="T6" fmla="*/ 1089 w 3557"/>
                  <a:gd name="T7" fmla="*/ 117 h 3650"/>
                  <a:gd name="T8" fmla="*/ 1778 w 3557"/>
                  <a:gd name="T9" fmla="*/ 29 h 3650"/>
                  <a:gd name="T10" fmla="*/ 2122 w 3557"/>
                  <a:gd name="T11" fmla="*/ 832 h 3650"/>
                  <a:gd name="T12" fmla="*/ 2234 w 3557"/>
                  <a:gd name="T13" fmla="*/ 1492 h 3650"/>
                  <a:gd name="T14" fmla="*/ 2552 w 3557"/>
                  <a:gd name="T15" fmla="*/ 2438 h 3650"/>
                  <a:gd name="T16" fmla="*/ 2638 w 3557"/>
                  <a:gd name="T17" fmla="*/ 2208 h 3650"/>
                  <a:gd name="T18" fmla="*/ 3326 w 3557"/>
                  <a:gd name="T19" fmla="*/ 1979 h 3650"/>
                  <a:gd name="T20" fmla="*/ 3556 w 3557"/>
                  <a:gd name="T21" fmla="*/ 2438 h 3650"/>
                  <a:gd name="T22" fmla="*/ 3212 w 3557"/>
                  <a:gd name="T23" fmla="*/ 2666 h 3650"/>
                  <a:gd name="T24" fmla="*/ 3097 w 3557"/>
                  <a:gd name="T25" fmla="*/ 3355 h 3650"/>
                  <a:gd name="T26" fmla="*/ 2982 w 3557"/>
                  <a:gd name="T27" fmla="*/ 3125 h 3650"/>
                  <a:gd name="T28" fmla="*/ 2638 w 3557"/>
                  <a:gd name="T29" fmla="*/ 3535 h 3650"/>
                  <a:gd name="T30" fmla="*/ 2409 w 3557"/>
                  <a:gd name="T31" fmla="*/ 3535 h 3650"/>
                  <a:gd name="T32" fmla="*/ 1376 w 3557"/>
                  <a:gd name="T33" fmla="*/ 1864 h 3650"/>
                  <a:gd name="T34" fmla="*/ 230 w 3557"/>
                  <a:gd name="T35" fmla="*/ 2896 h 3650"/>
                  <a:gd name="T36" fmla="*/ 115 w 3557"/>
                  <a:gd name="T37" fmla="*/ 3469 h 3650"/>
                  <a:gd name="T38" fmla="*/ 0 w 3557"/>
                  <a:gd name="T39" fmla="*/ 2896 h 3650"/>
                  <a:gd name="T40" fmla="*/ 2867 w 3557"/>
                  <a:gd name="T41" fmla="*/ 2438 h 3650"/>
                  <a:gd name="T42" fmla="*/ 3326 w 3557"/>
                  <a:gd name="T43" fmla="*/ 2208 h 3650"/>
                  <a:gd name="T44" fmla="*/ 2638 w 3557"/>
                  <a:gd name="T45" fmla="*/ 2666 h 3650"/>
                  <a:gd name="T46" fmla="*/ 2982 w 3557"/>
                  <a:gd name="T47" fmla="*/ 2896 h 3650"/>
                  <a:gd name="T48" fmla="*/ 2638 w 3557"/>
                  <a:gd name="T49" fmla="*/ 2666 h 3650"/>
                  <a:gd name="T50" fmla="*/ 746 w 3557"/>
                  <a:gd name="T51" fmla="*/ 832 h 3650"/>
                  <a:gd name="T52" fmla="*/ 1548 w 3557"/>
                  <a:gd name="T53" fmla="*/ 1176 h 3650"/>
                  <a:gd name="T54" fmla="*/ 1892 w 3557"/>
                  <a:gd name="T55" fmla="*/ 373 h 3650"/>
                  <a:gd name="T56" fmla="*/ 1663 w 3557"/>
                  <a:gd name="T57" fmla="*/ 373 h 3650"/>
                  <a:gd name="T58" fmla="*/ 1433 w 3557"/>
                  <a:gd name="T59" fmla="*/ 373 h 3650"/>
                  <a:gd name="T60" fmla="*/ 1204 w 3557"/>
                  <a:gd name="T61" fmla="*/ 373 h 3650"/>
                  <a:gd name="T62" fmla="*/ 975 w 3557"/>
                  <a:gd name="T63" fmla="*/ 373 h 3650"/>
                  <a:gd name="T64" fmla="*/ 746 w 3557"/>
                  <a:gd name="T65" fmla="*/ 373 h 3650"/>
                  <a:gd name="T66" fmla="*/ 1892 w 3557"/>
                  <a:gd name="T67" fmla="*/ 1635 h 3650"/>
                  <a:gd name="T68" fmla="*/ 1892 w 3557"/>
                  <a:gd name="T69" fmla="*/ 1405 h 3650"/>
                  <a:gd name="T70" fmla="*/ 631 w 3557"/>
                  <a:gd name="T71" fmla="*/ 1520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57" h="3650">
                    <a:moveTo>
                      <a:pt x="0" y="2896"/>
                    </a:moveTo>
                    <a:cubicBezTo>
                      <a:pt x="1" y="2462"/>
                      <a:pt x="224" y="2058"/>
                      <a:pt x="592" y="1828"/>
                    </a:cubicBezTo>
                    <a:cubicBezTo>
                      <a:pt x="467" y="1764"/>
                      <a:pt x="393" y="1632"/>
                      <a:pt x="404" y="1492"/>
                    </a:cubicBezTo>
                    <a:cubicBezTo>
                      <a:pt x="416" y="1353"/>
                      <a:pt x="510" y="1234"/>
                      <a:pt x="644" y="1192"/>
                    </a:cubicBezTo>
                    <a:cubicBezTo>
                      <a:pt x="562" y="1090"/>
                      <a:pt x="517" y="963"/>
                      <a:pt x="517" y="832"/>
                    </a:cubicBezTo>
                    <a:lnTo>
                      <a:pt x="517" y="373"/>
                    </a:lnTo>
                    <a:cubicBezTo>
                      <a:pt x="517" y="183"/>
                      <a:pt x="671" y="29"/>
                      <a:pt x="860" y="29"/>
                    </a:cubicBezTo>
                    <a:cubicBezTo>
                      <a:pt x="945" y="29"/>
                      <a:pt x="1026" y="60"/>
                      <a:pt x="1089" y="117"/>
                    </a:cubicBezTo>
                    <a:cubicBezTo>
                      <a:pt x="1220" y="0"/>
                      <a:pt x="1418" y="0"/>
                      <a:pt x="1548" y="117"/>
                    </a:cubicBezTo>
                    <a:cubicBezTo>
                      <a:pt x="1611" y="60"/>
                      <a:pt x="1693" y="29"/>
                      <a:pt x="1778" y="29"/>
                    </a:cubicBezTo>
                    <a:cubicBezTo>
                      <a:pt x="1968" y="29"/>
                      <a:pt x="2122" y="183"/>
                      <a:pt x="2122" y="373"/>
                    </a:cubicBezTo>
                    <a:lnTo>
                      <a:pt x="2122" y="832"/>
                    </a:lnTo>
                    <a:cubicBezTo>
                      <a:pt x="2122" y="963"/>
                      <a:pt x="2077" y="1090"/>
                      <a:pt x="1994" y="1192"/>
                    </a:cubicBezTo>
                    <a:cubicBezTo>
                      <a:pt x="2128" y="1234"/>
                      <a:pt x="2223" y="1353"/>
                      <a:pt x="2234" y="1492"/>
                    </a:cubicBezTo>
                    <a:cubicBezTo>
                      <a:pt x="2245" y="1632"/>
                      <a:pt x="2171" y="1764"/>
                      <a:pt x="2046" y="1828"/>
                    </a:cubicBezTo>
                    <a:cubicBezTo>
                      <a:pt x="2275" y="1972"/>
                      <a:pt x="2452" y="2186"/>
                      <a:pt x="2552" y="2438"/>
                    </a:cubicBezTo>
                    <a:lnTo>
                      <a:pt x="2638" y="2438"/>
                    </a:lnTo>
                    <a:lnTo>
                      <a:pt x="2638" y="2208"/>
                    </a:lnTo>
                    <a:cubicBezTo>
                      <a:pt x="2638" y="2082"/>
                      <a:pt x="2741" y="1979"/>
                      <a:pt x="2867" y="1979"/>
                    </a:cubicBezTo>
                    <a:lnTo>
                      <a:pt x="3326" y="1979"/>
                    </a:lnTo>
                    <a:cubicBezTo>
                      <a:pt x="3453" y="1979"/>
                      <a:pt x="3556" y="2082"/>
                      <a:pt x="3556" y="2208"/>
                    </a:cubicBezTo>
                    <a:lnTo>
                      <a:pt x="3556" y="2438"/>
                    </a:lnTo>
                    <a:cubicBezTo>
                      <a:pt x="3556" y="2563"/>
                      <a:pt x="3453" y="2666"/>
                      <a:pt x="3326" y="2666"/>
                    </a:cubicBezTo>
                    <a:lnTo>
                      <a:pt x="3212" y="2666"/>
                    </a:lnTo>
                    <a:lnTo>
                      <a:pt x="3212" y="3240"/>
                    </a:lnTo>
                    <a:cubicBezTo>
                      <a:pt x="3212" y="3303"/>
                      <a:pt x="3161" y="3355"/>
                      <a:pt x="3097" y="3355"/>
                    </a:cubicBezTo>
                    <a:cubicBezTo>
                      <a:pt x="3034" y="3355"/>
                      <a:pt x="2982" y="3303"/>
                      <a:pt x="2982" y="3240"/>
                    </a:cubicBezTo>
                    <a:lnTo>
                      <a:pt x="2982" y="3125"/>
                    </a:lnTo>
                    <a:lnTo>
                      <a:pt x="2638" y="3125"/>
                    </a:lnTo>
                    <a:lnTo>
                      <a:pt x="2638" y="3535"/>
                    </a:lnTo>
                    <a:cubicBezTo>
                      <a:pt x="2638" y="3598"/>
                      <a:pt x="2587" y="3649"/>
                      <a:pt x="2523" y="3649"/>
                    </a:cubicBezTo>
                    <a:cubicBezTo>
                      <a:pt x="2460" y="3649"/>
                      <a:pt x="2409" y="3598"/>
                      <a:pt x="2409" y="3535"/>
                    </a:cubicBezTo>
                    <a:lnTo>
                      <a:pt x="2409" y="2896"/>
                    </a:lnTo>
                    <a:cubicBezTo>
                      <a:pt x="2409" y="2326"/>
                      <a:pt x="1946" y="1864"/>
                      <a:pt x="1376" y="1864"/>
                    </a:cubicBezTo>
                    <a:lnTo>
                      <a:pt x="1261" y="1864"/>
                    </a:lnTo>
                    <a:cubicBezTo>
                      <a:pt x="692" y="1864"/>
                      <a:pt x="230" y="2326"/>
                      <a:pt x="230" y="2896"/>
                    </a:cubicBezTo>
                    <a:lnTo>
                      <a:pt x="230" y="3355"/>
                    </a:lnTo>
                    <a:cubicBezTo>
                      <a:pt x="230" y="3418"/>
                      <a:pt x="178" y="3469"/>
                      <a:pt x="115" y="3469"/>
                    </a:cubicBezTo>
                    <a:cubicBezTo>
                      <a:pt x="51" y="3469"/>
                      <a:pt x="0" y="3418"/>
                      <a:pt x="0" y="3355"/>
                    </a:cubicBezTo>
                    <a:lnTo>
                      <a:pt x="0" y="2896"/>
                    </a:lnTo>
                    <a:close/>
                    <a:moveTo>
                      <a:pt x="2867" y="2208"/>
                    </a:moveTo>
                    <a:lnTo>
                      <a:pt x="2867" y="2438"/>
                    </a:lnTo>
                    <a:lnTo>
                      <a:pt x="3326" y="2438"/>
                    </a:lnTo>
                    <a:lnTo>
                      <a:pt x="3326" y="2208"/>
                    </a:lnTo>
                    <a:lnTo>
                      <a:pt x="2867" y="2208"/>
                    </a:lnTo>
                    <a:close/>
                    <a:moveTo>
                      <a:pt x="2638" y="2666"/>
                    </a:moveTo>
                    <a:lnTo>
                      <a:pt x="2638" y="2896"/>
                    </a:lnTo>
                    <a:lnTo>
                      <a:pt x="2982" y="2896"/>
                    </a:lnTo>
                    <a:lnTo>
                      <a:pt x="2982" y="2666"/>
                    </a:lnTo>
                    <a:lnTo>
                      <a:pt x="2638" y="2666"/>
                    </a:lnTo>
                    <a:close/>
                    <a:moveTo>
                      <a:pt x="746" y="373"/>
                    </a:moveTo>
                    <a:lnTo>
                      <a:pt x="746" y="832"/>
                    </a:lnTo>
                    <a:cubicBezTo>
                      <a:pt x="746" y="1022"/>
                      <a:pt x="899" y="1176"/>
                      <a:pt x="1089" y="1176"/>
                    </a:cubicBezTo>
                    <a:lnTo>
                      <a:pt x="1548" y="1176"/>
                    </a:lnTo>
                    <a:cubicBezTo>
                      <a:pt x="1738" y="1176"/>
                      <a:pt x="1892" y="1022"/>
                      <a:pt x="1892" y="832"/>
                    </a:cubicBezTo>
                    <a:lnTo>
                      <a:pt x="1892" y="373"/>
                    </a:lnTo>
                    <a:cubicBezTo>
                      <a:pt x="1892" y="310"/>
                      <a:pt x="1842" y="258"/>
                      <a:pt x="1778" y="258"/>
                    </a:cubicBezTo>
                    <a:cubicBezTo>
                      <a:pt x="1715" y="258"/>
                      <a:pt x="1663" y="310"/>
                      <a:pt x="1663" y="373"/>
                    </a:cubicBezTo>
                    <a:cubicBezTo>
                      <a:pt x="1663" y="436"/>
                      <a:pt x="1612" y="488"/>
                      <a:pt x="1548" y="488"/>
                    </a:cubicBezTo>
                    <a:cubicBezTo>
                      <a:pt x="1485" y="488"/>
                      <a:pt x="1433" y="436"/>
                      <a:pt x="1433" y="373"/>
                    </a:cubicBezTo>
                    <a:cubicBezTo>
                      <a:pt x="1433" y="310"/>
                      <a:pt x="1383" y="258"/>
                      <a:pt x="1319" y="258"/>
                    </a:cubicBezTo>
                    <a:cubicBezTo>
                      <a:pt x="1256" y="258"/>
                      <a:pt x="1204" y="310"/>
                      <a:pt x="1204" y="373"/>
                    </a:cubicBezTo>
                    <a:cubicBezTo>
                      <a:pt x="1204" y="436"/>
                      <a:pt x="1153" y="488"/>
                      <a:pt x="1089" y="488"/>
                    </a:cubicBezTo>
                    <a:cubicBezTo>
                      <a:pt x="1026" y="488"/>
                      <a:pt x="975" y="436"/>
                      <a:pt x="975" y="373"/>
                    </a:cubicBezTo>
                    <a:cubicBezTo>
                      <a:pt x="975" y="310"/>
                      <a:pt x="923" y="258"/>
                      <a:pt x="860" y="258"/>
                    </a:cubicBezTo>
                    <a:cubicBezTo>
                      <a:pt x="798" y="258"/>
                      <a:pt x="746" y="310"/>
                      <a:pt x="746" y="373"/>
                    </a:cubicBezTo>
                    <a:close/>
                    <a:moveTo>
                      <a:pt x="746" y="1635"/>
                    </a:moveTo>
                    <a:lnTo>
                      <a:pt x="1892" y="1635"/>
                    </a:lnTo>
                    <a:cubicBezTo>
                      <a:pt x="1956" y="1635"/>
                      <a:pt x="2007" y="1583"/>
                      <a:pt x="2007" y="1520"/>
                    </a:cubicBezTo>
                    <a:cubicBezTo>
                      <a:pt x="2007" y="1457"/>
                      <a:pt x="1956" y="1405"/>
                      <a:pt x="1892" y="1405"/>
                    </a:cubicBezTo>
                    <a:lnTo>
                      <a:pt x="746" y="1405"/>
                    </a:lnTo>
                    <a:cubicBezTo>
                      <a:pt x="683" y="1405"/>
                      <a:pt x="631" y="1457"/>
                      <a:pt x="631" y="1520"/>
                    </a:cubicBezTo>
                    <a:cubicBezTo>
                      <a:pt x="631" y="1583"/>
                      <a:pt x="683" y="1635"/>
                      <a:pt x="746" y="1635"/>
                    </a:cubicBezTo>
                    <a:close/>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sp>
            <p:nvSpPr>
              <p:cNvPr id="73" name="Freeform 13">
                <a:extLst>
                  <a:ext uri="{FF2B5EF4-FFF2-40B4-BE49-F238E27FC236}">
                    <a16:creationId xmlns:a16="http://schemas.microsoft.com/office/drawing/2014/main" id="{E4F682B6-3CB6-41AD-9FA8-B6EEA7AFCBA7}"/>
                  </a:ext>
                </a:extLst>
              </p:cNvPr>
              <p:cNvSpPr>
                <a:spLocks noChangeArrowheads="1"/>
              </p:cNvSpPr>
              <p:nvPr/>
            </p:nvSpPr>
            <p:spPr bwMode="auto">
              <a:xfrm>
                <a:off x="6605877" y="2413152"/>
                <a:ext cx="336905" cy="381764"/>
              </a:xfrm>
              <a:custGeom>
                <a:avLst/>
                <a:gdLst>
                  <a:gd name="T0" fmla="*/ 1590 w 1621"/>
                  <a:gd name="T1" fmla="*/ 964 h 1837"/>
                  <a:gd name="T2" fmla="*/ 1601 w 1621"/>
                  <a:gd name="T3" fmla="*/ 1084 h 1837"/>
                  <a:gd name="T4" fmla="*/ 1498 w 1621"/>
                  <a:gd name="T5" fmla="*/ 1147 h 1837"/>
                  <a:gd name="T6" fmla="*/ 1269 w 1621"/>
                  <a:gd name="T7" fmla="*/ 1147 h 1837"/>
                  <a:gd name="T8" fmla="*/ 1269 w 1621"/>
                  <a:gd name="T9" fmla="*/ 1721 h 1837"/>
                  <a:gd name="T10" fmla="*/ 1154 w 1621"/>
                  <a:gd name="T11" fmla="*/ 1836 h 1837"/>
                  <a:gd name="T12" fmla="*/ 1039 w 1621"/>
                  <a:gd name="T13" fmla="*/ 1721 h 1837"/>
                  <a:gd name="T14" fmla="*/ 1039 w 1621"/>
                  <a:gd name="T15" fmla="*/ 1033 h 1837"/>
                  <a:gd name="T16" fmla="*/ 1154 w 1621"/>
                  <a:gd name="T17" fmla="*/ 918 h 1837"/>
                  <a:gd name="T18" fmla="*/ 1269 w 1621"/>
                  <a:gd name="T19" fmla="*/ 918 h 1837"/>
                  <a:gd name="T20" fmla="*/ 810 w 1621"/>
                  <a:gd name="T21" fmla="*/ 306 h 1837"/>
                  <a:gd name="T22" fmla="*/ 351 w 1621"/>
                  <a:gd name="T23" fmla="*/ 918 h 1837"/>
                  <a:gd name="T24" fmla="*/ 466 w 1621"/>
                  <a:gd name="T25" fmla="*/ 918 h 1837"/>
                  <a:gd name="T26" fmla="*/ 581 w 1621"/>
                  <a:gd name="T27" fmla="*/ 1033 h 1837"/>
                  <a:gd name="T28" fmla="*/ 581 w 1621"/>
                  <a:gd name="T29" fmla="*/ 1721 h 1837"/>
                  <a:gd name="T30" fmla="*/ 466 w 1621"/>
                  <a:gd name="T31" fmla="*/ 1836 h 1837"/>
                  <a:gd name="T32" fmla="*/ 351 w 1621"/>
                  <a:gd name="T33" fmla="*/ 1721 h 1837"/>
                  <a:gd name="T34" fmla="*/ 351 w 1621"/>
                  <a:gd name="T35" fmla="*/ 1147 h 1837"/>
                  <a:gd name="T36" fmla="*/ 122 w 1621"/>
                  <a:gd name="T37" fmla="*/ 1147 h 1837"/>
                  <a:gd name="T38" fmla="*/ 19 w 1621"/>
                  <a:gd name="T39" fmla="*/ 1084 h 1837"/>
                  <a:gd name="T40" fmla="*/ 30 w 1621"/>
                  <a:gd name="T41" fmla="*/ 964 h 1837"/>
                  <a:gd name="T42" fmla="*/ 718 w 1621"/>
                  <a:gd name="T43" fmla="*/ 46 h 1837"/>
                  <a:gd name="T44" fmla="*/ 810 w 1621"/>
                  <a:gd name="T45" fmla="*/ 0 h 1837"/>
                  <a:gd name="T46" fmla="*/ 902 w 1621"/>
                  <a:gd name="T47" fmla="*/ 46 h 1837"/>
                  <a:gd name="T48" fmla="*/ 1590 w 1621"/>
                  <a:gd name="T49" fmla="*/ 9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1" h="1837">
                    <a:moveTo>
                      <a:pt x="1590" y="964"/>
                    </a:moveTo>
                    <a:cubicBezTo>
                      <a:pt x="1616" y="999"/>
                      <a:pt x="1620" y="1045"/>
                      <a:pt x="1601" y="1084"/>
                    </a:cubicBezTo>
                    <a:cubicBezTo>
                      <a:pt x="1581" y="1123"/>
                      <a:pt x="1542" y="1147"/>
                      <a:pt x="1498" y="1147"/>
                    </a:cubicBezTo>
                    <a:lnTo>
                      <a:pt x="1269" y="1147"/>
                    </a:lnTo>
                    <a:lnTo>
                      <a:pt x="1269" y="1721"/>
                    </a:lnTo>
                    <a:cubicBezTo>
                      <a:pt x="1269" y="1784"/>
                      <a:pt x="1217" y="1836"/>
                      <a:pt x="1154" y="1836"/>
                    </a:cubicBezTo>
                    <a:cubicBezTo>
                      <a:pt x="1091" y="1836"/>
                      <a:pt x="1039" y="1784"/>
                      <a:pt x="1039" y="1721"/>
                    </a:cubicBezTo>
                    <a:lnTo>
                      <a:pt x="1039" y="1033"/>
                    </a:lnTo>
                    <a:cubicBezTo>
                      <a:pt x="1039" y="969"/>
                      <a:pt x="1091" y="918"/>
                      <a:pt x="1154" y="918"/>
                    </a:cubicBezTo>
                    <a:lnTo>
                      <a:pt x="1269" y="918"/>
                    </a:lnTo>
                    <a:lnTo>
                      <a:pt x="810" y="306"/>
                    </a:lnTo>
                    <a:lnTo>
                      <a:pt x="351" y="918"/>
                    </a:lnTo>
                    <a:lnTo>
                      <a:pt x="466" y="918"/>
                    </a:lnTo>
                    <a:cubicBezTo>
                      <a:pt x="529" y="918"/>
                      <a:pt x="581" y="969"/>
                      <a:pt x="581" y="1033"/>
                    </a:cubicBezTo>
                    <a:lnTo>
                      <a:pt x="581" y="1721"/>
                    </a:lnTo>
                    <a:cubicBezTo>
                      <a:pt x="581" y="1784"/>
                      <a:pt x="530" y="1836"/>
                      <a:pt x="466" y="1836"/>
                    </a:cubicBezTo>
                    <a:cubicBezTo>
                      <a:pt x="403" y="1836"/>
                      <a:pt x="351" y="1784"/>
                      <a:pt x="351" y="1721"/>
                    </a:cubicBezTo>
                    <a:lnTo>
                      <a:pt x="351" y="1147"/>
                    </a:lnTo>
                    <a:lnTo>
                      <a:pt x="122" y="1147"/>
                    </a:lnTo>
                    <a:cubicBezTo>
                      <a:pt x="78" y="1147"/>
                      <a:pt x="38" y="1123"/>
                      <a:pt x="19" y="1084"/>
                    </a:cubicBezTo>
                    <a:cubicBezTo>
                      <a:pt x="0" y="1045"/>
                      <a:pt x="4" y="999"/>
                      <a:pt x="30" y="964"/>
                    </a:cubicBezTo>
                    <a:lnTo>
                      <a:pt x="718" y="46"/>
                    </a:lnTo>
                    <a:cubicBezTo>
                      <a:pt x="740" y="17"/>
                      <a:pt x="774" y="0"/>
                      <a:pt x="810" y="0"/>
                    </a:cubicBezTo>
                    <a:cubicBezTo>
                      <a:pt x="846" y="0"/>
                      <a:pt x="880" y="17"/>
                      <a:pt x="902" y="46"/>
                    </a:cubicBezTo>
                    <a:lnTo>
                      <a:pt x="1590" y="964"/>
                    </a:lnTo>
                  </a:path>
                </a:pathLst>
              </a:custGeom>
              <a:grpFill/>
              <a:ln>
                <a:noFill/>
              </a:ln>
              <a:effectLst/>
            </p:spPr>
            <p:txBody>
              <a:bodyPr wrap="none" anchor="ctr"/>
              <a:lstStyle/>
              <a:p>
                <a:pPr defTabSz="914103">
                  <a:defRPr/>
                </a:pPr>
                <a:endParaRPr lang="en-US" sz="1799">
                  <a:solidFill>
                    <a:prstClr val="white"/>
                  </a:solidFill>
                  <a:latin typeface="Calibri" panose="020F0502020204030204"/>
                </a:endParaRPr>
              </a:p>
            </p:txBody>
          </p:sp>
          <p:grpSp>
            <p:nvGrpSpPr>
              <p:cNvPr id="77" name="Group 76">
                <a:extLst>
                  <a:ext uri="{FF2B5EF4-FFF2-40B4-BE49-F238E27FC236}">
                    <a16:creationId xmlns:a16="http://schemas.microsoft.com/office/drawing/2014/main" id="{A8C3356F-88E8-4B11-AA50-855D43B6953C}"/>
                  </a:ext>
                </a:extLst>
              </p:cNvPr>
              <p:cNvGrpSpPr/>
              <p:nvPr/>
            </p:nvGrpSpPr>
            <p:grpSpPr>
              <a:xfrm rot="10800000">
                <a:off x="5606148" y="2341743"/>
                <a:ext cx="479723" cy="690289"/>
                <a:chOff x="5192713" y="1360488"/>
                <a:chExt cx="831850" cy="1196975"/>
              </a:xfrm>
              <a:grpFill/>
            </p:grpSpPr>
            <p:sp>
              <p:nvSpPr>
                <p:cNvPr id="78" name="Freeform 14">
                  <a:extLst>
                    <a:ext uri="{FF2B5EF4-FFF2-40B4-BE49-F238E27FC236}">
                      <a16:creationId xmlns:a16="http://schemas.microsoft.com/office/drawing/2014/main" id="{B04F4D0C-77FE-405D-8E74-BDB203F8FC8E}"/>
                    </a:ext>
                  </a:extLst>
                </p:cNvPr>
                <p:cNvSpPr>
                  <a:spLocks noChangeArrowheads="1"/>
                </p:cNvSpPr>
                <p:nvPr/>
              </p:nvSpPr>
              <p:spPr bwMode="auto">
                <a:xfrm>
                  <a:off x="5192713" y="1360488"/>
                  <a:ext cx="831850" cy="992187"/>
                </a:xfrm>
                <a:custGeom>
                  <a:avLst/>
                  <a:gdLst>
                    <a:gd name="T0" fmla="*/ 122 w 2310"/>
                    <a:gd name="T1" fmla="*/ 1606 h 2754"/>
                    <a:gd name="T2" fmla="*/ 19 w 2310"/>
                    <a:gd name="T3" fmla="*/ 1543 h 2754"/>
                    <a:gd name="T4" fmla="*/ 30 w 2310"/>
                    <a:gd name="T5" fmla="*/ 1422 h 2754"/>
                    <a:gd name="T6" fmla="*/ 1062 w 2310"/>
                    <a:gd name="T7" fmla="*/ 46 h 2754"/>
                    <a:gd name="T8" fmla="*/ 1154 w 2310"/>
                    <a:gd name="T9" fmla="*/ 0 h 2754"/>
                    <a:gd name="T10" fmla="*/ 1246 w 2310"/>
                    <a:gd name="T11" fmla="*/ 46 h 2754"/>
                    <a:gd name="T12" fmla="*/ 2278 w 2310"/>
                    <a:gd name="T13" fmla="*/ 1422 h 2754"/>
                    <a:gd name="T14" fmla="*/ 2289 w 2310"/>
                    <a:gd name="T15" fmla="*/ 1543 h 2754"/>
                    <a:gd name="T16" fmla="*/ 2186 w 2310"/>
                    <a:gd name="T17" fmla="*/ 1606 h 2754"/>
                    <a:gd name="T18" fmla="*/ 1728 w 2310"/>
                    <a:gd name="T19" fmla="*/ 1606 h 2754"/>
                    <a:gd name="T20" fmla="*/ 1728 w 2310"/>
                    <a:gd name="T21" fmla="*/ 2638 h 2754"/>
                    <a:gd name="T22" fmla="*/ 1613 w 2310"/>
                    <a:gd name="T23" fmla="*/ 2753 h 2754"/>
                    <a:gd name="T24" fmla="*/ 1498 w 2310"/>
                    <a:gd name="T25" fmla="*/ 2638 h 2754"/>
                    <a:gd name="T26" fmla="*/ 1498 w 2310"/>
                    <a:gd name="T27" fmla="*/ 1491 h 2754"/>
                    <a:gd name="T28" fmla="*/ 1613 w 2310"/>
                    <a:gd name="T29" fmla="*/ 1377 h 2754"/>
                    <a:gd name="T30" fmla="*/ 1957 w 2310"/>
                    <a:gd name="T31" fmla="*/ 1377 h 2754"/>
                    <a:gd name="T32" fmla="*/ 1154 w 2310"/>
                    <a:gd name="T33" fmla="*/ 306 h 2754"/>
                    <a:gd name="T34" fmla="*/ 351 w 2310"/>
                    <a:gd name="T35" fmla="*/ 1377 h 2754"/>
                    <a:gd name="T36" fmla="*/ 695 w 2310"/>
                    <a:gd name="T37" fmla="*/ 1377 h 2754"/>
                    <a:gd name="T38" fmla="*/ 810 w 2310"/>
                    <a:gd name="T39" fmla="*/ 1491 h 2754"/>
                    <a:gd name="T40" fmla="*/ 810 w 2310"/>
                    <a:gd name="T41" fmla="*/ 2638 h 2754"/>
                    <a:gd name="T42" fmla="*/ 695 w 2310"/>
                    <a:gd name="T43" fmla="*/ 2753 h 2754"/>
                    <a:gd name="T44" fmla="*/ 580 w 2310"/>
                    <a:gd name="T45" fmla="*/ 2638 h 2754"/>
                    <a:gd name="T46" fmla="*/ 580 w 2310"/>
                    <a:gd name="T47" fmla="*/ 1606 h 2754"/>
                    <a:gd name="T48" fmla="*/ 122 w 2310"/>
                    <a:gd name="T49" fmla="*/ 1606 h 2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0" h="2754">
                      <a:moveTo>
                        <a:pt x="122" y="1606"/>
                      </a:moveTo>
                      <a:cubicBezTo>
                        <a:pt x="78" y="1606"/>
                        <a:pt x="38" y="1581"/>
                        <a:pt x="19" y="1543"/>
                      </a:cubicBezTo>
                      <a:cubicBezTo>
                        <a:pt x="0" y="1504"/>
                        <a:pt x="4" y="1457"/>
                        <a:pt x="30" y="1422"/>
                      </a:cubicBezTo>
                      <a:lnTo>
                        <a:pt x="1062" y="46"/>
                      </a:lnTo>
                      <a:cubicBezTo>
                        <a:pt x="1084" y="17"/>
                        <a:pt x="1118" y="0"/>
                        <a:pt x="1154" y="0"/>
                      </a:cubicBezTo>
                      <a:cubicBezTo>
                        <a:pt x="1190" y="0"/>
                        <a:pt x="1224" y="17"/>
                        <a:pt x="1246" y="46"/>
                      </a:cubicBezTo>
                      <a:lnTo>
                        <a:pt x="2278" y="1422"/>
                      </a:lnTo>
                      <a:cubicBezTo>
                        <a:pt x="2304" y="1457"/>
                        <a:pt x="2309" y="1504"/>
                        <a:pt x="2289" y="1543"/>
                      </a:cubicBezTo>
                      <a:cubicBezTo>
                        <a:pt x="2270" y="1581"/>
                        <a:pt x="2230" y="1606"/>
                        <a:pt x="2186" y="1606"/>
                      </a:cubicBezTo>
                      <a:lnTo>
                        <a:pt x="1728" y="1606"/>
                      </a:lnTo>
                      <a:lnTo>
                        <a:pt x="1728" y="2638"/>
                      </a:lnTo>
                      <a:cubicBezTo>
                        <a:pt x="1728" y="2702"/>
                        <a:pt x="1676" y="2753"/>
                        <a:pt x="1613" y="2753"/>
                      </a:cubicBezTo>
                      <a:cubicBezTo>
                        <a:pt x="1550" y="2753"/>
                        <a:pt x="1498" y="2702"/>
                        <a:pt x="1498" y="2638"/>
                      </a:cubicBezTo>
                      <a:lnTo>
                        <a:pt x="1498" y="1491"/>
                      </a:lnTo>
                      <a:cubicBezTo>
                        <a:pt x="1498" y="1428"/>
                        <a:pt x="1550" y="1377"/>
                        <a:pt x="1613" y="1377"/>
                      </a:cubicBezTo>
                      <a:lnTo>
                        <a:pt x="1957" y="1377"/>
                      </a:lnTo>
                      <a:lnTo>
                        <a:pt x="1154" y="306"/>
                      </a:lnTo>
                      <a:lnTo>
                        <a:pt x="351" y="1377"/>
                      </a:lnTo>
                      <a:lnTo>
                        <a:pt x="695" y="1377"/>
                      </a:lnTo>
                      <a:cubicBezTo>
                        <a:pt x="759" y="1377"/>
                        <a:pt x="810" y="1428"/>
                        <a:pt x="810" y="1491"/>
                      </a:cubicBezTo>
                      <a:lnTo>
                        <a:pt x="810" y="2638"/>
                      </a:lnTo>
                      <a:cubicBezTo>
                        <a:pt x="810" y="2702"/>
                        <a:pt x="758" y="2753"/>
                        <a:pt x="695" y="2753"/>
                      </a:cubicBezTo>
                      <a:cubicBezTo>
                        <a:pt x="631" y="2753"/>
                        <a:pt x="580" y="2702"/>
                        <a:pt x="580" y="2638"/>
                      </a:cubicBezTo>
                      <a:lnTo>
                        <a:pt x="580" y="1606"/>
                      </a:lnTo>
                      <a:lnTo>
                        <a:pt x="122" y="16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82" name="Freeform 15">
                  <a:extLst>
                    <a:ext uri="{FF2B5EF4-FFF2-40B4-BE49-F238E27FC236}">
                      <a16:creationId xmlns:a16="http://schemas.microsoft.com/office/drawing/2014/main" id="{69681D2B-89A6-4886-A446-C3EAF8AECEDF}"/>
                    </a:ext>
                  </a:extLst>
                </p:cNvPr>
                <p:cNvSpPr>
                  <a:spLocks noChangeArrowheads="1"/>
                </p:cNvSpPr>
                <p:nvPr/>
              </p:nvSpPr>
              <p:spPr bwMode="auto">
                <a:xfrm>
                  <a:off x="5565775" y="1979613"/>
                  <a:ext cx="82550" cy="577850"/>
                </a:xfrm>
                <a:custGeom>
                  <a:avLst/>
                  <a:gdLst>
                    <a:gd name="T0" fmla="*/ 0 w 231"/>
                    <a:gd name="T1" fmla="*/ 114 h 1607"/>
                    <a:gd name="T2" fmla="*/ 115 w 231"/>
                    <a:gd name="T3" fmla="*/ 0 h 1607"/>
                    <a:gd name="T4" fmla="*/ 230 w 231"/>
                    <a:gd name="T5" fmla="*/ 114 h 1607"/>
                    <a:gd name="T6" fmla="*/ 230 w 231"/>
                    <a:gd name="T7" fmla="*/ 1491 h 1607"/>
                    <a:gd name="T8" fmla="*/ 115 w 231"/>
                    <a:gd name="T9" fmla="*/ 1606 h 1607"/>
                    <a:gd name="T10" fmla="*/ 0 w 231"/>
                    <a:gd name="T11" fmla="*/ 1491 h 1607"/>
                    <a:gd name="T12" fmla="*/ 0 w 231"/>
                    <a:gd name="T13" fmla="*/ 114 h 1607"/>
                  </a:gdLst>
                  <a:ahLst/>
                  <a:cxnLst>
                    <a:cxn ang="0">
                      <a:pos x="T0" y="T1"/>
                    </a:cxn>
                    <a:cxn ang="0">
                      <a:pos x="T2" y="T3"/>
                    </a:cxn>
                    <a:cxn ang="0">
                      <a:pos x="T4" y="T5"/>
                    </a:cxn>
                    <a:cxn ang="0">
                      <a:pos x="T6" y="T7"/>
                    </a:cxn>
                    <a:cxn ang="0">
                      <a:pos x="T8" y="T9"/>
                    </a:cxn>
                    <a:cxn ang="0">
                      <a:pos x="T10" y="T11"/>
                    </a:cxn>
                    <a:cxn ang="0">
                      <a:pos x="T12" y="T13"/>
                    </a:cxn>
                  </a:cxnLst>
                  <a:rect l="0" t="0" r="r" b="b"/>
                  <a:pathLst>
                    <a:path w="231" h="1607">
                      <a:moveTo>
                        <a:pt x="0" y="114"/>
                      </a:moveTo>
                      <a:cubicBezTo>
                        <a:pt x="0" y="51"/>
                        <a:pt x="52" y="0"/>
                        <a:pt x="115" y="0"/>
                      </a:cubicBezTo>
                      <a:cubicBezTo>
                        <a:pt x="178" y="0"/>
                        <a:pt x="230" y="51"/>
                        <a:pt x="230" y="114"/>
                      </a:cubicBezTo>
                      <a:lnTo>
                        <a:pt x="230" y="1491"/>
                      </a:lnTo>
                      <a:cubicBezTo>
                        <a:pt x="230" y="1554"/>
                        <a:pt x="178" y="1606"/>
                        <a:pt x="115" y="1606"/>
                      </a:cubicBezTo>
                      <a:cubicBezTo>
                        <a:pt x="52" y="1606"/>
                        <a:pt x="0" y="1554"/>
                        <a:pt x="0" y="1491"/>
                      </a:cubicBezTo>
                      <a:lnTo>
                        <a:pt x="0" y="11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grpSp>
        <p:nvGrpSpPr>
          <p:cNvPr id="90" name="Group 89">
            <a:extLst>
              <a:ext uri="{FF2B5EF4-FFF2-40B4-BE49-F238E27FC236}">
                <a16:creationId xmlns:a16="http://schemas.microsoft.com/office/drawing/2014/main" id="{EE6AA75E-568B-44DA-9EF6-51CA60E0344A}"/>
              </a:ext>
            </a:extLst>
          </p:cNvPr>
          <p:cNvGrpSpPr/>
          <p:nvPr/>
        </p:nvGrpSpPr>
        <p:grpSpPr>
          <a:xfrm>
            <a:off x="3441565" y="2720717"/>
            <a:ext cx="2468237" cy="2629299"/>
            <a:chOff x="3442462" y="2720532"/>
            <a:chExt cx="2468880" cy="2629984"/>
          </a:xfrm>
        </p:grpSpPr>
        <p:sp>
          <p:nvSpPr>
            <p:cNvPr id="91" name="Content Placeholder 2">
              <a:extLst>
                <a:ext uri="{FF2B5EF4-FFF2-40B4-BE49-F238E27FC236}">
                  <a16:creationId xmlns:a16="http://schemas.microsoft.com/office/drawing/2014/main" id="{6C990455-C8DA-4873-AF51-9ACCF71CA890}"/>
                </a:ext>
              </a:extLst>
            </p:cNvPr>
            <p:cNvSpPr txBox="1">
              <a:spLocks/>
            </p:cNvSpPr>
            <p:nvPr/>
          </p:nvSpPr>
          <p:spPr>
            <a:xfrm>
              <a:off x="3442462" y="4611852"/>
              <a:ext cx="246888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Rising threats </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and regulations</a:t>
              </a:r>
            </a:p>
          </p:txBody>
        </p:sp>
        <p:grpSp>
          <p:nvGrpSpPr>
            <p:cNvPr id="92" name="Group 91">
              <a:extLst>
                <a:ext uri="{FF2B5EF4-FFF2-40B4-BE49-F238E27FC236}">
                  <a16:creationId xmlns:a16="http://schemas.microsoft.com/office/drawing/2014/main" id="{7CF74E37-92C6-4571-824A-D004621471FC}"/>
                </a:ext>
              </a:extLst>
            </p:cNvPr>
            <p:cNvGrpSpPr/>
            <p:nvPr/>
          </p:nvGrpSpPr>
          <p:grpSpPr>
            <a:xfrm>
              <a:off x="4016137" y="2720532"/>
              <a:ext cx="1418135" cy="1416942"/>
              <a:chOff x="2652713" y="3841750"/>
              <a:chExt cx="1887537" cy="1885950"/>
            </a:xfrm>
            <a:solidFill>
              <a:srgbClr val="FF2F92"/>
            </a:solidFill>
          </p:grpSpPr>
          <p:sp>
            <p:nvSpPr>
              <p:cNvPr id="93" name="Freeform 13">
                <a:extLst>
                  <a:ext uri="{FF2B5EF4-FFF2-40B4-BE49-F238E27FC236}">
                    <a16:creationId xmlns:a16="http://schemas.microsoft.com/office/drawing/2014/main" id="{D17A72A8-0336-46A2-ABAA-7595188B2999}"/>
                  </a:ext>
                </a:extLst>
              </p:cNvPr>
              <p:cNvSpPr>
                <a:spLocks noChangeArrowheads="1"/>
              </p:cNvSpPr>
              <p:nvPr/>
            </p:nvSpPr>
            <p:spPr bwMode="auto">
              <a:xfrm>
                <a:off x="3870325" y="4295775"/>
                <a:ext cx="669925" cy="976313"/>
              </a:xfrm>
              <a:custGeom>
                <a:avLst/>
                <a:gdLst>
                  <a:gd name="T0" fmla="*/ 1775 w 1861"/>
                  <a:gd name="T1" fmla="*/ 431 h 2714"/>
                  <a:gd name="T2" fmla="*/ 1113 w 1861"/>
                  <a:gd name="T3" fmla="*/ 157 h 2714"/>
                  <a:gd name="T4" fmla="*/ 990 w 1861"/>
                  <a:gd name="T5" fmla="*/ 33 h 2714"/>
                  <a:gd name="T6" fmla="*/ 870 w 1861"/>
                  <a:gd name="T7" fmla="*/ 33 h 2714"/>
                  <a:gd name="T8" fmla="*/ 746 w 1861"/>
                  <a:gd name="T9" fmla="*/ 157 h 2714"/>
                  <a:gd name="T10" fmla="*/ 84 w 1861"/>
                  <a:gd name="T11" fmla="*/ 431 h 2714"/>
                  <a:gd name="T12" fmla="*/ 0 w 1861"/>
                  <a:gd name="T13" fmla="*/ 516 h 2714"/>
                  <a:gd name="T14" fmla="*/ 0 w 1861"/>
                  <a:gd name="T15" fmla="*/ 1209 h 2714"/>
                  <a:gd name="T16" fmla="*/ 352 w 1861"/>
                  <a:gd name="T17" fmla="*/ 2118 h 2714"/>
                  <a:gd name="T18" fmla="*/ 867 w 1861"/>
                  <a:gd name="T19" fmla="*/ 2685 h 2714"/>
                  <a:gd name="T20" fmla="*/ 930 w 1861"/>
                  <a:gd name="T21" fmla="*/ 2713 h 2714"/>
                  <a:gd name="T22" fmla="*/ 992 w 1861"/>
                  <a:gd name="T23" fmla="*/ 2685 h 2714"/>
                  <a:gd name="T24" fmla="*/ 1508 w 1861"/>
                  <a:gd name="T25" fmla="*/ 2118 h 2714"/>
                  <a:gd name="T26" fmla="*/ 1860 w 1861"/>
                  <a:gd name="T27" fmla="*/ 1209 h 2714"/>
                  <a:gd name="T28" fmla="*/ 1860 w 1861"/>
                  <a:gd name="T29" fmla="*/ 516 h 2714"/>
                  <a:gd name="T30" fmla="*/ 1775 w 1861"/>
                  <a:gd name="T31" fmla="*/ 431 h 2714"/>
                  <a:gd name="T32" fmla="*/ 1691 w 1861"/>
                  <a:gd name="T33" fmla="*/ 1209 h 2714"/>
                  <a:gd name="T34" fmla="*/ 1383 w 1861"/>
                  <a:gd name="T35" fmla="*/ 2004 h 2714"/>
                  <a:gd name="T36" fmla="*/ 930 w 1861"/>
                  <a:gd name="T37" fmla="*/ 2502 h 2714"/>
                  <a:gd name="T38" fmla="*/ 477 w 1861"/>
                  <a:gd name="T39" fmla="*/ 2004 h 2714"/>
                  <a:gd name="T40" fmla="*/ 169 w 1861"/>
                  <a:gd name="T41" fmla="*/ 1209 h 2714"/>
                  <a:gd name="T42" fmla="*/ 169 w 1861"/>
                  <a:gd name="T43" fmla="*/ 597 h 2714"/>
                  <a:gd name="T44" fmla="*/ 866 w 1861"/>
                  <a:gd name="T45" fmla="*/ 276 h 2714"/>
                  <a:gd name="T46" fmla="*/ 930 w 1861"/>
                  <a:gd name="T47" fmla="*/ 212 h 2714"/>
                  <a:gd name="T48" fmla="*/ 994 w 1861"/>
                  <a:gd name="T49" fmla="*/ 276 h 2714"/>
                  <a:gd name="T50" fmla="*/ 1691 w 1861"/>
                  <a:gd name="T51" fmla="*/ 597 h 2714"/>
                  <a:gd name="T52" fmla="*/ 1691 w 1861"/>
                  <a:gd name="T53" fmla="*/ 120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1" h="2714">
                    <a:moveTo>
                      <a:pt x="1775" y="431"/>
                    </a:moveTo>
                    <a:cubicBezTo>
                      <a:pt x="1525" y="431"/>
                      <a:pt x="1290" y="334"/>
                      <a:pt x="1113" y="157"/>
                    </a:cubicBezTo>
                    <a:lnTo>
                      <a:pt x="990" y="33"/>
                    </a:lnTo>
                    <a:cubicBezTo>
                      <a:pt x="957" y="0"/>
                      <a:pt x="903" y="0"/>
                      <a:pt x="870" y="33"/>
                    </a:cubicBezTo>
                    <a:lnTo>
                      <a:pt x="746" y="157"/>
                    </a:lnTo>
                    <a:cubicBezTo>
                      <a:pt x="569" y="334"/>
                      <a:pt x="334" y="431"/>
                      <a:pt x="84" y="431"/>
                    </a:cubicBezTo>
                    <a:cubicBezTo>
                      <a:pt x="38" y="431"/>
                      <a:pt x="0" y="469"/>
                      <a:pt x="0" y="516"/>
                    </a:cubicBezTo>
                    <a:lnTo>
                      <a:pt x="0" y="1209"/>
                    </a:lnTo>
                    <a:cubicBezTo>
                      <a:pt x="0" y="1545"/>
                      <a:pt x="125" y="1868"/>
                      <a:pt x="352" y="2118"/>
                    </a:cubicBezTo>
                    <a:lnTo>
                      <a:pt x="867" y="2685"/>
                    </a:lnTo>
                    <a:cubicBezTo>
                      <a:pt x="883" y="2703"/>
                      <a:pt x="906" y="2713"/>
                      <a:pt x="930" y="2713"/>
                    </a:cubicBezTo>
                    <a:cubicBezTo>
                      <a:pt x="954" y="2713"/>
                      <a:pt x="976" y="2703"/>
                      <a:pt x="992" y="2685"/>
                    </a:cubicBezTo>
                    <a:lnTo>
                      <a:pt x="1508" y="2118"/>
                    </a:lnTo>
                    <a:cubicBezTo>
                      <a:pt x="1735" y="1868"/>
                      <a:pt x="1860" y="1545"/>
                      <a:pt x="1860" y="1209"/>
                    </a:cubicBezTo>
                    <a:lnTo>
                      <a:pt x="1860" y="516"/>
                    </a:lnTo>
                    <a:cubicBezTo>
                      <a:pt x="1860" y="469"/>
                      <a:pt x="1822" y="431"/>
                      <a:pt x="1775" y="431"/>
                    </a:cubicBezTo>
                    <a:close/>
                    <a:moveTo>
                      <a:pt x="1691" y="1209"/>
                    </a:moveTo>
                    <a:cubicBezTo>
                      <a:pt x="1691" y="1503"/>
                      <a:pt x="1581" y="1786"/>
                      <a:pt x="1383" y="2004"/>
                    </a:cubicBezTo>
                    <a:lnTo>
                      <a:pt x="930" y="2502"/>
                    </a:lnTo>
                    <a:lnTo>
                      <a:pt x="477" y="2004"/>
                    </a:lnTo>
                    <a:cubicBezTo>
                      <a:pt x="278" y="1786"/>
                      <a:pt x="169" y="1503"/>
                      <a:pt x="169" y="1209"/>
                    </a:cubicBezTo>
                    <a:lnTo>
                      <a:pt x="169" y="597"/>
                    </a:lnTo>
                    <a:cubicBezTo>
                      <a:pt x="432" y="577"/>
                      <a:pt x="677" y="465"/>
                      <a:pt x="866" y="276"/>
                    </a:cubicBezTo>
                    <a:lnTo>
                      <a:pt x="930" y="212"/>
                    </a:lnTo>
                    <a:lnTo>
                      <a:pt x="994" y="276"/>
                    </a:lnTo>
                    <a:cubicBezTo>
                      <a:pt x="1182" y="465"/>
                      <a:pt x="1427" y="577"/>
                      <a:pt x="1691" y="597"/>
                    </a:cubicBezTo>
                    <a:lnTo>
                      <a:pt x="1691" y="120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5" name="Freeform 14">
                <a:extLst>
                  <a:ext uri="{FF2B5EF4-FFF2-40B4-BE49-F238E27FC236}">
                    <a16:creationId xmlns:a16="http://schemas.microsoft.com/office/drawing/2014/main" id="{AAA87F5D-836C-493D-8279-4E1603B1885B}"/>
                  </a:ext>
                </a:extLst>
              </p:cNvPr>
              <p:cNvSpPr>
                <a:spLocks noChangeArrowheads="1"/>
              </p:cNvSpPr>
              <p:nvPr/>
            </p:nvSpPr>
            <p:spPr bwMode="auto">
              <a:xfrm>
                <a:off x="4052888" y="4603750"/>
                <a:ext cx="304800" cy="365125"/>
              </a:xfrm>
              <a:custGeom>
                <a:avLst/>
                <a:gdLst>
                  <a:gd name="T0" fmla="*/ 169 w 847"/>
                  <a:gd name="T1" fmla="*/ 253 h 1014"/>
                  <a:gd name="T2" fmla="*/ 169 w 847"/>
                  <a:gd name="T3" fmla="*/ 338 h 1014"/>
                  <a:gd name="T4" fmla="*/ 85 w 847"/>
                  <a:gd name="T5" fmla="*/ 338 h 1014"/>
                  <a:gd name="T6" fmla="*/ 0 w 847"/>
                  <a:gd name="T7" fmla="*/ 422 h 1014"/>
                  <a:gd name="T8" fmla="*/ 0 w 847"/>
                  <a:gd name="T9" fmla="*/ 929 h 1014"/>
                  <a:gd name="T10" fmla="*/ 85 w 847"/>
                  <a:gd name="T11" fmla="*/ 1013 h 1014"/>
                  <a:gd name="T12" fmla="*/ 761 w 847"/>
                  <a:gd name="T13" fmla="*/ 1013 h 1014"/>
                  <a:gd name="T14" fmla="*/ 846 w 847"/>
                  <a:gd name="T15" fmla="*/ 929 h 1014"/>
                  <a:gd name="T16" fmla="*/ 846 w 847"/>
                  <a:gd name="T17" fmla="*/ 422 h 1014"/>
                  <a:gd name="T18" fmla="*/ 761 w 847"/>
                  <a:gd name="T19" fmla="*/ 338 h 1014"/>
                  <a:gd name="T20" fmla="*/ 676 w 847"/>
                  <a:gd name="T21" fmla="*/ 338 h 1014"/>
                  <a:gd name="T22" fmla="*/ 676 w 847"/>
                  <a:gd name="T23" fmla="*/ 253 h 1014"/>
                  <a:gd name="T24" fmla="*/ 423 w 847"/>
                  <a:gd name="T25" fmla="*/ 0 h 1014"/>
                  <a:gd name="T26" fmla="*/ 169 w 847"/>
                  <a:gd name="T27" fmla="*/ 253 h 1014"/>
                  <a:gd name="T28" fmla="*/ 676 w 847"/>
                  <a:gd name="T29" fmla="*/ 844 h 1014"/>
                  <a:gd name="T30" fmla="*/ 169 w 847"/>
                  <a:gd name="T31" fmla="*/ 844 h 1014"/>
                  <a:gd name="T32" fmla="*/ 169 w 847"/>
                  <a:gd name="T33" fmla="*/ 507 h 1014"/>
                  <a:gd name="T34" fmla="*/ 676 w 847"/>
                  <a:gd name="T35" fmla="*/ 507 h 1014"/>
                  <a:gd name="T36" fmla="*/ 676 w 847"/>
                  <a:gd name="T37" fmla="*/ 844 h 1014"/>
                  <a:gd name="T38" fmla="*/ 507 w 847"/>
                  <a:gd name="T39" fmla="*/ 253 h 1014"/>
                  <a:gd name="T40" fmla="*/ 507 w 847"/>
                  <a:gd name="T41" fmla="*/ 338 h 1014"/>
                  <a:gd name="T42" fmla="*/ 338 w 847"/>
                  <a:gd name="T43" fmla="*/ 338 h 1014"/>
                  <a:gd name="T44" fmla="*/ 338 w 847"/>
                  <a:gd name="T45" fmla="*/ 253 h 1014"/>
                  <a:gd name="T46" fmla="*/ 423 w 847"/>
                  <a:gd name="T47" fmla="*/ 169 h 1014"/>
                  <a:gd name="T48" fmla="*/ 507 w 847"/>
                  <a:gd name="T49" fmla="*/ 25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7" h="1014">
                    <a:moveTo>
                      <a:pt x="169" y="253"/>
                    </a:moveTo>
                    <a:lnTo>
                      <a:pt x="169" y="338"/>
                    </a:lnTo>
                    <a:lnTo>
                      <a:pt x="85" y="338"/>
                    </a:lnTo>
                    <a:cubicBezTo>
                      <a:pt x="38" y="338"/>
                      <a:pt x="0" y="376"/>
                      <a:pt x="0" y="422"/>
                    </a:cubicBezTo>
                    <a:lnTo>
                      <a:pt x="0" y="929"/>
                    </a:lnTo>
                    <a:cubicBezTo>
                      <a:pt x="0" y="975"/>
                      <a:pt x="38" y="1013"/>
                      <a:pt x="85" y="1013"/>
                    </a:cubicBezTo>
                    <a:lnTo>
                      <a:pt x="761" y="1013"/>
                    </a:lnTo>
                    <a:cubicBezTo>
                      <a:pt x="808" y="1013"/>
                      <a:pt x="846" y="975"/>
                      <a:pt x="846" y="929"/>
                    </a:cubicBezTo>
                    <a:lnTo>
                      <a:pt x="846" y="422"/>
                    </a:lnTo>
                    <a:cubicBezTo>
                      <a:pt x="846" y="376"/>
                      <a:pt x="808" y="338"/>
                      <a:pt x="761" y="338"/>
                    </a:cubicBezTo>
                    <a:lnTo>
                      <a:pt x="676" y="338"/>
                    </a:lnTo>
                    <a:lnTo>
                      <a:pt x="676" y="253"/>
                    </a:lnTo>
                    <a:cubicBezTo>
                      <a:pt x="676" y="114"/>
                      <a:pt x="563" y="0"/>
                      <a:pt x="423" y="0"/>
                    </a:cubicBezTo>
                    <a:cubicBezTo>
                      <a:pt x="283" y="0"/>
                      <a:pt x="169" y="114"/>
                      <a:pt x="169" y="253"/>
                    </a:cubicBezTo>
                    <a:close/>
                    <a:moveTo>
                      <a:pt x="676" y="844"/>
                    </a:moveTo>
                    <a:lnTo>
                      <a:pt x="169" y="844"/>
                    </a:lnTo>
                    <a:lnTo>
                      <a:pt x="169" y="507"/>
                    </a:lnTo>
                    <a:lnTo>
                      <a:pt x="676" y="507"/>
                    </a:lnTo>
                    <a:lnTo>
                      <a:pt x="676" y="844"/>
                    </a:lnTo>
                    <a:close/>
                    <a:moveTo>
                      <a:pt x="507" y="253"/>
                    </a:moveTo>
                    <a:lnTo>
                      <a:pt x="507" y="338"/>
                    </a:lnTo>
                    <a:lnTo>
                      <a:pt x="338" y="338"/>
                    </a:lnTo>
                    <a:lnTo>
                      <a:pt x="338" y="253"/>
                    </a:lnTo>
                    <a:cubicBezTo>
                      <a:pt x="338" y="207"/>
                      <a:pt x="377" y="169"/>
                      <a:pt x="423" y="169"/>
                    </a:cubicBezTo>
                    <a:cubicBezTo>
                      <a:pt x="470" y="169"/>
                      <a:pt x="507" y="207"/>
                      <a:pt x="507"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6" name="Freeform 15">
                <a:extLst>
                  <a:ext uri="{FF2B5EF4-FFF2-40B4-BE49-F238E27FC236}">
                    <a16:creationId xmlns:a16="http://schemas.microsoft.com/office/drawing/2014/main" id="{3B65496D-CAFF-4694-92F3-0E58C81FEC30}"/>
                  </a:ext>
                </a:extLst>
              </p:cNvPr>
              <p:cNvSpPr>
                <a:spLocks noChangeArrowheads="1"/>
              </p:cNvSpPr>
              <p:nvPr/>
            </p:nvSpPr>
            <p:spPr bwMode="auto">
              <a:xfrm>
                <a:off x="2774950" y="554672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7" name="Freeform 16">
                <a:extLst>
                  <a:ext uri="{FF2B5EF4-FFF2-40B4-BE49-F238E27FC236}">
                    <a16:creationId xmlns:a16="http://schemas.microsoft.com/office/drawing/2014/main" id="{2420424A-CC1F-47CB-B331-B277672C958F}"/>
                  </a:ext>
                </a:extLst>
              </p:cNvPr>
              <p:cNvSpPr>
                <a:spLocks noChangeArrowheads="1"/>
              </p:cNvSpPr>
              <p:nvPr/>
            </p:nvSpPr>
            <p:spPr bwMode="auto">
              <a:xfrm>
                <a:off x="3505200" y="554672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8" name="Freeform 17">
                <a:extLst>
                  <a:ext uri="{FF2B5EF4-FFF2-40B4-BE49-F238E27FC236}">
                    <a16:creationId xmlns:a16="http://schemas.microsoft.com/office/drawing/2014/main" id="{8C73F1CD-9AF0-44C8-A633-9AC9F5CBA627}"/>
                  </a:ext>
                </a:extLst>
              </p:cNvPr>
              <p:cNvSpPr>
                <a:spLocks noChangeArrowheads="1"/>
              </p:cNvSpPr>
              <p:nvPr/>
            </p:nvSpPr>
            <p:spPr bwMode="auto">
              <a:xfrm>
                <a:off x="338296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99" name="Freeform 18">
                <a:extLst>
                  <a:ext uri="{FF2B5EF4-FFF2-40B4-BE49-F238E27FC236}">
                    <a16:creationId xmlns:a16="http://schemas.microsoft.com/office/drawing/2014/main" id="{4F21D524-882D-4497-BBF9-23350B777299}"/>
                  </a:ext>
                </a:extLst>
              </p:cNvPr>
              <p:cNvSpPr>
                <a:spLocks noChangeArrowheads="1"/>
              </p:cNvSpPr>
              <p:nvPr/>
            </p:nvSpPr>
            <p:spPr bwMode="auto">
              <a:xfrm>
                <a:off x="3262313" y="554672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1" name="Freeform 19">
                <a:extLst>
                  <a:ext uri="{FF2B5EF4-FFF2-40B4-BE49-F238E27FC236}">
                    <a16:creationId xmlns:a16="http://schemas.microsoft.com/office/drawing/2014/main" id="{475B8A84-0A73-4FD3-ACE9-4DAF4858C174}"/>
                  </a:ext>
                </a:extLst>
              </p:cNvPr>
              <p:cNvSpPr>
                <a:spLocks noChangeArrowheads="1"/>
              </p:cNvSpPr>
              <p:nvPr/>
            </p:nvSpPr>
            <p:spPr bwMode="auto">
              <a:xfrm>
                <a:off x="2652713" y="5180013"/>
                <a:ext cx="1035050" cy="547687"/>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6 h 1523"/>
                  <a:gd name="T24" fmla="*/ 169 w 2875"/>
                  <a:gd name="T25" fmla="*/ 676 h 1523"/>
                  <a:gd name="T26" fmla="*/ 169 w 2875"/>
                  <a:gd name="T27" fmla="*/ 169 h 1523"/>
                  <a:gd name="T28" fmla="*/ 2705 w 2875"/>
                  <a:gd name="T29" fmla="*/ 1353 h 1523"/>
                  <a:gd name="T30" fmla="*/ 169 w 2875"/>
                  <a:gd name="T31" fmla="*/ 1353 h 1523"/>
                  <a:gd name="T32" fmla="*/ 169 w 2875"/>
                  <a:gd name="T33" fmla="*/ 845 h 1523"/>
                  <a:gd name="T34" fmla="*/ 2705 w 2875"/>
                  <a:gd name="T35" fmla="*/ 845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6"/>
                    </a:lnTo>
                    <a:lnTo>
                      <a:pt x="169" y="676"/>
                    </a:lnTo>
                    <a:lnTo>
                      <a:pt x="169" y="169"/>
                    </a:lnTo>
                    <a:close/>
                    <a:moveTo>
                      <a:pt x="2705" y="1353"/>
                    </a:moveTo>
                    <a:lnTo>
                      <a:pt x="169" y="1353"/>
                    </a:lnTo>
                    <a:lnTo>
                      <a:pt x="169" y="845"/>
                    </a:lnTo>
                    <a:lnTo>
                      <a:pt x="2705" y="845"/>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04" name="Freeform 20">
                <a:extLst>
                  <a:ext uri="{FF2B5EF4-FFF2-40B4-BE49-F238E27FC236}">
                    <a16:creationId xmlns:a16="http://schemas.microsoft.com/office/drawing/2014/main" id="{E012E222-E262-4ED6-BCF1-D46585489A66}"/>
                  </a:ext>
                </a:extLst>
              </p:cNvPr>
              <p:cNvSpPr>
                <a:spLocks noChangeArrowheads="1"/>
              </p:cNvSpPr>
              <p:nvPr/>
            </p:nvSpPr>
            <p:spPr bwMode="auto">
              <a:xfrm>
                <a:off x="2774950" y="5302250"/>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1" name="Freeform 21">
                <a:extLst>
                  <a:ext uri="{FF2B5EF4-FFF2-40B4-BE49-F238E27FC236}">
                    <a16:creationId xmlns:a16="http://schemas.microsoft.com/office/drawing/2014/main" id="{3829832F-6EFE-4BFD-9E83-A72480586929}"/>
                  </a:ext>
                </a:extLst>
              </p:cNvPr>
              <p:cNvSpPr>
                <a:spLocks noChangeArrowheads="1"/>
              </p:cNvSpPr>
              <p:nvPr/>
            </p:nvSpPr>
            <p:spPr bwMode="auto">
              <a:xfrm>
                <a:off x="3505200" y="5302250"/>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2" name="Freeform 22">
                <a:extLst>
                  <a:ext uri="{FF2B5EF4-FFF2-40B4-BE49-F238E27FC236}">
                    <a16:creationId xmlns:a16="http://schemas.microsoft.com/office/drawing/2014/main" id="{2FD65EE7-D490-4C26-A01A-9B2075AF6C00}"/>
                  </a:ext>
                </a:extLst>
              </p:cNvPr>
              <p:cNvSpPr>
                <a:spLocks noChangeArrowheads="1"/>
              </p:cNvSpPr>
              <p:nvPr/>
            </p:nvSpPr>
            <p:spPr bwMode="auto">
              <a:xfrm>
                <a:off x="338296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3" name="Freeform 23">
                <a:extLst>
                  <a:ext uri="{FF2B5EF4-FFF2-40B4-BE49-F238E27FC236}">
                    <a16:creationId xmlns:a16="http://schemas.microsoft.com/office/drawing/2014/main" id="{730D2823-0A86-4320-8F77-2741F5CE52A0}"/>
                  </a:ext>
                </a:extLst>
              </p:cNvPr>
              <p:cNvSpPr>
                <a:spLocks noChangeArrowheads="1"/>
              </p:cNvSpPr>
              <p:nvPr/>
            </p:nvSpPr>
            <p:spPr bwMode="auto">
              <a:xfrm>
                <a:off x="3262313" y="5302250"/>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4" name="Freeform 24">
                <a:extLst>
                  <a:ext uri="{FF2B5EF4-FFF2-40B4-BE49-F238E27FC236}">
                    <a16:creationId xmlns:a16="http://schemas.microsoft.com/office/drawing/2014/main" id="{219D8826-A6D1-40D2-967D-DDB384C4C0B7}"/>
                  </a:ext>
                </a:extLst>
              </p:cNvPr>
              <p:cNvSpPr>
                <a:spLocks noChangeArrowheads="1"/>
              </p:cNvSpPr>
              <p:nvPr/>
            </p:nvSpPr>
            <p:spPr bwMode="auto">
              <a:xfrm>
                <a:off x="2774950" y="4206875"/>
                <a:ext cx="244475" cy="61913"/>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5" name="Freeform 25">
                <a:extLst>
                  <a:ext uri="{FF2B5EF4-FFF2-40B4-BE49-F238E27FC236}">
                    <a16:creationId xmlns:a16="http://schemas.microsoft.com/office/drawing/2014/main" id="{DE5A201F-4E52-4283-9CC1-D5379D2002D1}"/>
                  </a:ext>
                </a:extLst>
              </p:cNvPr>
              <p:cNvSpPr>
                <a:spLocks noChangeArrowheads="1"/>
              </p:cNvSpPr>
              <p:nvPr/>
            </p:nvSpPr>
            <p:spPr bwMode="auto">
              <a:xfrm>
                <a:off x="3505200" y="4206875"/>
                <a:ext cx="61913"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6" name="Freeform 26">
                <a:extLst>
                  <a:ext uri="{FF2B5EF4-FFF2-40B4-BE49-F238E27FC236}">
                    <a16:creationId xmlns:a16="http://schemas.microsoft.com/office/drawing/2014/main" id="{56CB1E53-C551-4649-B873-96B4C652311C}"/>
                  </a:ext>
                </a:extLst>
              </p:cNvPr>
              <p:cNvSpPr>
                <a:spLocks noChangeArrowheads="1"/>
              </p:cNvSpPr>
              <p:nvPr/>
            </p:nvSpPr>
            <p:spPr bwMode="auto">
              <a:xfrm>
                <a:off x="338296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7" name="Freeform 27">
                <a:extLst>
                  <a:ext uri="{FF2B5EF4-FFF2-40B4-BE49-F238E27FC236}">
                    <a16:creationId xmlns:a16="http://schemas.microsoft.com/office/drawing/2014/main" id="{6ADCA339-8BEB-4745-8BEC-0CFF9F53793B}"/>
                  </a:ext>
                </a:extLst>
              </p:cNvPr>
              <p:cNvSpPr>
                <a:spLocks noChangeArrowheads="1"/>
              </p:cNvSpPr>
              <p:nvPr/>
            </p:nvSpPr>
            <p:spPr bwMode="auto">
              <a:xfrm>
                <a:off x="3262313" y="4206875"/>
                <a:ext cx="61912" cy="61913"/>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8" name="Freeform 28">
                <a:extLst>
                  <a:ext uri="{FF2B5EF4-FFF2-40B4-BE49-F238E27FC236}">
                    <a16:creationId xmlns:a16="http://schemas.microsoft.com/office/drawing/2014/main" id="{A4A00A98-A385-40BC-AE07-27480509A610}"/>
                  </a:ext>
                </a:extLst>
              </p:cNvPr>
              <p:cNvSpPr>
                <a:spLocks noChangeArrowheads="1"/>
              </p:cNvSpPr>
              <p:nvPr/>
            </p:nvSpPr>
            <p:spPr bwMode="auto">
              <a:xfrm>
                <a:off x="2652713" y="3841750"/>
                <a:ext cx="1035050" cy="547688"/>
              </a:xfrm>
              <a:custGeom>
                <a:avLst/>
                <a:gdLst>
                  <a:gd name="T0" fmla="*/ 2789 w 2875"/>
                  <a:gd name="T1" fmla="*/ 0 h 1523"/>
                  <a:gd name="T2" fmla="*/ 85 w 2875"/>
                  <a:gd name="T3" fmla="*/ 0 h 1523"/>
                  <a:gd name="T4" fmla="*/ 0 w 2875"/>
                  <a:gd name="T5" fmla="*/ 85 h 1523"/>
                  <a:gd name="T6" fmla="*/ 0 w 2875"/>
                  <a:gd name="T7" fmla="*/ 1437 h 1523"/>
                  <a:gd name="T8" fmla="*/ 85 w 2875"/>
                  <a:gd name="T9" fmla="*/ 1522 h 1523"/>
                  <a:gd name="T10" fmla="*/ 2789 w 2875"/>
                  <a:gd name="T11" fmla="*/ 1522 h 1523"/>
                  <a:gd name="T12" fmla="*/ 2874 w 2875"/>
                  <a:gd name="T13" fmla="*/ 1437 h 1523"/>
                  <a:gd name="T14" fmla="*/ 2874 w 2875"/>
                  <a:gd name="T15" fmla="*/ 85 h 1523"/>
                  <a:gd name="T16" fmla="*/ 2789 w 2875"/>
                  <a:gd name="T17" fmla="*/ 0 h 1523"/>
                  <a:gd name="T18" fmla="*/ 169 w 2875"/>
                  <a:gd name="T19" fmla="*/ 169 h 1523"/>
                  <a:gd name="T20" fmla="*/ 2705 w 2875"/>
                  <a:gd name="T21" fmla="*/ 169 h 1523"/>
                  <a:gd name="T22" fmla="*/ 2705 w 2875"/>
                  <a:gd name="T23" fmla="*/ 677 h 1523"/>
                  <a:gd name="T24" fmla="*/ 169 w 2875"/>
                  <a:gd name="T25" fmla="*/ 677 h 1523"/>
                  <a:gd name="T26" fmla="*/ 169 w 2875"/>
                  <a:gd name="T27" fmla="*/ 169 h 1523"/>
                  <a:gd name="T28" fmla="*/ 2705 w 2875"/>
                  <a:gd name="T29" fmla="*/ 1353 h 1523"/>
                  <a:gd name="T30" fmla="*/ 169 w 2875"/>
                  <a:gd name="T31" fmla="*/ 1353 h 1523"/>
                  <a:gd name="T32" fmla="*/ 169 w 2875"/>
                  <a:gd name="T33" fmla="*/ 846 h 1523"/>
                  <a:gd name="T34" fmla="*/ 2705 w 2875"/>
                  <a:gd name="T35" fmla="*/ 846 h 1523"/>
                  <a:gd name="T36" fmla="*/ 2705 w 2875"/>
                  <a:gd name="T37" fmla="*/ 1353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75" h="1523">
                    <a:moveTo>
                      <a:pt x="2789" y="0"/>
                    </a:moveTo>
                    <a:lnTo>
                      <a:pt x="85" y="0"/>
                    </a:lnTo>
                    <a:cubicBezTo>
                      <a:pt x="38" y="0"/>
                      <a:pt x="0" y="38"/>
                      <a:pt x="0" y="85"/>
                    </a:cubicBezTo>
                    <a:lnTo>
                      <a:pt x="0" y="1437"/>
                    </a:lnTo>
                    <a:cubicBezTo>
                      <a:pt x="0" y="1484"/>
                      <a:pt x="38" y="1522"/>
                      <a:pt x="85" y="1522"/>
                    </a:cubicBezTo>
                    <a:lnTo>
                      <a:pt x="2789" y="1522"/>
                    </a:lnTo>
                    <a:cubicBezTo>
                      <a:pt x="2836" y="1522"/>
                      <a:pt x="2874" y="1484"/>
                      <a:pt x="2874" y="1437"/>
                    </a:cubicBezTo>
                    <a:lnTo>
                      <a:pt x="2874" y="85"/>
                    </a:lnTo>
                    <a:cubicBezTo>
                      <a:pt x="2874" y="38"/>
                      <a:pt x="2836" y="0"/>
                      <a:pt x="2789" y="0"/>
                    </a:cubicBezTo>
                    <a:close/>
                    <a:moveTo>
                      <a:pt x="169" y="169"/>
                    </a:moveTo>
                    <a:lnTo>
                      <a:pt x="2705" y="169"/>
                    </a:lnTo>
                    <a:lnTo>
                      <a:pt x="2705" y="677"/>
                    </a:lnTo>
                    <a:lnTo>
                      <a:pt x="169" y="677"/>
                    </a:lnTo>
                    <a:lnTo>
                      <a:pt x="169" y="169"/>
                    </a:lnTo>
                    <a:close/>
                    <a:moveTo>
                      <a:pt x="2705" y="1353"/>
                    </a:moveTo>
                    <a:lnTo>
                      <a:pt x="169" y="1353"/>
                    </a:lnTo>
                    <a:lnTo>
                      <a:pt x="169" y="846"/>
                    </a:lnTo>
                    <a:lnTo>
                      <a:pt x="2705" y="846"/>
                    </a:lnTo>
                    <a:lnTo>
                      <a:pt x="2705" y="135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29" name="Freeform 29">
                <a:extLst>
                  <a:ext uri="{FF2B5EF4-FFF2-40B4-BE49-F238E27FC236}">
                    <a16:creationId xmlns:a16="http://schemas.microsoft.com/office/drawing/2014/main" id="{C1F96328-3C5C-415F-9569-8F588DA60B95}"/>
                  </a:ext>
                </a:extLst>
              </p:cNvPr>
              <p:cNvSpPr>
                <a:spLocks noChangeArrowheads="1"/>
              </p:cNvSpPr>
              <p:nvPr/>
            </p:nvSpPr>
            <p:spPr bwMode="auto">
              <a:xfrm>
                <a:off x="2774950" y="3963988"/>
                <a:ext cx="244475" cy="61912"/>
              </a:xfrm>
              <a:custGeom>
                <a:avLst/>
                <a:gdLst>
                  <a:gd name="T0" fmla="*/ 0 w 678"/>
                  <a:gd name="T1" fmla="*/ 0 h 170"/>
                  <a:gd name="T2" fmla="*/ 677 w 678"/>
                  <a:gd name="T3" fmla="*/ 0 h 170"/>
                  <a:gd name="T4" fmla="*/ 677 w 678"/>
                  <a:gd name="T5" fmla="*/ 169 h 170"/>
                  <a:gd name="T6" fmla="*/ 0 w 678"/>
                  <a:gd name="T7" fmla="*/ 169 h 170"/>
                  <a:gd name="T8" fmla="*/ 0 w 678"/>
                  <a:gd name="T9" fmla="*/ 0 h 170"/>
                </a:gdLst>
                <a:ahLst/>
                <a:cxnLst>
                  <a:cxn ang="0">
                    <a:pos x="T0" y="T1"/>
                  </a:cxn>
                  <a:cxn ang="0">
                    <a:pos x="T2" y="T3"/>
                  </a:cxn>
                  <a:cxn ang="0">
                    <a:pos x="T4" y="T5"/>
                  </a:cxn>
                  <a:cxn ang="0">
                    <a:pos x="T6" y="T7"/>
                  </a:cxn>
                  <a:cxn ang="0">
                    <a:pos x="T8" y="T9"/>
                  </a:cxn>
                </a:cxnLst>
                <a:rect l="0" t="0" r="r" b="b"/>
                <a:pathLst>
                  <a:path w="678" h="170">
                    <a:moveTo>
                      <a:pt x="0" y="0"/>
                    </a:moveTo>
                    <a:lnTo>
                      <a:pt x="677" y="0"/>
                    </a:lnTo>
                    <a:lnTo>
                      <a:pt x="677"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0" name="Freeform 30">
                <a:extLst>
                  <a:ext uri="{FF2B5EF4-FFF2-40B4-BE49-F238E27FC236}">
                    <a16:creationId xmlns:a16="http://schemas.microsoft.com/office/drawing/2014/main" id="{CB18AD28-0FF1-4E0B-99B2-FAEC1437C664}"/>
                  </a:ext>
                </a:extLst>
              </p:cNvPr>
              <p:cNvSpPr>
                <a:spLocks noChangeArrowheads="1"/>
              </p:cNvSpPr>
              <p:nvPr/>
            </p:nvSpPr>
            <p:spPr bwMode="auto">
              <a:xfrm>
                <a:off x="3505200" y="3963988"/>
                <a:ext cx="61913"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1" name="Freeform 31">
                <a:extLst>
                  <a:ext uri="{FF2B5EF4-FFF2-40B4-BE49-F238E27FC236}">
                    <a16:creationId xmlns:a16="http://schemas.microsoft.com/office/drawing/2014/main" id="{60DF70C3-4828-4BD3-8C75-9DB24CDDE5B1}"/>
                  </a:ext>
                </a:extLst>
              </p:cNvPr>
              <p:cNvSpPr>
                <a:spLocks noChangeArrowheads="1"/>
              </p:cNvSpPr>
              <p:nvPr/>
            </p:nvSpPr>
            <p:spPr bwMode="auto">
              <a:xfrm>
                <a:off x="338296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2" name="Freeform 32">
                <a:extLst>
                  <a:ext uri="{FF2B5EF4-FFF2-40B4-BE49-F238E27FC236}">
                    <a16:creationId xmlns:a16="http://schemas.microsoft.com/office/drawing/2014/main" id="{470ADB4E-3C41-4E84-95E9-FE804DBB3EBE}"/>
                  </a:ext>
                </a:extLst>
              </p:cNvPr>
              <p:cNvSpPr>
                <a:spLocks noChangeArrowheads="1"/>
              </p:cNvSpPr>
              <p:nvPr/>
            </p:nvSpPr>
            <p:spPr bwMode="auto">
              <a:xfrm>
                <a:off x="3262313" y="3963988"/>
                <a:ext cx="61912" cy="61912"/>
              </a:xfrm>
              <a:custGeom>
                <a:avLst/>
                <a:gdLst>
                  <a:gd name="T0" fmla="*/ 0 w 170"/>
                  <a:gd name="T1" fmla="*/ 0 h 170"/>
                  <a:gd name="T2" fmla="*/ 169 w 170"/>
                  <a:gd name="T3" fmla="*/ 0 h 170"/>
                  <a:gd name="T4" fmla="*/ 169 w 170"/>
                  <a:gd name="T5" fmla="*/ 169 h 170"/>
                  <a:gd name="T6" fmla="*/ 0 w 170"/>
                  <a:gd name="T7" fmla="*/ 169 h 170"/>
                  <a:gd name="T8" fmla="*/ 0 w 170"/>
                  <a:gd name="T9" fmla="*/ 0 h 170"/>
                </a:gdLst>
                <a:ahLst/>
                <a:cxnLst>
                  <a:cxn ang="0">
                    <a:pos x="T0" y="T1"/>
                  </a:cxn>
                  <a:cxn ang="0">
                    <a:pos x="T2" y="T3"/>
                  </a:cxn>
                  <a:cxn ang="0">
                    <a:pos x="T4" y="T5"/>
                  </a:cxn>
                  <a:cxn ang="0">
                    <a:pos x="T6" y="T7"/>
                  </a:cxn>
                  <a:cxn ang="0">
                    <a:pos x="T8" y="T9"/>
                  </a:cxn>
                </a:cxnLst>
                <a:rect l="0" t="0" r="r" b="b"/>
                <a:pathLst>
                  <a:path w="170" h="170">
                    <a:moveTo>
                      <a:pt x="0" y="0"/>
                    </a:moveTo>
                    <a:lnTo>
                      <a:pt x="169" y="0"/>
                    </a:lnTo>
                    <a:lnTo>
                      <a:pt x="169" y="169"/>
                    </a:lnTo>
                    <a:lnTo>
                      <a:pt x="0" y="16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3" name="Freeform 33">
                <a:extLst>
                  <a:ext uri="{FF2B5EF4-FFF2-40B4-BE49-F238E27FC236}">
                    <a16:creationId xmlns:a16="http://schemas.microsoft.com/office/drawing/2014/main" id="{82FD431F-80E2-4648-BF10-A2223934F4BD}"/>
                  </a:ext>
                </a:extLst>
              </p:cNvPr>
              <p:cNvSpPr>
                <a:spLocks noChangeArrowheads="1"/>
              </p:cNvSpPr>
              <p:nvPr/>
            </p:nvSpPr>
            <p:spPr bwMode="auto">
              <a:xfrm>
                <a:off x="3198813" y="4451350"/>
                <a:ext cx="492125" cy="669925"/>
              </a:xfrm>
              <a:custGeom>
                <a:avLst/>
                <a:gdLst>
                  <a:gd name="T0" fmla="*/ 851 w 1365"/>
                  <a:gd name="T1" fmla="*/ 0 h 1860"/>
                  <a:gd name="T2" fmla="*/ 513 w 1365"/>
                  <a:gd name="T3" fmla="*/ 0 h 1860"/>
                  <a:gd name="T4" fmla="*/ 429 w 1365"/>
                  <a:gd name="T5" fmla="*/ 85 h 1860"/>
                  <a:gd name="T6" fmla="*/ 429 w 1365"/>
                  <a:gd name="T7" fmla="*/ 1014 h 1860"/>
                  <a:gd name="T8" fmla="*/ 91 w 1365"/>
                  <a:gd name="T9" fmla="*/ 1014 h 1860"/>
                  <a:gd name="T10" fmla="*/ 14 w 1365"/>
                  <a:gd name="T11" fmla="*/ 1063 h 1860"/>
                  <a:gd name="T12" fmla="*/ 27 w 1365"/>
                  <a:gd name="T13" fmla="*/ 1154 h 1860"/>
                  <a:gd name="T14" fmla="*/ 619 w 1365"/>
                  <a:gd name="T15" fmla="*/ 1830 h 1860"/>
                  <a:gd name="T16" fmla="*/ 682 w 1365"/>
                  <a:gd name="T17" fmla="*/ 1859 h 1860"/>
                  <a:gd name="T18" fmla="*/ 746 w 1365"/>
                  <a:gd name="T19" fmla="*/ 1830 h 1860"/>
                  <a:gd name="T20" fmla="*/ 1337 w 1365"/>
                  <a:gd name="T21" fmla="*/ 1154 h 1860"/>
                  <a:gd name="T22" fmla="*/ 1350 w 1365"/>
                  <a:gd name="T23" fmla="*/ 1063 h 1860"/>
                  <a:gd name="T24" fmla="*/ 1273 w 1365"/>
                  <a:gd name="T25" fmla="*/ 1014 h 1860"/>
                  <a:gd name="T26" fmla="*/ 936 w 1365"/>
                  <a:gd name="T27" fmla="*/ 1014 h 1860"/>
                  <a:gd name="T28" fmla="*/ 936 w 1365"/>
                  <a:gd name="T29" fmla="*/ 85 h 1860"/>
                  <a:gd name="T30" fmla="*/ 851 w 1365"/>
                  <a:gd name="T31" fmla="*/ 0 h 1860"/>
                  <a:gd name="T32" fmla="*/ 1088 w 1365"/>
                  <a:gd name="T33" fmla="*/ 1183 h 1860"/>
                  <a:gd name="T34" fmla="*/ 682 w 1365"/>
                  <a:gd name="T35" fmla="*/ 1646 h 1860"/>
                  <a:gd name="T36" fmla="*/ 277 w 1365"/>
                  <a:gd name="T37" fmla="*/ 1183 h 1860"/>
                  <a:gd name="T38" fmla="*/ 513 w 1365"/>
                  <a:gd name="T39" fmla="*/ 1183 h 1860"/>
                  <a:gd name="T40" fmla="*/ 598 w 1365"/>
                  <a:gd name="T41" fmla="*/ 1098 h 1860"/>
                  <a:gd name="T42" fmla="*/ 598 w 1365"/>
                  <a:gd name="T43" fmla="*/ 169 h 1860"/>
                  <a:gd name="T44" fmla="*/ 767 w 1365"/>
                  <a:gd name="T45" fmla="*/ 169 h 1860"/>
                  <a:gd name="T46" fmla="*/ 767 w 1365"/>
                  <a:gd name="T47" fmla="*/ 1098 h 1860"/>
                  <a:gd name="T48" fmla="*/ 851 w 1365"/>
                  <a:gd name="T49" fmla="*/ 1183 h 1860"/>
                  <a:gd name="T50" fmla="*/ 1088 w 1365"/>
                  <a:gd name="T51" fmla="*/ 1183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5" h="1860">
                    <a:moveTo>
                      <a:pt x="851" y="0"/>
                    </a:moveTo>
                    <a:lnTo>
                      <a:pt x="513" y="0"/>
                    </a:lnTo>
                    <a:cubicBezTo>
                      <a:pt x="466" y="0"/>
                      <a:pt x="429" y="38"/>
                      <a:pt x="429" y="85"/>
                    </a:cubicBezTo>
                    <a:lnTo>
                      <a:pt x="429" y="1014"/>
                    </a:lnTo>
                    <a:lnTo>
                      <a:pt x="91" y="1014"/>
                    </a:lnTo>
                    <a:cubicBezTo>
                      <a:pt x="57" y="1014"/>
                      <a:pt x="27" y="1033"/>
                      <a:pt x="14" y="1063"/>
                    </a:cubicBezTo>
                    <a:cubicBezTo>
                      <a:pt x="0" y="1093"/>
                      <a:pt x="5" y="1129"/>
                      <a:pt x="27" y="1154"/>
                    </a:cubicBezTo>
                    <a:lnTo>
                      <a:pt x="619" y="1830"/>
                    </a:lnTo>
                    <a:cubicBezTo>
                      <a:pt x="635" y="1848"/>
                      <a:pt x="657" y="1859"/>
                      <a:pt x="682" y="1859"/>
                    </a:cubicBezTo>
                    <a:cubicBezTo>
                      <a:pt x="706" y="1859"/>
                      <a:pt x="730" y="1848"/>
                      <a:pt x="746" y="1830"/>
                    </a:cubicBezTo>
                    <a:lnTo>
                      <a:pt x="1337" y="1154"/>
                    </a:lnTo>
                    <a:cubicBezTo>
                      <a:pt x="1359" y="1129"/>
                      <a:pt x="1364" y="1093"/>
                      <a:pt x="1350" y="1063"/>
                    </a:cubicBezTo>
                    <a:cubicBezTo>
                      <a:pt x="1336" y="1033"/>
                      <a:pt x="1306" y="1014"/>
                      <a:pt x="1273" y="1014"/>
                    </a:cubicBezTo>
                    <a:lnTo>
                      <a:pt x="936" y="1014"/>
                    </a:lnTo>
                    <a:lnTo>
                      <a:pt x="936" y="85"/>
                    </a:lnTo>
                    <a:cubicBezTo>
                      <a:pt x="936" y="38"/>
                      <a:pt x="898" y="0"/>
                      <a:pt x="851" y="0"/>
                    </a:cubicBezTo>
                    <a:close/>
                    <a:moveTo>
                      <a:pt x="1088" y="1183"/>
                    </a:moveTo>
                    <a:lnTo>
                      <a:pt x="682" y="1646"/>
                    </a:lnTo>
                    <a:lnTo>
                      <a:pt x="277" y="1183"/>
                    </a:lnTo>
                    <a:lnTo>
                      <a:pt x="513" y="1183"/>
                    </a:lnTo>
                    <a:cubicBezTo>
                      <a:pt x="560" y="1183"/>
                      <a:pt x="598" y="1145"/>
                      <a:pt x="598" y="1098"/>
                    </a:cubicBezTo>
                    <a:lnTo>
                      <a:pt x="598" y="169"/>
                    </a:lnTo>
                    <a:lnTo>
                      <a:pt x="767" y="169"/>
                    </a:lnTo>
                    <a:lnTo>
                      <a:pt x="767" y="1098"/>
                    </a:lnTo>
                    <a:cubicBezTo>
                      <a:pt x="767" y="1145"/>
                      <a:pt x="805" y="1183"/>
                      <a:pt x="851" y="1183"/>
                    </a:cubicBezTo>
                    <a:lnTo>
                      <a:pt x="1088" y="118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4" name="Freeform 34">
                <a:extLst>
                  <a:ext uri="{FF2B5EF4-FFF2-40B4-BE49-F238E27FC236}">
                    <a16:creationId xmlns:a16="http://schemas.microsoft.com/office/drawing/2014/main" id="{732820E6-CE51-4FFF-8A51-B7A767D5C505}"/>
                  </a:ext>
                </a:extLst>
              </p:cNvPr>
              <p:cNvSpPr>
                <a:spLocks noChangeArrowheads="1"/>
              </p:cNvSpPr>
              <p:nvPr/>
            </p:nvSpPr>
            <p:spPr bwMode="auto">
              <a:xfrm>
                <a:off x="3748088" y="3902075"/>
                <a:ext cx="487362" cy="334963"/>
              </a:xfrm>
              <a:custGeom>
                <a:avLst/>
                <a:gdLst>
                  <a:gd name="T0" fmla="*/ 1183 w 1353"/>
                  <a:gd name="T1" fmla="*/ 930 h 931"/>
                  <a:gd name="T2" fmla="*/ 1352 w 1353"/>
                  <a:gd name="T3" fmla="*/ 930 h 931"/>
                  <a:gd name="T4" fmla="*/ 1352 w 1353"/>
                  <a:gd name="T5" fmla="*/ 85 h 931"/>
                  <a:gd name="T6" fmla="*/ 1268 w 1353"/>
                  <a:gd name="T7" fmla="*/ 0 h 931"/>
                  <a:gd name="T8" fmla="*/ 0 w 1353"/>
                  <a:gd name="T9" fmla="*/ 0 h 931"/>
                  <a:gd name="T10" fmla="*/ 0 w 1353"/>
                  <a:gd name="T11" fmla="*/ 169 h 931"/>
                  <a:gd name="T12" fmla="*/ 1183 w 1353"/>
                  <a:gd name="T13" fmla="*/ 169 h 931"/>
                  <a:gd name="T14" fmla="*/ 1183 w 1353"/>
                  <a:gd name="T15" fmla="*/ 930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930"/>
                    </a:moveTo>
                    <a:lnTo>
                      <a:pt x="1352" y="930"/>
                    </a:lnTo>
                    <a:lnTo>
                      <a:pt x="1352" y="85"/>
                    </a:lnTo>
                    <a:cubicBezTo>
                      <a:pt x="1352" y="38"/>
                      <a:pt x="1315" y="0"/>
                      <a:pt x="1268" y="0"/>
                    </a:cubicBezTo>
                    <a:lnTo>
                      <a:pt x="0" y="0"/>
                    </a:lnTo>
                    <a:lnTo>
                      <a:pt x="0" y="169"/>
                    </a:lnTo>
                    <a:lnTo>
                      <a:pt x="1183" y="169"/>
                    </a:lnTo>
                    <a:lnTo>
                      <a:pt x="1183" y="9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35" name="Freeform 35">
                <a:extLst>
                  <a:ext uri="{FF2B5EF4-FFF2-40B4-BE49-F238E27FC236}">
                    <a16:creationId xmlns:a16="http://schemas.microsoft.com/office/drawing/2014/main" id="{B7C36B69-94F4-4F71-86EF-6A323389ED23}"/>
                  </a:ext>
                </a:extLst>
              </p:cNvPr>
              <p:cNvSpPr>
                <a:spLocks noChangeArrowheads="1"/>
              </p:cNvSpPr>
              <p:nvPr/>
            </p:nvSpPr>
            <p:spPr bwMode="auto">
              <a:xfrm>
                <a:off x="3748088" y="5332413"/>
                <a:ext cx="487362" cy="334962"/>
              </a:xfrm>
              <a:custGeom>
                <a:avLst/>
                <a:gdLst>
                  <a:gd name="T0" fmla="*/ 1183 w 1353"/>
                  <a:gd name="T1" fmla="*/ 761 h 931"/>
                  <a:gd name="T2" fmla="*/ 0 w 1353"/>
                  <a:gd name="T3" fmla="*/ 761 h 931"/>
                  <a:gd name="T4" fmla="*/ 0 w 1353"/>
                  <a:gd name="T5" fmla="*/ 930 h 931"/>
                  <a:gd name="T6" fmla="*/ 1268 w 1353"/>
                  <a:gd name="T7" fmla="*/ 930 h 931"/>
                  <a:gd name="T8" fmla="*/ 1352 w 1353"/>
                  <a:gd name="T9" fmla="*/ 845 h 931"/>
                  <a:gd name="T10" fmla="*/ 1352 w 1353"/>
                  <a:gd name="T11" fmla="*/ 0 h 931"/>
                  <a:gd name="T12" fmla="*/ 1183 w 1353"/>
                  <a:gd name="T13" fmla="*/ 0 h 931"/>
                  <a:gd name="T14" fmla="*/ 1183 w 1353"/>
                  <a:gd name="T15" fmla="*/ 761 h 9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3" h="931">
                    <a:moveTo>
                      <a:pt x="1183" y="761"/>
                    </a:moveTo>
                    <a:lnTo>
                      <a:pt x="0" y="761"/>
                    </a:lnTo>
                    <a:lnTo>
                      <a:pt x="0" y="930"/>
                    </a:lnTo>
                    <a:lnTo>
                      <a:pt x="1268" y="930"/>
                    </a:lnTo>
                    <a:cubicBezTo>
                      <a:pt x="1315" y="930"/>
                      <a:pt x="1352" y="892"/>
                      <a:pt x="1352" y="845"/>
                    </a:cubicBezTo>
                    <a:lnTo>
                      <a:pt x="1352" y="0"/>
                    </a:lnTo>
                    <a:lnTo>
                      <a:pt x="1183" y="0"/>
                    </a:lnTo>
                    <a:lnTo>
                      <a:pt x="1183" y="7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nvGrpSpPr>
          <p:cNvPr id="139" name="Group 138">
            <a:extLst>
              <a:ext uri="{FF2B5EF4-FFF2-40B4-BE49-F238E27FC236}">
                <a16:creationId xmlns:a16="http://schemas.microsoft.com/office/drawing/2014/main" id="{D9393C52-F575-4232-9DC2-B6E3B3E5362C}"/>
              </a:ext>
            </a:extLst>
          </p:cNvPr>
          <p:cNvGrpSpPr/>
          <p:nvPr/>
        </p:nvGrpSpPr>
        <p:grpSpPr>
          <a:xfrm>
            <a:off x="6273690" y="2700458"/>
            <a:ext cx="2468237" cy="2649558"/>
            <a:chOff x="6275325" y="2700268"/>
            <a:chExt cx="2468880" cy="2650248"/>
          </a:xfrm>
        </p:grpSpPr>
        <p:sp>
          <p:nvSpPr>
            <p:cNvPr id="140" name="Content Placeholder 2">
              <a:extLst>
                <a:ext uri="{FF2B5EF4-FFF2-40B4-BE49-F238E27FC236}">
                  <a16:creationId xmlns:a16="http://schemas.microsoft.com/office/drawing/2014/main" id="{09A5876D-C8B7-45CB-8F9B-C173A07D4E83}"/>
                </a:ext>
              </a:extLst>
            </p:cNvPr>
            <p:cNvSpPr txBox="1">
              <a:spLocks/>
            </p:cNvSpPr>
            <p:nvPr/>
          </p:nvSpPr>
          <p:spPr>
            <a:xfrm>
              <a:off x="6275325" y="4611852"/>
              <a:ext cx="246888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AD32DF"/>
                  </a:solidFill>
                  <a:latin typeface="Polaris" panose="02000000000000000000" pitchFamily="2" charset="0"/>
                  <a:ea typeface="Polaris" panose="02000000000000000000" pitchFamily="2" charset="0"/>
                  <a:cs typeface="Polaris" panose="02000000000000000000" pitchFamily="2" charset="0"/>
                </a:rPr>
                <a:t>Snowballing complexity</a:t>
              </a:r>
            </a:p>
          </p:txBody>
        </p:sp>
        <p:pic>
          <p:nvPicPr>
            <p:cNvPr id="141" name="Picture 140">
              <a:extLst>
                <a:ext uri="{FF2B5EF4-FFF2-40B4-BE49-F238E27FC236}">
                  <a16:creationId xmlns:a16="http://schemas.microsoft.com/office/drawing/2014/main" id="{30DD4AC5-C002-4E91-B359-B134C73C4C81}"/>
                </a:ext>
              </a:extLst>
            </p:cNvPr>
            <p:cNvPicPr>
              <a:picLocks noChangeAspect="1"/>
            </p:cNvPicPr>
            <p:nvPr/>
          </p:nvPicPr>
          <p:blipFill>
            <a:blip r:embed="rId3"/>
            <a:stretch>
              <a:fillRect/>
            </a:stretch>
          </p:blipFill>
          <p:spPr>
            <a:xfrm>
              <a:off x="6684586" y="2700268"/>
              <a:ext cx="1647051" cy="1457463"/>
            </a:xfrm>
            <a:prstGeom prst="rect">
              <a:avLst/>
            </a:prstGeom>
          </p:spPr>
        </p:pic>
      </p:grpSp>
      <p:grpSp>
        <p:nvGrpSpPr>
          <p:cNvPr id="142" name="Group 141">
            <a:extLst>
              <a:ext uri="{FF2B5EF4-FFF2-40B4-BE49-F238E27FC236}">
                <a16:creationId xmlns:a16="http://schemas.microsoft.com/office/drawing/2014/main" id="{00A2292F-102F-46DC-B0B7-3B0AE53F18FF}"/>
              </a:ext>
            </a:extLst>
          </p:cNvPr>
          <p:cNvGrpSpPr/>
          <p:nvPr/>
        </p:nvGrpSpPr>
        <p:grpSpPr>
          <a:xfrm>
            <a:off x="723711" y="2320663"/>
            <a:ext cx="2323495" cy="3319484"/>
            <a:chOff x="723900" y="2184401"/>
            <a:chExt cx="2324100" cy="3320349"/>
          </a:xfrm>
        </p:grpSpPr>
        <p:sp>
          <p:nvSpPr>
            <p:cNvPr id="143" name="Content Placeholder 2">
              <a:extLst>
                <a:ext uri="{FF2B5EF4-FFF2-40B4-BE49-F238E27FC236}">
                  <a16:creationId xmlns:a16="http://schemas.microsoft.com/office/drawing/2014/main" id="{28A4A9C5-4C44-4718-BF1B-5457B3B74806}"/>
                </a:ext>
              </a:extLst>
            </p:cNvPr>
            <p:cNvSpPr txBox="1">
              <a:spLocks/>
            </p:cNvSpPr>
            <p:nvPr/>
          </p:nvSpPr>
          <p:spPr>
            <a:xfrm>
              <a:off x="723900" y="4489087"/>
              <a:ext cx="2324100" cy="1015663"/>
            </a:xfrm>
            <a:prstGeom prst="rect">
              <a:avLst/>
            </a:prstGeom>
          </p:spPr>
          <p:txBody>
            <a:bodyPr vert="horz" wrap="square" lIns="91416" tIns="45708" rIns="91416" bIns="45708" rtlCol="0">
              <a:spAutoFit/>
            </a:bodyPr>
            <a:lstStyle>
              <a:lvl1pPr marL="0" indent="0" algn="l" defTabSz="1219170" rtl="0" eaLnBrk="1" latinLnBrk="0" hangingPunct="1">
                <a:lnSpc>
                  <a:spcPct val="90000"/>
                </a:lnSpc>
                <a:spcBef>
                  <a:spcPts val="0"/>
                </a:spcBef>
                <a:spcAft>
                  <a:spcPts val="800"/>
                </a:spcAft>
                <a:buFont typeface="Arial" panose="020B0604020202020204" pitchFamily="34" charset="0"/>
                <a:buNone/>
                <a:defRPr sz="2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487668" indent="-182875" algn="l" defTabSz="1219170" rtl="0" eaLnBrk="1" latinLnBrk="0" hangingPunct="1">
                <a:lnSpc>
                  <a:spcPct val="90000"/>
                </a:lnSpc>
                <a:spcBef>
                  <a:spcPts val="0"/>
                </a:spcBef>
                <a:spcAft>
                  <a:spcPts val="800"/>
                </a:spcAft>
                <a:buFont typeface="STIXGeneral-Regular" pitchFamily="2" charset="2"/>
                <a:buChar char="⎯"/>
                <a:defRPr sz="2133"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975336" indent="-243834" algn="l" defTabSz="1219170" rtl="0" eaLnBrk="1" latinLnBrk="0" hangingPunct="1">
                <a:lnSpc>
                  <a:spcPct val="90000"/>
                </a:lnSpc>
                <a:spcBef>
                  <a:spcPts val="0"/>
                </a:spcBef>
                <a:spcAft>
                  <a:spcPts val="800"/>
                </a:spcAft>
                <a:buFont typeface="Arial" panose="020B0604020202020204" pitchFamily="34" charset="0"/>
                <a:buChar char="•"/>
                <a:defRPr sz="1867"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447764" indent="-182875" algn="l" defTabSz="1219170" rtl="0" eaLnBrk="1" latinLnBrk="0" hangingPunct="1">
                <a:lnSpc>
                  <a:spcPct val="90000"/>
                </a:lnSpc>
                <a:spcBef>
                  <a:spcPts val="0"/>
                </a:spcBef>
                <a:spcAft>
                  <a:spcPts val="8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828754" indent="-243834" algn="l" defTabSz="1219170" rtl="0" eaLnBrk="1" latinLnBrk="0" hangingPunct="1">
                <a:lnSpc>
                  <a:spcPct val="90000"/>
                </a:lnSpc>
                <a:spcBef>
                  <a:spcPts val="0"/>
                </a:spcBef>
                <a:spcAft>
                  <a:spcPts val="8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Reduce Cost </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t>and Complexity</a:t>
              </a:r>
              <a:br>
                <a:rPr lang="en-US" sz="1999" b="0">
                  <a:solidFill>
                    <a:srgbClr val="00B0F0"/>
                  </a:solidFill>
                  <a:latin typeface="Polaris" panose="02000000000000000000" pitchFamily="2" charset="0"/>
                  <a:ea typeface="Polaris" panose="02000000000000000000" pitchFamily="2" charset="0"/>
                  <a:cs typeface="Polaris" panose="02000000000000000000" pitchFamily="2" charset="0"/>
                </a:rPr>
              </a:br>
              <a:endParaRPr lang="en-US" sz="1999" b="0">
                <a:solidFill>
                  <a:srgbClr val="00B0F0"/>
                </a:solidFill>
                <a:latin typeface="Polaris" panose="02000000000000000000" pitchFamily="2" charset="0"/>
                <a:ea typeface="Polaris" panose="02000000000000000000" pitchFamily="2" charset="0"/>
                <a:cs typeface="Polaris" panose="02000000000000000000" pitchFamily="2" charset="0"/>
              </a:endParaRPr>
            </a:p>
          </p:txBody>
        </p:sp>
        <p:grpSp>
          <p:nvGrpSpPr>
            <p:cNvPr id="144" name="Group 143">
              <a:extLst>
                <a:ext uri="{FF2B5EF4-FFF2-40B4-BE49-F238E27FC236}">
                  <a16:creationId xmlns:a16="http://schemas.microsoft.com/office/drawing/2014/main" id="{7A8B4138-D435-41C0-BDE7-59E7EB42EC91}"/>
                </a:ext>
              </a:extLst>
            </p:cNvPr>
            <p:cNvGrpSpPr/>
            <p:nvPr/>
          </p:nvGrpSpPr>
          <p:grpSpPr>
            <a:xfrm>
              <a:off x="745478" y="2184401"/>
              <a:ext cx="2200263" cy="2200263"/>
              <a:chOff x="728544" y="2119422"/>
              <a:chExt cx="2349908" cy="2349908"/>
            </a:xfrm>
          </p:grpSpPr>
          <p:sp>
            <p:nvSpPr>
              <p:cNvPr id="145" name="Oval 144">
                <a:extLst>
                  <a:ext uri="{FF2B5EF4-FFF2-40B4-BE49-F238E27FC236}">
                    <a16:creationId xmlns:a16="http://schemas.microsoft.com/office/drawing/2014/main" id="{79A0A8E7-5D85-4522-9FDB-AFA0CE7A5AF1}"/>
                  </a:ext>
                </a:extLst>
              </p:cNvPr>
              <p:cNvSpPr/>
              <p:nvPr/>
            </p:nvSpPr>
            <p:spPr>
              <a:xfrm>
                <a:off x="728544" y="2119422"/>
                <a:ext cx="2349908" cy="2349908"/>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46" name="Group 145">
                <a:extLst>
                  <a:ext uri="{FF2B5EF4-FFF2-40B4-BE49-F238E27FC236}">
                    <a16:creationId xmlns:a16="http://schemas.microsoft.com/office/drawing/2014/main" id="{AC839280-08B3-45CC-B0BB-596C110F2B66}"/>
                  </a:ext>
                </a:extLst>
              </p:cNvPr>
              <p:cNvGrpSpPr>
                <a:grpSpLocks noChangeAspect="1"/>
              </p:cNvGrpSpPr>
              <p:nvPr/>
            </p:nvGrpSpPr>
            <p:grpSpPr>
              <a:xfrm>
                <a:off x="1368949" y="2669134"/>
                <a:ext cx="1139873" cy="1214937"/>
                <a:chOff x="2735263" y="3019425"/>
                <a:chExt cx="1687512" cy="1798638"/>
              </a:xfrm>
              <a:solidFill>
                <a:srgbClr val="00B0F0"/>
              </a:solidFill>
            </p:grpSpPr>
            <p:sp>
              <p:nvSpPr>
                <p:cNvPr id="147" name="Freeform 9">
                  <a:extLst>
                    <a:ext uri="{FF2B5EF4-FFF2-40B4-BE49-F238E27FC236}">
                      <a16:creationId xmlns:a16="http://schemas.microsoft.com/office/drawing/2014/main" id="{D5EA1420-CD2A-4BB4-A931-74237190CD79}"/>
                    </a:ext>
                  </a:extLst>
                </p:cNvPr>
                <p:cNvSpPr>
                  <a:spLocks noChangeArrowheads="1"/>
                </p:cNvSpPr>
                <p:nvPr/>
              </p:nvSpPr>
              <p:spPr bwMode="auto">
                <a:xfrm>
                  <a:off x="3524250" y="3176588"/>
                  <a:ext cx="236538" cy="349250"/>
                </a:xfrm>
                <a:custGeom>
                  <a:avLst/>
                  <a:gdLst>
                    <a:gd name="T0" fmla="*/ 0 w 655"/>
                    <a:gd name="T1" fmla="*/ 968 h 969"/>
                    <a:gd name="T2" fmla="*/ 586 w 655"/>
                    <a:gd name="T3" fmla="*/ 0 h 969"/>
                    <a:gd name="T4" fmla="*/ 654 w 655"/>
                    <a:gd name="T5" fmla="*/ 131 h 969"/>
                    <a:gd name="T6" fmla="*/ 147 w 655"/>
                    <a:gd name="T7" fmla="*/ 968 h 969"/>
                    <a:gd name="T8" fmla="*/ 0 w 655"/>
                    <a:gd name="T9" fmla="*/ 968 h 969"/>
                  </a:gdLst>
                  <a:ahLst/>
                  <a:cxnLst>
                    <a:cxn ang="0">
                      <a:pos x="T0" y="T1"/>
                    </a:cxn>
                    <a:cxn ang="0">
                      <a:pos x="T2" y="T3"/>
                    </a:cxn>
                    <a:cxn ang="0">
                      <a:pos x="T4" y="T5"/>
                    </a:cxn>
                    <a:cxn ang="0">
                      <a:pos x="T6" y="T7"/>
                    </a:cxn>
                    <a:cxn ang="0">
                      <a:pos x="T8" y="T9"/>
                    </a:cxn>
                  </a:cxnLst>
                  <a:rect l="0" t="0" r="r" b="b"/>
                  <a:pathLst>
                    <a:path w="655" h="969">
                      <a:moveTo>
                        <a:pt x="0" y="968"/>
                      </a:moveTo>
                      <a:cubicBezTo>
                        <a:pt x="0" y="560"/>
                        <a:pt x="224" y="189"/>
                        <a:pt x="586" y="0"/>
                      </a:cubicBezTo>
                      <a:lnTo>
                        <a:pt x="654" y="131"/>
                      </a:lnTo>
                      <a:cubicBezTo>
                        <a:pt x="341" y="294"/>
                        <a:pt x="147" y="615"/>
                        <a:pt x="147" y="968"/>
                      </a:cubicBezTo>
                      <a:lnTo>
                        <a:pt x="0" y="9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8" name="Freeform 10">
                  <a:extLst>
                    <a:ext uri="{FF2B5EF4-FFF2-40B4-BE49-F238E27FC236}">
                      <a16:creationId xmlns:a16="http://schemas.microsoft.com/office/drawing/2014/main" id="{F59FFDD0-45DF-4DD8-9867-1C79CB966EB5}"/>
                    </a:ext>
                  </a:extLst>
                </p:cNvPr>
                <p:cNvSpPr>
                  <a:spLocks noChangeArrowheads="1"/>
                </p:cNvSpPr>
                <p:nvPr/>
              </p:nvSpPr>
              <p:spPr bwMode="auto">
                <a:xfrm>
                  <a:off x="3522663" y="3582988"/>
                  <a:ext cx="57150" cy="53975"/>
                </a:xfrm>
                <a:custGeom>
                  <a:avLst/>
                  <a:gdLst>
                    <a:gd name="T0" fmla="*/ 0 w 158"/>
                    <a:gd name="T1" fmla="*/ 0 h 149"/>
                    <a:gd name="T2" fmla="*/ 157 w 158"/>
                    <a:gd name="T3" fmla="*/ 0 h 149"/>
                    <a:gd name="T4" fmla="*/ 157 w 158"/>
                    <a:gd name="T5" fmla="*/ 148 h 149"/>
                    <a:gd name="T6" fmla="*/ 0 w 158"/>
                    <a:gd name="T7" fmla="*/ 148 h 149"/>
                    <a:gd name="T8" fmla="*/ 0 w 158"/>
                    <a:gd name="T9" fmla="*/ 0 h 149"/>
                  </a:gdLst>
                  <a:ahLst/>
                  <a:cxnLst>
                    <a:cxn ang="0">
                      <a:pos x="T0" y="T1"/>
                    </a:cxn>
                    <a:cxn ang="0">
                      <a:pos x="T2" y="T3"/>
                    </a:cxn>
                    <a:cxn ang="0">
                      <a:pos x="T4" y="T5"/>
                    </a:cxn>
                    <a:cxn ang="0">
                      <a:pos x="T6" y="T7"/>
                    </a:cxn>
                    <a:cxn ang="0">
                      <a:pos x="T8" y="T9"/>
                    </a:cxn>
                  </a:cxnLst>
                  <a:rect l="0" t="0" r="r" b="b"/>
                  <a:pathLst>
                    <a:path w="158" h="149">
                      <a:moveTo>
                        <a:pt x="0" y="0"/>
                      </a:moveTo>
                      <a:lnTo>
                        <a:pt x="157" y="0"/>
                      </a:lnTo>
                      <a:lnTo>
                        <a:pt x="157"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49" name="Freeform 11">
                  <a:extLst>
                    <a:ext uri="{FF2B5EF4-FFF2-40B4-BE49-F238E27FC236}">
                      <a16:creationId xmlns:a16="http://schemas.microsoft.com/office/drawing/2014/main" id="{232E84F9-EA6F-444C-8450-4EBD9E983B34}"/>
                    </a:ext>
                  </a:extLst>
                </p:cNvPr>
                <p:cNvSpPr>
                  <a:spLocks noChangeArrowheads="1"/>
                </p:cNvSpPr>
                <p:nvPr/>
              </p:nvSpPr>
              <p:spPr bwMode="auto">
                <a:xfrm>
                  <a:off x="2847975" y="3132138"/>
                  <a:ext cx="139700" cy="534987"/>
                </a:xfrm>
                <a:custGeom>
                  <a:avLst/>
                  <a:gdLst>
                    <a:gd name="T0" fmla="*/ 148 w 388"/>
                    <a:gd name="T1" fmla="*/ 1483 h 1484"/>
                    <a:gd name="T2" fmla="*/ 0 w 388"/>
                    <a:gd name="T3" fmla="*/ 1483 h 1484"/>
                    <a:gd name="T4" fmla="*/ 0 w 388"/>
                    <a:gd name="T5" fmla="*/ 0 h 1484"/>
                    <a:gd name="T6" fmla="*/ 387 w 388"/>
                    <a:gd name="T7" fmla="*/ 0 h 1484"/>
                    <a:gd name="T8" fmla="*/ 387 w 388"/>
                    <a:gd name="T9" fmla="*/ 147 h 1484"/>
                    <a:gd name="T10" fmla="*/ 148 w 388"/>
                    <a:gd name="T11" fmla="*/ 147 h 1484"/>
                    <a:gd name="T12" fmla="*/ 148 w 388"/>
                    <a:gd name="T13" fmla="*/ 1483 h 1484"/>
                  </a:gdLst>
                  <a:ahLst/>
                  <a:cxnLst>
                    <a:cxn ang="0">
                      <a:pos x="T0" y="T1"/>
                    </a:cxn>
                    <a:cxn ang="0">
                      <a:pos x="T2" y="T3"/>
                    </a:cxn>
                    <a:cxn ang="0">
                      <a:pos x="T4" y="T5"/>
                    </a:cxn>
                    <a:cxn ang="0">
                      <a:pos x="T6" y="T7"/>
                    </a:cxn>
                    <a:cxn ang="0">
                      <a:pos x="T8" y="T9"/>
                    </a:cxn>
                    <a:cxn ang="0">
                      <a:pos x="T10" y="T11"/>
                    </a:cxn>
                    <a:cxn ang="0">
                      <a:pos x="T12" y="T13"/>
                    </a:cxn>
                  </a:cxnLst>
                  <a:rect l="0" t="0" r="r" b="b"/>
                  <a:pathLst>
                    <a:path w="388" h="1484">
                      <a:moveTo>
                        <a:pt x="148" y="1483"/>
                      </a:moveTo>
                      <a:lnTo>
                        <a:pt x="0" y="1483"/>
                      </a:lnTo>
                      <a:lnTo>
                        <a:pt x="0" y="0"/>
                      </a:lnTo>
                      <a:lnTo>
                        <a:pt x="387" y="0"/>
                      </a:lnTo>
                      <a:lnTo>
                        <a:pt x="387" y="147"/>
                      </a:lnTo>
                      <a:lnTo>
                        <a:pt x="148" y="147"/>
                      </a:lnTo>
                      <a:lnTo>
                        <a:pt x="148" y="148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0" name="Freeform 12">
                  <a:extLst>
                    <a:ext uri="{FF2B5EF4-FFF2-40B4-BE49-F238E27FC236}">
                      <a16:creationId xmlns:a16="http://schemas.microsoft.com/office/drawing/2014/main" id="{B99A9951-F0FF-43E3-A8E7-BE6B7E84380D}"/>
                    </a:ext>
                  </a:extLst>
                </p:cNvPr>
                <p:cNvSpPr>
                  <a:spLocks noChangeArrowheads="1"/>
                </p:cNvSpPr>
                <p:nvPr/>
              </p:nvSpPr>
              <p:spPr bwMode="auto">
                <a:xfrm>
                  <a:off x="2847975" y="3721100"/>
                  <a:ext cx="53975" cy="57150"/>
                </a:xfrm>
                <a:custGeom>
                  <a:avLst/>
                  <a:gdLst>
                    <a:gd name="T0" fmla="*/ 0 w 149"/>
                    <a:gd name="T1" fmla="*/ 0 h 158"/>
                    <a:gd name="T2" fmla="*/ 148 w 149"/>
                    <a:gd name="T3" fmla="*/ 0 h 158"/>
                    <a:gd name="T4" fmla="*/ 148 w 149"/>
                    <a:gd name="T5" fmla="*/ 157 h 158"/>
                    <a:gd name="T6" fmla="*/ 0 w 149"/>
                    <a:gd name="T7" fmla="*/ 157 h 158"/>
                    <a:gd name="T8" fmla="*/ 0 w 149"/>
                    <a:gd name="T9" fmla="*/ 0 h 158"/>
                  </a:gdLst>
                  <a:ahLst/>
                  <a:cxnLst>
                    <a:cxn ang="0">
                      <a:pos x="T0" y="T1"/>
                    </a:cxn>
                    <a:cxn ang="0">
                      <a:pos x="T2" y="T3"/>
                    </a:cxn>
                    <a:cxn ang="0">
                      <a:pos x="T4" y="T5"/>
                    </a:cxn>
                    <a:cxn ang="0">
                      <a:pos x="T6" y="T7"/>
                    </a:cxn>
                    <a:cxn ang="0">
                      <a:pos x="T8" y="T9"/>
                    </a:cxn>
                  </a:cxnLst>
                  <a:rect l="0" t="0" r="r" b="b"/>
                  <a:pathLst>
                    <a:path w="149" h="158">
                      <a:moveTo>
                        <a:pt x="0" y="0"/>
                      </a:moveTo>
                      <a:lnTo>
                        <a:pt x="148" y="0"/>
                      </a:lnTo>
                      <a:lnTo>
                        <a:pt x="148" y="157"/>
                      </a:lnTo>
                      <a:lnTo>
                        <a:pt x="0" y="1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1" name="Freeform 13">
                  <a:extLst>
                    <a:ext uri="{FF2B5EF4-FFF2-40B4-BE49-F238E27FC236}">
                      <a16:creationId xmlns:a16="http://schemas.microsoft.com/office/drawing/2014/main" id="{42B7427F-3D5C-4A65-A763-8816C2C9E8B9}"/>
                    </a:ext>
                  </a:extLst>
                </p:cNvPr>
                <p:cNvSpPr>
                  <a:spLocks noChangeArrowheads="1"/>
                </p:cNvSpPr>
                <p:nvPr/>
              </p:nvSpPr>
              <p:spPr bwMode="auto">
                <a:xfrm>
                  <a:off x="3778250" y="3186113"/>
                  <a:ext cx="279400" cy="676275"/>
                </a:xfrm>
                <a:custGeom>
                  <a:avLst/>
                  <a:gdLst>
                    <a:gd name="T0" fmla="*/ 774 w 775"/>
                    <a:gd name="T1" fmla="*/ 704 h 1879"/>
                    <a:gd name="T2" fmla="*/ 774 w 775"/>
                    <a:gd name="T3" fmla="*/ 239 h 1879"/>
                    <a:gd name="T4" fmla="*/ 461 w 775"/>
                    <a:gd name="T5" fmla="*/ 239 h 1879"/>
                    <a:gd name="T6" fmla="*/ 461 w 775"/>
                    <a:gd name="T7" fmla="*/ 0 h 1879"/>
                    <a:gd name="T8" fmla="*/ 313 w 775"/>
                    <a:gd name="T9" fmla="*/ 0 h 1879"/>
                    <a:gd name="T10" fmla="*/ 313 w 775"/>
                    <a:gd name="T11" fmla="*/ 239 h 1879"/>
                    <a:gd name="T12" fmla="*/ 0 w 775"/>
                    <a:gd name="T13" fmla="*/ 239 h 1879"/>
                    <a:gd name="T14" fmla="*/ 0 w 775"/>
                    <a:gd name="T15" fmla="*/ 1013 h 1879"/>
                    <a:gd name="T16" fmla="*/ 626 w 775"/>
                    <a:gd name="T17" fmla="*/ 1013 h 1879"/>
                    <a:gd name="T18" fmla="*/ 626 w 775"/>
                    <a:gd name="T19" fmla="*/ 1492 h 1879"/>
                    <a:gd name="T20" fmla="*/ 148 w 775"/>
                    <a:gd name="T21" fmla="*/ 1492 h 1879"/>
                    <a:gd name="T22" fmla="*/ 148 w 775"/>
                    <a:gd name="T23" fmla="*/ 1174 h 1879"/>
                    <a:gd name="T24" fmla="*/ 0 w 775"/>
                    <a:gd name="T25" fmla="*/ 1174 h 1879"/>
                    <a:gd name="T26" fmla="*/ 0 w 775"/>
                    <a:gd name="T27" fmla="*/ 1639 h 1879"/>
                    <a:gd name="T28" fmla="*/ 313 w 775"/>
                    <a:gd name="T29" fmla="*/ 1639 h 1879"/>
                    <a:gd name="T30" fmla="*/ 313 w 775"/>
                    <a:gd name="T31" fmla="*/ 1878 h 1879"/>
                    <a:gd name="T32" fmla="*/ 461 w 775"/>
                    <a:gd name="T33" fmla="*/ 1878 h 1879"/>
                    <a:gd name="T34" fmla="*/ 461 w 775"/>
                    <a:gd name="T35" fmla="*/ 1639 h 1879"/>
                    <a:gd name="T36" fmla="*/ 774 w 775"/>
                    <a:gd name="T37" fmla="*/ 1639 h 1879"/>
                    <a:gd name="T38" fmla="*/ 774 w 775"/>
                    <a:gd name="T39" fmla="*/ 866 h 1879"/>
                    <a:gd name="T40" fmla="*/ 148 w 775"/>
                    <a:gd name="T41" fmla="*/ 866 h 1879"/>
                    <a:gd name="T42" fmla="*/ 148 w 775"/>
                    <a:gd name="T43" fmla="*/ 387 h 1879"/>
                    <a:gd name="T44" fmla="*/ 626 w 775"/>
                    <a:gd name="T45" fmla="*/ 387 h 1879"/>
                    <a:gd name="T46" fmla="*/ 626 w 775"/>
                    <a:gd name="T47" fmla="*/ 704 h 1879"/>
                    <a:gd name="T48" fmla="*/ 774 w 775"/>
                    <a:gd name="T49" fmla="*/ 704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5" h="1879">
                      <a:moveTo>
                        <a:pt x="774" y="704"/>
                      </a:moveTo>
                      <a:lnTo>
                        <a:pt x="774" y="239"/>
                      </a:lnTo>
                      <a:lnTo>
                        <a:pt x="461" y="239"/>
                      </a:lnTo>
                      <a:lnTo>
                        <a:pt x="461" y="0"/>
                      </a:lnTo>
                      <a:lnTo>
                        <a:pt x="313" y="0"/>
                      </a:lnTo>
                      <a:lnTo>
                        <a:pt x="313" y="239"/>
                      </a:lnTo>
                      <a:lnTo>
                        <a:pt x="0" y="239"/>
                      </a:lnTo>
                      <a:lnTo>
                        <a:pt x="0" y="1013"/>
                      </a:lnTo>
                      <a:lnTo>
                        <a:pt x="626" y="1013"/>
                      </a:lnTo>
                      <a:lnTo>
                        <a:pt x="626" y="1492"/>
                      </a:lnTo>
                      <a:lnTo>
                        <a:pt x="148" y="1492"/>
                      </a:lnTo>
                      <a:lnTo>
                        <a:pt x="148" y="1174"/>
                      </a:lnTo>
                      <a:lnTo>
                        <a:pt x="0" y="1174"/>
                      </a:lnTo>
                      <a:lnTo>
                        <a:pt x="0" y="1639"/>
                      </a:lnTo>
                      <a:lnTo>
                        <a:pt x="313" y="1639"/>
                      </a:lnTo>
                      <a:lnTo>
                        <a:pt x="313" y="1878"/>
                      </a:lnTo>
                      <a:lnTo>
                        <a:pt x="461" y="1878"/>
                      </a:lnTo>
                      <a:lnTo>
                        <a:pt x="461" y="1639"/>
                      </a:lnTo>
                      <a:lnTo>
                        <a:pt x="774" y="1639"/>
                      </a:lnTo>
                      <a:lnTo>
                        <a:pt x="774" y="866"/>
                      </a:lnTo>
                      <a:lnTo>
                        <a:pt x="148" y="866"/>
                      </a:lnTo>
                      <a:lnTo>
                        <a:pt x="148" y="387"/>
                      </a:lnTo>
                      <a:lnTo>
                        <a:pt x="626" y="387"/>
                      </a:lnTo>
                      <a:lnTo>
                        <a:pt x="626" y="704"/>
                      </a:lnTo>
                      <a:lnTo>
                        <a:pt x="774" y="70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2" name="Freeform 14">
                  <a:extLst>
                    <a:ext uri="{FF2B5EF4-FFF2-40B4-BE49-F238E27FC236}">
                      <a16:creationId xmlns:a16="http://schemas.microsoft.com/office/drawing/2014/main" id="{BC5118FE-2552-40E5-8A10-9EF7ED7CA2A5}"/>
                    </a:ext>
                  </a:extLst>
                </p:cNvPr>
                <p:cNvSpPr>
                  <a:spLocks noChangeArrowheads="1"/>
                </p:cNvSpPr>
                <p:nvPr/>
              </p:nvSpPr>
              <p:spPr bwMode="auto">
                <a:xfrm>
                  <a:off x="3411538" y="3019425"/>
                  <a:ext cx="1011237" cy="1011238"/>
                </a:xfrm>
                <a:custGeom>
                  <a:avLst/>
                  <a:gdLst>
                    <a:gd name="T0" fmla="*/ 0 w 2808"/>
                    <a:gd name="T1" fmla="*/ 1404 h 2809"/>
                    <a:gd name="T2" fmla="*/ 1403 w 2808"/>
                    <a:gd name="T3" fmla="*/ 2808 h 2809"/>
                    <a:gd name="T4" fmla="*/ 2398 w 2808"/>
                    <a:gd name="T5" fmla="*/ 2395 h 2809"/>
                    <a:gd name="T6" fmla="*/ 2293 w 2808"/>
                    <a:gd name="T7" fmla="*/ 2291 h 2809"/>
                    <a:gd name="T8" fmla="*/ 1403 w 2808"/>
                    <a:gd name="T9" fmla="*/ 2660 h 2809"/>
                    <a:gd name="T10" fmla="*/ 147 w 2808"/>
                    <a:gd name="T11" fmla="*/ 1404 h 2809"/>
                    <a:gd name="T12" fmla="*/ 1403 w 2808"/>
                    <a:gd name="T13" fmla="*/ 147 h 2809"/>
                    <a:gd name="T14" fmla="*/ 2660 w 2808"/>
                    <a:gd name="T15" fmla="*/ 1404 h 2809"/>
                    <a:gd name="T16" fmla="*/ 2438 w 2808"/>
                    <a:gd name="T17" fmla="*/ 2117 h 2809"/>
                    <a:gd name="T18" fmla="*/ 2559 w 2808"/>
                    <a:gd name="T19" fmla="*/ 2201 h 2809"/>
                    <a:gd name="T20" fmla="*/ 2807 w 2808"/>
                    <a:gd name="T21" fmla="*/ 1404 h 2809"/>
                    <a:gd name="T22" fmla="*/ 1403 w 2808"/>
                    <a:gd name="T23" fmla="*/ 0 h 2809"/>
                    <a:gd name="T24" fmla="*/ 0 w 2808"/>
                    <a:gd name="T25" fmla="*/ 1404 h 2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8" h="2809">
                      <a:moveTo>
                        <a:pt x="0" y="1404"/>
                      </a:moveTo>
                      <a:cubicBezTo>
                        <a:pt x="0" y="2179"/>
                        <a:pt x="629" y="2808"/>
                        <a:pt x="1403" y="2808"/>
                      </a:cubicBezTo>
                      <a:cubicBezTo>
                        <a:pt x="1779" y="2808"/>
                        <a:pt x="2132" y="2661"/>
                        <a:pt x="2398" y="2395"/>
                      </a:cubicBezTo>
                      <a:lnTo>
                        <a:pt x="2293" y="2291"/>
                      </a:lnTo>
                      <a:cubicBezTo>
                        <a:pt x="2056" y="2529"/>
                        <a:pt x="1740" y="2660"/>
                        <a:pt x="1403" y="2660"/>
                      </a:cubicBezTo>
                      <a:cubicBezTo>
                        <a:pt x="710" y="2660"/>
                        <a:pt x="147" y="2097"/>
                        <a:pt x="147" y="1404"/>
                      </a:cubicBezTo>
                      <a:cubicBezTo>
                        <a:pt x="147" y="711"/>
                        <a:pt x="710" y="147"/>
                        <a:pt x="1403" y="147"/>
                      </a:cubicBezTo>
                      <a:cubicBezTo>
                        <a:pt x="2096" y="147"/>
                        <a:pt x="2660" y="711"/>
                        <a:pt x="2660" y="1404"/>
                      </a:cubicBezTo>
                      <a:cubicBezTo>
                        <a:pt x="2660" y="1661"/>
                        <a:pt x="2583" y="1907"/>
                        <a:pt x="2438" y="2117"/>
                      </a:cubicBezTo>
                      <a:lnTo>
                        <a:pt x="2559" y="2201"/>
                      </a:lnTo>
                      <a:cubicBezTo>
                        <a:pt x="2722" y="1966"/>
                        <a:pt x="2807" y="1691"/>
                        <a:pt x="2807" y="1404"/>
                      </a:cubicBezTo>
                      <a:cubicBezTo>
                        <a:pt x="2807" y="630"/>
                        <a:pt x="2177" y="0"/>
                        <a:pt x="1403" y="0"/>
                      </a:cubicBezTo>
                      <a:cubicBezTo>
                        <a:pt x="629" y="0"/>
                        <a:pt x="0" y="630"/>
                        <a:pt x="0" y="14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3" name="Freeform 15">
                  <a:extLst>
                    <a:ext uri="{FF2B5EF4-FFF2-40B4-BE49-F238E27FC236}">
                      <a16:creationId xmlns:a16="http://schemas.microsoft.com/office/drawing/2014/main" id="{B4A4FB63-29B8-4827-9A8F-BD68E43ED7BF}"/>
                    </a:ext>
                  </a:extLst>
                </p:cNvPr>
                <p:cNvSpPr>
                  <a:spLocks noChangeArrowheads="1"/>
                </p:cNvSpPr>
                <p:nvPr/>
              </p:nvSpPr>
              <p:spPr bwMode="auto">
                <a:xfrm>
                  <a:off x="2735263" y="3019425"/>
                  <a:ext cx="844550" cy="280988"/>
                </a:xfrm>
                <a:custGeom>
                  <a:avLst/>
                  <a:gdLst>
                    <a:gd name="T0" fmla="*/ 148 w 2345"/>
                    <a:gd name="T1" fmla="*/ 147 h 779"/>
                    <a:gd name="T2" fmla="*/ 2344 w 2345"/>
                    <a:gd name="T3" fmla="*/ 147 h 779"/>
                    <a:gd name="T4" fmla="*/ 2344 w 2345"/>
                    <a:gd name="T5" fmla="*/ 0 h 779"/>
                    <a:gd name="T6" fmla="*/ 0 w 2345"/>
                    <a:gd name="T7" fmla="*/ 0 h 779"/>
                    <a:gd name="T8" fmla="*/ 0 w 2345"/>
                    <a:gd name="T9" fmla="*/ 778 h 779"/>
                    <a:gd name="T10" fmla="*/ 148 w 2345"/>
                    <a:gd name="T11" fmla="*/ 778 h 779"/>
                    <a:gd name="T12" fmla="*/ 148 w 2345"/>
                    <a:gd name="T13" fmla="*/ 147 h 779"/>
                  </a:gdLst>
                  <a:ahLst/>
                  <a:cxnLst>
                    <a:cxn ang="0">
                      <a:pos x="T0" y="T1"/>
                    </a:cxn>
                    <a:cxn ang="0">
                      <a:pos x="T2" y="T3"/>
                    </a:cxn>
                    <a:cxn ang="0">
                      <a:pos x="T4" y="T5"/>
                    </a:cxn>
                    <a:cxn ang="0">
                      <a:pos x="T6" y="T7"/>
                    </a:cxn>
                    <a:cxn ang="0">
                      <a:pos x="T8" y="T9"/>
                    </a:cxn>
                    <a:cxn ang="0">
                      <a:pos x="T10" y="T11"/>
                    </a:cxn>
                    <a:cxn ang="0">
                      <a:pos x="T12" y="T13"/>
                    </a:cxn>
                  </a:cxnLst>
                  <a:rect l="0" t="0" r="r" b="b"/>
                  <a:pathLst>
                    <a:path w="2345" h="779">
                      <a:moveTo>
                        <a:pt x="148" y="147"/>
                      </a:moveTo>
                      <a:lnTo>
                        <a:pt x="2344" y="147"/>
                      </a:lnTo>
                      <a:lnTo>
                        <a:pt x="2344" y="0"/>
                      </a:lnTo>
                      <a:lnTo>
                        <a:pt x="0" y="0"/>
                      </a:lnTo>
                      <a:lnTo>
                        <a:pt x="0" y="778"/>
                      </a:lnTo>
                      <a:lnTo>
                        <a:pt x="148" y="778"/>
                      </a:lnTo>
                      <a:lnTo>
                        <a:pt x="148" y="1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4" name="Freeform 16">
                  <a:extLst>
                    <a:ext uri="{FF2B5EF4-FFF2-40B4-BE49-F238E27FC236}">
                      <a16:creationId xmlns:a16="http://schemas.microsoft.com/office/drawing/2014/main" id="{1A75FE0F-2384-4342-9605-1AD74B339CD4}"/>
                    </a:ext>
                  </a:extLst>
                </p:cNvPr>
                <p:cNvSpPr>
                  <a:spLocks noChangeArrowheads="1"/>
                </p:cNvSpPr>
                <p:nvPr/>
              </p:nvSpPr>
              <p:spPr bwMode="auto">
                <a:xfrm>
                  <a:off x="2735263" y="3382963"/>
                  <a:ext cx="1462087" cy="1435100"/>
                </a:xfrm>
                <a:custGeom>
                  <a:avLst/>
                  <a:gdLst>
                    <a:gd name="T0" fmla="*/ 3913 w 4061"/>
                    <a:gd name="T1" fmla="*/ 2821 h 3987"/>
                    <a:gd name="T2" fmla="*/ 2895 w 4061"/>
                    <a:gd name="T3" fmla="*/ 2821 h 3987"/>
                    <a:gd name="T4" fmla="*/ 2895 w 4061"/>
                    <a:gd name="T5" fmla="*/ 3521 h 3987"/>
                    <a:gd name="T6" fmla="*/ 3043 w 4061"/>
                    <a:gd name="T7" fmla="*/ 3521 h 3987"/>
                    <a:gd name="T8" fmla="*/ 3043 w 4061"/>
                    <a:gd name="T9" fmla="*/ 2969 h 3987"/>
                    <a:gd name="T10" fmla="*/ 3809 w 4061"/>
                    <a:gd name="T11" fmla="*/ 2969 h 3987"/>
                    <a:gd name="T12" fmla="*/ 2938 w 4061"/>
                    <a:gd name="T13" fmla="*/ 3839 h 3987"/>
                    <a:gd name="T14" fmla="*/ 148 w 4061"/>
                    <a:gd name="T15" fmla="*/ 3839 h 3987"/>
                    <a:gd name="T16" fmla="*/ 148 w 4061"/>
                    <a:gd name="T17" fmla="*/ 0 h 3987"/>
                    <a:gd name="T18" fmla="*/ 0 w 4061"/>
                    <a:gd name="T19" fmla="*/ 0 h 3987"/>
                    <a:gd name="T20" fmla="*/ 0 w 4061"/>
                    <a:gd name="T21" fmla="*/ 3986 h 3987"/>
                    <a:gd name="T22" fmla="*/ 2999 w 4061"/>
                    <a:gd name="T23" fmla="*/ 3986 h 3987"/>
                    <a:gd name="T24" fmla="*/ 4060 w 4061"/>
                    <a:gd name="T25" fmla="*/ 2925 h 3987"/>
                    <a:gd name="T26" fmla="*/ 4060 w 4061"/>
                    <a:gd name="T27" fmla="*/ 1799 h 3987"/>
                    <a:gd name="T28" fmla="*/ 3913 w 4061"/>
                    <a:gd name="T29" fmla="*/ 1799 h 3987"/>
                    <a:gd name="T30" fmla="*/ 3913 w 4061"/>
                    <a:gd name="T31" fmla="*/ 2821 h 3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1" h="3987">
                      <a:moveTo>
                        <a:pt x="3913" y="2821"/>
                      </a:moveTo>
                      <a:lnTo>
                        <a:pt x="2895" y="2821"/>
                      </a:lnTo>
                      <a:lnTo>
                        <a:pt x="2895" y="3521"/>
                      </a:lnTo>
                      <a:lnTo>
                        <a:pt x="3043" y="3521"/>
                      </a:lnTo>
                      <a:lnTo>
                        <a:pt x="3043" y="2969"/>
                      </a:lnTo>
                      <a:lnTo>
                        <a:pt x="3809" y="2969"/>
                      </a:lnTo>
                      <a:lnTo>
                        <a:pt x="2938" y="3839"/>
                      </a:lnTo>
                      <a:lnTo>
                        <a:pt x="148" y="3839"/>
                      </a:lnTo>
                      <a:lnTo>
                        <a:pt x="148" y="0"/>
                      </a:lnTo>
                      <a:lnTo>
                        <a:pt x="0" y="0"/>
                      </a:lnTo>
                      <a:lnTo>
                        <a:pt x="0" y="3986"/>
                      </a:lnTo>
                      <a:lnTo>
                        <a:pt x="2999" y="3986"/>
                      </a:lnTo>
                      <a:lnTo>
                        <a:pt x="4060" y="2925"/>
                      </a:lnTo>
                      <a:lnTo>
                        <a:pt x="4060" y="1799"/>
                      </a:lnTo>
                      <a:lnTo>
                        <a:pt x="3913" y="1799"/>
                      </a:lnTo>
                      <a:lnTo>
                        <a:pt x="3913" y="2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5" name="Freeform 17">
                  <a:extLst>
                    <a:ext uri="{FF2B5EF4-FFF2-40B4-BE49-F238E27FC236}">
                      <a16:creationId xmlns:a16="http://schemas.microsoft.com/office/drawing/2014/main" id="{C8FEA7A9-9586-4E32-8832-501025686B36}"/>
                    </a:ext>
                  </a:extLst>
                </p:cNvPr>
                <p:cNvSpPr>
                  <a:spLocks noChangeArrowheads="1"/>
                </p:cNvSpPr>
                <p:nvPr/>
              </p:nvSpPr>
              <p:spPr bwMode="auto">
                <a:xfrm>
                  <a:off x="2901950" y="41179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6" name="Freeform 18">
                  <a:extLst>
                    <a:ext uri="{FF2B5EF4-FFF2-40B4-BE49-F238E27FC236}">
                      <a16:creationId xmlns:a16="http://schemas.microsoft.com/office/drawing/2014/main" id="{64B3FB19-4A9B-4CF7-B2DC-701400B00F45}"/>
                    </a:ext>
                  </a:extLst>
                </p:cNvPr>
                <p:cNvSpPr>
                  <a:spLocks noChangeArrowheads="1"/>
                </p:cNvSpPr>
                <p:nvPr/>
              </p:nvSpPr>
              <p:spPr bwMode="auto">
                <a:xfrm>
                  <a:off x="2901950" y="4257675"/>
                  <a:ext cx="1071563" cy="53975"/>
                </a:xfrm>
                <a:custGeom>
                  <a:avLst/>
                  <a:gdLst>
                    <a:gd name="T0" fmla="*/ 0 w 2975"/>
                    <a:gd name="T1" fmla="*/ 0 h 148"/>
                    <a:gd name="T2" fmla="*/ 2974 w 2975"/>
                    <a:gd name="T3" fmla="*/ 0 h 148"/>
                    <a:gd name="T4" fmla="*/ 2974 w 2975"/>
                    <a:gd name="T5" fmla="*/ 147 h 148"/>
                    <a:gd name="T6" fmla="*/ 0 w 2975"/>
                    <a:gd name="T7" fmla="*/ 147 h 148"/>
                    <a:gd name="T8" fmla="*/ 0 w 2975"/>
                    <a:gd name="T9" fmla="*/ 0 h 148"/>
                  </a:gdLst>
                  <a:ahLst/>
                  <a:cxnLst>
                    <a:cxn ang="0">
                      <a:pos x="T0" y="T1"/>
                    </a:cxn>
                    <a:cxn ang="0">
                      <a:pos x="T2" y="T3"/>
                    </a:cxn>
                    <a:cxn ang="0">
                      <a:pos x="T4" y="T5"/>
                    </a:cxn>
                    <a:cxn ang="0">
                      <a:pos x="T6" y="T7"/>
                    </a:cxn>
                    <a:cxn ang="0">
                      <a:pos x="T8" y="T9"/>
                    </a:cxn>
                  </a:cxnLst>
                  <a:rect l="0" t="0" r="r" b="b"/>
                  <a:pathLst>
                    <a:path w="2975" h="148">
                      <a:moveTo>
                        <a:pt x="0" y="0"/>
                      </a:moveTo>
                      <a:lnTo>
                        <a:pt x="2974" y="0"/>
                      </a:lnTo>
                      <a:lnTo>
                        <a:pt x="2974"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7" name="Freeform 19">
                  <a:extLst>
                    <a:ext uri="{FF2B5EF4-FFF2-40B4-BE49-F238E27FC236}">
                      <a16:creationId xmlns:a16="http://schemas.microsoft.com/office/drawing/2014/main" id="{5C5A1A16-A808-4FD5-98F2-212ECC4DB042}"/>
                    </a:ext>
                  </a:extLst>
                </p:cNvPr>
                <p:cNvSpPr>
                  <a:spLocks noChangeArrowheads="1"/>
                </p:cNvSpPr>
                <p:nvPr/>
              </p:nvSpPr>
              <p:spPr bwMode="auto">
                <a:xfrm>
                  <a:off x="2901950" y="4398963"/>
                  <a:ext cx="788988" cy="53975"/>
                </a:xfrm>
                <a:custGeom>
                  <a:avLst/>
                  <a:gdLst>
                    <a:gd name="T0" fmla="*/ 0 w 2192"/>
                    <a:gd name="T1" fmla="*/ 0 h 149"/>
                    <a:gd name="T2" fmla="*/ 2191 w 2192"/>
                    <a:gd name="T3" fmla="*/ 0 h 149"/>
                    <a:gd name="T4" fmla="*/ 2191 w 2192"/>
                    <a:gd name="T5" fmla="*/ 148 h 149"/>
                    <a:gd name="T6" fmla="*/ 0 w 2192"/>
                    <a:gd name="T7" fmla="*/ 148 h 149"/>
                    <a:gd name="T8" fmla="*/ 0 w 2192"/>
                    <a:gd name="T9" fmla="*/ 0 h 149"/>
                  </a:gdLst>
                  <a:ahLst/>
                  <a:cxnLst>
                    <a:cxn ang="0">
                      <a:pos x="T0" y="T1"/>
                    </a:cxn>
                    <a:cxn ang="0">
                      <a:pos x="T2" y="T3"/>
                    </a:cxn>
                    <a:cxn ang="0">
                      <a:pos x="T4" y="T5"/>
                    </a:cxn>
                    <a:cxn ang="0">
                      <a:pos x="T6" y="T7"/>
                    </a:cxn>
                    <a:cxn ang="0">
                      <a:pos x="T8" y="T9"/>
                    </a:cxn>
                  </a:cxnLst>
                  <a:rect l="0" t="0" r="r" b="b"/>
                  <a:pathLst>
                    <a:path w="2192" h="149">
                      <a:moveTo>
                        <a:pt x="0" y="0"/>
                      </a:moveTo>
                      <a:lnTo>
                        <a:pt x="2191" y="0"/>
                      </a:lnTo>
                      <a:lnTo>
                        <a:pt x="2191" y="148"/>
                      </a:lnTo>
                      <a:lnTo>
                        <a:pt x="0" y="14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8" name="Freeform 20">
                  <a:extLst>
                    <a:ext uri="{FF2B5EF4-FFF2-40B4-BE49-F238E27FC236}">
                      <a16:creationId xmlns:a16="http://schemas.microsoft.com/office/drawing/2014/main" id="{216BA4D3-F238-4B75-A2DA-41E34CF5673A}"/>
                    </a:ext>
                  </a:extLst>
                </p:cNvPr>
                <p:cNvSpPr>
                  <a:spLocks noChangeArrowheads="1"/>
                </p:cNvSpPr>
                <p:nvPr/>
              </p:nvSpPr>
              <p:spPr bwMode="auto">
                <a:xfrm>
                  <a:off x="2901950" y="4540250"/>
                  <a:ext cx="620713" cy="53975"/>
                </a:xfrm>
                <a:custGeom>
                  <a:avLst/>
                  <a:gdLst>
                    <a:gd name="T0" fmla="*/ 0 w 1723"/>
                    <a:gd name="T1" fmla="*/ 0 h 148"/>
                    <a:gd name="T2" fmla="*/ 1722 w 1723"/>
                    <a:gd name="T3" fmla="*/ 0 h 148"/>
                    <a:gd name="T4" fmla="*/ 1722 w 1723"/>
                    <a:gd name="T5" fmla="*/ 147 h 148"/>
                    <a:gd name="T6" fmla="*/ 0 w 1723"/>
                    <a:gd name="T7" fmla="*/ 147 h 148"/>
                    <a:gd name="T8" fmla="*/ 0 w 1723"/>
                    <a:gd name="T9" fmla="*/ 0 h 148"/>
                  </a:gdLst>
                  <a:ahLst/>
                  <a:cxnLst>
                    <a:cxn ang="0">
                      <a:pos x="T0" y="T1"/>
                    </a:cxn>
                    <a:cxn ang="0">
                      <a:pos x="T2" y="T3"/>
                    </a:cxn>
                    <a:cxn ang="0">
                      <a:pos x="T4" y="T5"/>
                    </a:cxn>
                    <a:cxn ang="0">
                      <a:pos x="T6" y="T7"/>
                    </a:cxn>
                    <a:cxn ang="0">
                      <a:pos x="T8" y="T9"/>
                    </a:cxn>
                  </a:cxnLst>
                  <a:rect l="0" t="0" r="r" b="b"/>
                  <a:pathLst>
                    <a:path w="1723" h="148">
                      <a:moveTo>
                        <a:pt x="0" y="0"/>
                      </a:moveTo>
                      <a:lnTo>
                        <a:pt x="1722" y="0"/>
                      </a:lnTo>
                      <a:lnTo>
                        <a:pt x="1722" y="147"/>
                      </a:lnTo>
                      <a:lnTo>
                        <a:pt x="0" y="14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59" name="Freeform 21">
                  <a:extLst>
                    <a:ext uri="{FF2B5EF4-FFF2-40B4-BE49-F238E27FC236}">
                      <a16:creationId xmlns:a16="http://schemas.microsoft.com/office/drawing/2014/main" id="{45CF768F-C59C-4111-973E-5D9644271C46}"/>
                    </a:ext>
                  </a:extLst>
                </p:cNvPr>
                <p:cNvSpPr>
                  <a:spLocks noChangeArrowheads="1"/>
                </p:cNvSpPr>
                <p:nvPr/>
              </p:nvSpPr>
              <p:spPr bwMode="auto">
                <a:xfrm rot="10800000">
                  <a:off x="2997200" y="3346451"/>
                  <a:ext cx="206375" cy="685801"/>
                </a:xfrm>
                <a:custGeom>
                  <a:avLst/>
                  <a:gdLst>
                    <a:gd name="T0" fmla="*/ 361 w 575"/>
                    <a:gd name="T1" fmla="*/ 1903 h 1904"/>
                    <a:gd name="T2" fmla="*/ 361 w 575"/>
                    <a:gd name="T3" fmla="*/ 282 h 1904"/>
                    <a:gd name="T4" fmla="*/ 470 w 575"/>
                    <a:gd name="T5" fmla="*/ 391 h 1904"/>
                    <a:gd name="T6" fmla="*/ 574 w 575"/>
                    <a:gd name="T7" fmla="*/ 287 h 1904"/>
                    <a:gd name="T8" fmla="*/ 287 w 575"/>
                    <a:gd name="T9" fmla="*/ 0 h 1904"/>
                    <a:gd name="T10" fmla="*/ 0 w 575"/>
                    <a:gd name="T11" fmla="*/ 287 h 1904"/>
                    <a:gd name="T12" fmla="*/ 104 w 575"/>
                    <a:gd name="T13" fmla="*/ 391 h 1904"/>
                    <a:gd name="T14" fmla="*/ 213 w 575"/>
                    <a:gd name="T15" fmla="*/ 282 h 1904"/>
                    <a:gd name="T16" fmla="*/ 213 w 575"/>
                    <a:gd name="T17" fmla="*/ 1903 h 1904"/>
                    <a:gd name="T18" fmla="*/ 361 w 575"/>
                    <a:gd name="T19" fmla="*/ 19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1904">
                      <a:moveTo>
                        <a:pt x="361" y="1903"/>
                      </a:moveTo>
                      <a:lnTo>
                        <a:pt x="361" y="282"/>
                      </a:lnTo>
                      <a:lnTo>
                        <a:pt x="470" y="391"/>
                      </a:lnTo>
                      <a:lnTo>
                        <a:pt x="574" y="287"/>
                      </a:lnTo>
                      <a:lnTo>
                        <a:pt x="287" y="0"/>
                      </a:lnTo>
                      <a:lnTo>
                        <a:pt x="0" y="287"/>
                      </a:lnTo>
                      <a:lnTo>
                        <a:pt x="104" y="391"/>
                      </a:lnTo>
                      <a:lnTo>
                        <a:pt x="213" y="282"/>
                      </a:lnTo>
                      <a:lnTo>
                        <a:pt x="213" y="1903"/>
                      </a:lnTo>
                      <a:lnTo>
                        <a:pt x="361" y="190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sp>
              <p:nvSpPr>
                <p:cNvPr id="160" name="Freeform 22">
                  <a:extLst>
                    <a:ext uri="{FF2B5EF4-FFF2-40B4-BE49-F238E27FC236}">
                      <a16:creationId xmlns:a16="http://schemas.microsoft.com/office/drawing/2014/main" id="{CB754F83-EF5E-4D4A-9EC9-8C84EA48AC48}"/>
                    </a:ext>
                  </a:extLst>
                </p:cNvPr>
                <p:cNvSpPr>
                  <a:spLocks noChangeArrowheads="1"/>
                </p:cNvSpPr>
                <p:nvPr/>
              </p:nvSpPr>
              <p:spPr bwMode="auto">
                <a:xfrm>
                  <a:off x="3222625" y="3740150"/>
                  <a:ext cx="206375" cy="290513"/>
                </a:xfrm>
                <a:custGeom>
                  <a:avLst/>
                  <a:gdLst>
                    <a:gd name="T0" fmla="*/ 0 w 575"/>
                    <a:gd name="T1" fmla="*/ 287 h 809"/>
                    <a:gd name="T2" fmla="*/ 105 w 575"/>
                    <a:gd name="T3" fmla="*/ 392 h 809"/>
                    <a:gd name="T4" fmla="*/ 214 w 575"/>
                    <a:gd name="T5" fmla="*/ 283 h 809"/>
                    <a:gd name="T6" fmla="*/ 214 w 575"/>
                    <a:gd name="T7" fmla="*/ 808 h 809"/>
                    <a:gd name="T8" fmla="*/ 361 w 575"/>
                    <a:gd name="T9" fmla="*/ 808 h 809"/>
                    <a:gd name="T10" fmla="*/ 361 w 575"/>
                    <a:gd name="T11" fmla="*/ 283 h 809"/>
                    <a:gd name="T12" fmla="*/ 470 w 575"/>
                    <a:gd name="T13" fmla="*/ 392 h 809"/>
                    <a:gd name="T14" fmla="*/ 574 w 575"/>
                    <a:gd name="T15" fmla="*/ 287 h 809"/>
                    <a:gd name="T16" fmla="*/ 287 w 575"/>
                    <a:gd name="T17" fmla="*/ 0 h 809"/>
                    <a:gd name="T18" fmla="*/ 0 w 575"/>
                    <a:gd name="T19" fmla="*/ 2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5" h="809">
                      <a:moveTo>
                        <a:pt x="0" y="287"/>
                      </a:moveTo>
                      <a:lnTo>
                        <a:pt x="105" y="392"/>
                      </a:lnTo>
                      <a:lnTo>
                        <a:pt x="214" y="283"/>
                      </a:lnTo>
                      <a:lnTo>
                        <a:pt x="214" y="808"/>
                      </a:lnTo>
                      <a:lnTo>
                        <a:pt x="361" y="808"/>
                      </a:lnTo>
                      <a:lnTo>
                        <a:pt x="361" y="283"/>
                      </a:lnTo>
                      <a:lnTo>
                        <a:pt x="470" y="392"/>
                      </a:lnTo>
                      <a:lnTo>
                        <a:pt x="574" y="287"/>
                      </a:lnTo>
                      <a:lnTo>
                        <a:pt x="287" y="0"/>
                      </a:lnTo>
                      <a:lnTo>
                        <a:pt x="0" y="2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103">
                    <a:defRPr/>
                  </a:pPr>
                  <a:endParaRPr lang="en-US" sz="1799">
                    <a:solidFill>
                      <a:prstClr val="white"/>
                    </a:solidFill>
                    <a:latin typeface="Calibri" panose="020F0502020204030204"/>
                  </a:endParaRPr>
                </a:p>
              </p:txBody>
            </p:sp>
          </p:grpSp>
        </p:grpSp>
      </p:grpSp>
      <p:grpSp>
        <p:nvGrpSpPr>
          <p:cNvPr id="161" name="Group 160">
            <a:extLst>
              <a:ext uri="{FF2B5EF4-FFF2-40B4-BE49-F238E27FC236}">
                <a16:creationId xmlns:a16="http://schemas.microsoft.com/office/drawing/2014/main" id="{7A514400-1A95-4EC9-B8DD-EA5CA7FB47DF}"/>
              </a:ext>
            </a:extLst>
          </p:cNvPr>
          <p:cNvGrpSpPr/>
          <p:nvPr/>
        </p:nvGrpSpPr>
        <p:grpSpPr>
          <a:xfrm>
            <a:off x="6452576" y="2313009"/>
            <a:ext cx="2319262" cy="3350253"/>
            <a:chOff x="6454257" y="1757128"/>
            <a:chExt cx="2319866" cy="3351126"/>
          </a:xfrm>
        </p:grpSpPr>
        <p:sp>
          <p:nvSpPr>
            <p:cNvPr id="162" name="Content Placeholder 2">
              <a:extLst>
                <a:ext uri="{FF2B5EF4-FFF2-40B4-BE49-F238E27FC236}">
                  <a16:creationId xmlns:a16="http://schemas.microsoft.com/office/drawing/2014/main" id="{281454B4-69D1-463E-91D9-8503017F5C6B}"/>
                </a:ext>
              </a:extLst>
            </p:cNvPr>
            <p:cNvSpPr txBox="1">
              <a:spLocks/>
            </p:cNvSpPr>
            <p:nvPr/>
          </p:nvSpPr>
          <p:spPr>
            <a:xfrm>
              <a:off x="6454257" y="4061814"/>
              <a:ext cx="2319866" cy="1046440"/>
            </a:xfrm>
            <a:prstGeom prst="rect">
              <a:avLst/>
            </a:prstGeom>
          </p:spPr>
          <p:txBody>
            <a:bodyPr vert="horz" wrap="square" lIns="121888" tIns="60944" rIns="121888" bIns="60944" rtlCol="0">
              <a:spAutoFit/>
            </a:bodyPr>
            <a:lstStyle>
              <a:defPPr>
                <a:defRPr lang="en-US"/>
              </a:defPPr>
              <a:lvl1pPr lvl="0" indent="0" algn="ctr" defTabSz="1219170">
                <a:lnSpc>
                  <a:spcPct val="100000"/>
                </a:lnSpc>
                <a:spcBef>
                  <a:spcPts val="0"/>
                </a:spcBef>
                <a:spcAft>
                  <a:spcPts val="1000"/>
                </a:spcAft>
                <a:buFont typeface="Arial" panose="020B0604020202020204" pitchFamily="34" charset="0"/>
                <a:buNone/>
                <a:defRPr sz="1600" b="0" i="0">
                  <a:solidFill>
                    <a:srgbClr val="9437FF"/>
                  </a:solidFill>
                  <a:latin typeface="Polaris" panose="02000000000000000000" pitchFamily="2" charset="0"/>
                  <a:ea typeface="Polaris" panose="02000000000000000000" pitchFamily="2" charset="0"/>
                  <a:cs typeface="Polaris" panose="02000000000000000000" pitchFamily="2" charset="0"/>
                </a:defRPr>
              </a:lvl1pPr>
              <a:lvl2pPr marL="365760" indent="-137160" defTabSz="914400">
                <a:lnSpc>
                  <a:spcPct val="90000"/>
                </a:lnSpc>
                <a:spcBef>
                  <a:spcPts val="0"/>
                </a:spcBef>
                <a:spcAft>
                  <a:spcPts val="600"/>
                </a:spcAft>
                <a:buFont typeface="STIXGeneral-Regular" pitchFamily="2" charset="2"/>
                <a:buChar char="⎯"/>
                <a:defRPr sz="1600" b="1" i="0">
                  <a:latin typeface="Polaris Book" panose="02000000000000000000" pitchFamily="2" charset="0"/>
                  <a:ea typeface="Polaris Book" panose="02000000000000000000" pitchFamily="2" charset="0"/>
                  <a:cs typeface="Polaris Book" panose="02000000000000000000" pitchFamily="2" charset="0"/>
                </a:defRPr>
              </a:lvl2pPr>
              <a:lvl3pPr marL="731520" indent="-182880" defTabSz="914400">
                <a:lnSpc>
                  <a:spcPct val="90000"/>
                </a:lnSpc>
                <a:spcBef>
                  <a:spcPts val="0"/>
                </a:spcBef>
                <a:spcAft>
                  <a:spcPts val="600"/>
                </a:spcAft>
                <a:buFont typeface="Arial" panose="020B0604020202020204" pitchFamily="34" charset="0"/>
                <a:buChar char="•"/>
                <a:defRPr sz="1400" b="1" i="0">
                  <a:latin typeface="Polaris Book" panose="02000000000000000000" pitchFamily="2" charset="0"/>
                  <a:ea typeface="Polaris Book" panose="02000000000000000000" pitchFamily="2" charset="0"/>
                  <a:cs typeface="Polaris Book" panose="02000000000000000000" pitchFamily="2" charset="0"/>
                </a:defRPr>
              </a:lvl3pPr>
              <a:lvl4pPr marL="1085850" indent="-137160" defTabSz="914400">
                <a:lnSpc>
                  <a:spcPct val="90000"/>
                </a:lnSpc>
                <a:spcBef>
                  <a:spcPts val="0"/>
                </a:spcBef>
                <a:spcAft>
                  <a:spcPts val="600"/>
                </a:spcAft>
                <a:buFont typeface="STIXGeneral-Regular" pitchFamily="2" charset="2"/>
                <a:buChar char="⎯"/>
                <a:defRPr sz="1200" b="1" i="0">
                  <a:latin typeface="Polaris Book" panose="02000000000000000000" pitchFamily="2" charset="0"/>
                  <a:ea typeface="Polaris Book" panose="02000000000000000000" pitchFamily="2" charset="0"/>
                  <a:cs typeface="Polaris Book" panose="02000000000000000000" pitchFamily="2" charset="0"/>
                </a:defRPr>
              </a:lvl4pPr>
              <a:lvl5pPr marL="1371600" indent="-182880" defTabSz="914400">
                <a:lnSpc>
                  <a:spcPct val="90000"/>
                </a:lnSpc>
                <a:spcBef>
                  <a:spcPts val="0"/>
                </a:spcBef>
                <a:spcAft>
                  <a:spcPts val="600"/>
                </a:spcAft>
                <a:buFont typeface="Arial" panose="020B0604020202020204" pitchFamily="34" charset="0"/>
                <a:buChar char="•"/>
                <a:defRPr sz="1050" b="1" i="0">
                  <a:latin typeface="Polaris Book" panose="02000000000000000000" pitchFamily="2" charset="0"/>
                  <a:ea typeface="Polaris Book" panose="02000000000000000000" pitchFamily="2" charset="0"/>
                  <a:cs typeface="Polaris Book" panose="02000000000000000000"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defTabSz="1218804">
                <a:defRPr/>
              </a:pPr>
              <a:r>
                <a:rPr lang="en-US" sz="1999">
                  <a:solidFill>
                    <a:srgbClr val="AD32DF"/>
                  </a:solidFill>
                </a:rPr>
                <a:t>Trust that</a:t>
              </a:r>
              <a:br>
                <a:rPr lang="en-US" sz="1999">
                  <a:solidFill>
                    <a:srgbClr val="AD32DF"/>
                  </a:solidFill>
                </a:rPr>
              </a:br>
              <a:r>
                <a:rPr lang="en-US" sz="1999">
                  <a:solidFill>
                    <a:srgbClr val="AD32DF"/>
                  </a:solidFill>
                </a:rPr>
                <a:t>“It Just Works”</a:t>
              </a:r>
              <a:br>
                <a:rPr lang="en-US" sz="1999">
                  <a:solidFill>
                    <a:srgbClr val="AD32DF"/>
                  </a:solidFill>
                </a:rPr>
              </a:br>
              <a:endParaRPr lang="en-US" sz="1999">
                <a:solidFill>
                  <a:srgbClr val="AD32DF"/>
                </a:solidFill>
              </a:endParaRPr>
            </a:p>
          </p:txBody>
        </p:sp>
        <p:sp>
          <p:nvSpPr>
            <p:cNvPr id="163" name="Oval 162">
              <a:extLst>
                <a:ext uri="{FF2B5EF4-FFF2-40B4-BE49-F238E27FC236}">
                  <a16:creationId xmlns:a16="http://schemas.microsoft.com/office/drawing/2014/main" id="{639789B6-833B-423E-A13F-08D494F6E951}"/>
                </a:ext>
              </a:extLst>
            </p:cNvPr>
            <p:cNvSpPr/>
            <p:nvPr/>
          </p:nvSpPr>
          <p:spPr>
            <a:xfrm>
              <a:off x="6558532" y="1757128"/>
              <a:ext cx="2200263" cy="2200263"/>
            </a:xfrm>
            <a:prstGeom prst="ellipse">
              <a:avLst/>
            </a:prstGeom>
            <a:noFill/>
            <a:ln w="28575">
              <a:solidFill>
                <a:srgbClr val="AD32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64" name="Freeform 96">
              <a:extLst>
                <a:ext uri="{FF2B5EF4-FFF2-40B4-BE49-F238E27FC236}">
                  <a16:creationId xmlns:a16="http://schemas.microsoft.com/office/drawing/2014/main" id="{E3647133-ED86-4EC7-8A1E-6F5D7CABE7E1}"/>
                </a:ext>
              </a:extLst>
            </p:cNvPr>
            <p:cNvSpPr/>
            <p:nvPr/>
          </p:nvSpPr>
          <p:spPr>
            <a:xfrm>
              <a:off x="7239115" y="2300361"/>
              <a:ext cx="789053" cy="1124674"/>
            </a:xfrm>
            <a:custGeom>
              <a:avLst/>
              <a:gdLst>
                <a:gd name="connsiteX0" fmla="*/ 267972 w 371258"/>
                <a:gd name="connsiteY0" fmla="*/ 0 h 514350"/>
                <a:gd name="connsiteX1" fmla="*/ 337560 w 371258"/>
                <a:gd name="connsiteY1" fmla="*/ 0 h 514350"/>
                <a:gd name="connsiteX2" fmla="*/ 380016 w 371258"/>
                <a:gd name="connsiteY2" fmla="*/ 42482 h 514350"/>
                <a:gd name="connsiteX3" fmla="*/ 380016 w 371258"/>
                <a:gd name="connsiteY3" fmla="*/ 472345 h 514350"/>
                <a:gd name="connsiteX4" fmla="*/ 337560 w 371258"/>
                <a:gd name="connsiteY4" fmla="*/ 514826 h 514350"/>
                <a:gd name="connsiteX5" fmla="*/ 42457 w 371258"/>
                <a:gd name="connsiteY5" fmla="*/ 514826 h 514350"/>
                <a:gd name="connsiteX6" fmla="*/ 0 w 371258"/>
                <a:gd name="connsiteY6" fmla="*/ 472345 h 514350"/>
                <a:gd name="connsiteX7" fmla="*/ 0 w 371258"/>
                <a:gd name="connsiteY7" fmla="*/ 42482 h 514350"/>
                <a:gd name="connsiteX8" fmla="*/ 42457 w 371258"/>
                <a:gd name="connsiteY8" fmla="*/ 0 h 514350"/>
                <a:gd name="connsiteX9" fmla="*/ 111949 w 371258"/>
                <a:gd name="connsiteY9"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258" h="514350">
                  <a:moveTo>
                    <a:pt x="267972" y="0"/>
                  </a:moveTo>
                  <a:lnTo>
                    <a:pt x="337560" y="0"/>
                  </a:lnTo>
                  <a:cubicBezTo>
                    <a:pt x="361008" y="0"/>
                    <a:pt x="380016" y="19020"/>
                    <a:pt x="380016" y="42482"/>
                  </a:cubicBezTo>
                  <a:lnTo>
                    <a:pt x="380016" y="472345"/>
                  </a:lnTo>
                  <a:cubicBezTo>
                    <a:pt x="380016" y="495807"/>
                    <a:pt x="361008" y="514826"/>
                    <a:pt x="337560" y="514826"/>
                  </a:cubicBezTo>
                  <a:lnTo>
                    <a:pt x="42457" y="514826"/>
                  </a:lnTo>
                  <a:cubicBezTo>
                    <a:pt x="19009" y="514826"/>
                    <a:pt x="0" y="495807"/>
                    <a:pt x="0" y="472345"/>
                  </a:cubicBezTo>
                  <a:lnTo>
                    <a:pt x="0" y="42482"/>
                  </a:lnTo>
                  <a:cubicBezTo>
                    <a:pt x="0" y="19020"/>
                    <a:pt x="19009" y="0"/>
                    <a:pt x="42457" y="0"/>
                  </a:cubicBezTo>
                  <a:lnTo>
                    <a:pt x="111949" y="0"/>
                  </a:lnTo>
                </a:path>
              </a:pathLst>
            </a:custGeom>
            <a:noFill/>
            <a:ln w="25400" cap="flat">
              <a:solidFill>
                <a:srgbClr val="AD32DF"/>
              </a:solidFill>
              <a:prstDash val="solid"/>
              <a:miter/>
            </a:ln>
          </p:spPr>
          <p:txBody>
            <a:bodyPr rtlCol="0" anchor="ctr"/>
            <a:lstStyle/>
            <a:p>
              <a:pPr defTabSz="914103">
                <a:defRPr/>
              </a:pPr>
              <a:r>
                <a:rPr lang="en-US" sz="1799">
                  <a:solidFill>
                    <a:prstClr val="white"/>
                  </a:solidFill>
                  <a:latin typeface="Calibri" panose="020F0502020204030204"/>
                </a:rPr>
                <a:t> </a:t>
              </a:r>
            </a:p>
          </p:txBody>
        </p:sp>
        <p:sp>
          <p:nvSpPr>
            <p:cNvPr id="165" name="Freeform 97">
              <a:extLst>
                <a:ext uri="{FF2B5EF4-FFF2-40B4-BE49-F238E27FC236}">
                  <a16:creationId xmlns:a16="http://schemas.microsoft.com/office/drawing/2014/main" id="{32192185-B40C-4B4D-82BE-65A050084954}"/>
                </a:ext>
              </a:extLst>
            </p:cNvPr>
            <p:cNvSpPr/>
            <p:nvPr/>
          </p:nvSpPr>
          <p:spPr>
            <a:xfrm>
              <a:off x="7476642" y="2209762"/>
              <a:ext cx="323714" cy="124964"/>
            </a:xfrm>
            <a:custGeom>
              <a:avLst/>
              <a:gdLst>
                <a:gd name="connsiteX0" fmla="*/ 122325 w 152311"/>
                <a:gd name="connsiteY0" fmla="*/ 14383 h 57150"/>
                <a:gd name="connsiteX1" fmla="*/ 122325 w 152311"/>
                <a:gd name="connsiteY1" fmla="*/ 12383 h 57150"/>
                <a:gd name="connsiteX2" fmla="*/ 109949 w 152311"/>
                <a:gd name="connsiteY2" fmla="*/ 0 h 57150"/>
                <a:gd name="connsiteX3" fmla="*/ 46931 w 152311"/>
                <a:gd name="connsiteY3" fmla="*/ 0 h 57150"/>
                <a:gd name="connsiteX4" fmla="*/ 34461 w 152311"/>
                <a:gd name="connsiteY4" fmla="*/ 12287 h 57150"/>
                <a:gd name="connsiteX5" fmla="*/ 34460 w 152311"/>
                <a:gd name="connsiteY5" fmla="*/ 12383 h 57150"/>
                <a:gd name="connsiteX6" fmla="*/ 34460 w 152311"/>
                <a:gd name="connsiteY6" fmla="*/ 14383 h 57150"/>
                <a:gd name="connsiteX7" fmla="*/ 21990 w 152311"/>
                <a:gd name="connsiteY7" fmla="*/ 26766 h 57150"/>
                <a:gd name="connsiteX8" fmla="*/ 12470 w 152311"/>
                <a:gd name="connsiteY8" fmla="*/ 26766 h 57150"/>
                <a:gd name="connsiteX9" fmla="*/ 0 w 152311"/>
                <a:gd name="connsiteY9" fmla="*/ 39243 h 57150"/>
                <a:gd name="connsiteX10" fmla="*/ 0 w 152311"/>
                <a:gd name="connsiteY10" fmla="*/ 52674 h 57150"/>
                <a:gd name="connsiteX11" fmla="*/ 12470 w 152311"/>
                <a:gd name="connsiteY11" fmla="*/ 65151 h 57150"/>
                <a:gd name="connsiteX12" fmla="*/ 143743 w 152311"/>
                <a:gd name="connsiteY12" fmla="*/ 65151 h 57150"/>
                <a:gd name="connsiteX13" fmla="*/ 156214 w 152311"/>
                <a:gd name="connsiteY13" fmla="*/ 52674 h 57150"/>
                <a:gd name="connsiteX14" fmla="*/ 156214 w 152311"/>
                <a:gd name="connsiteY14" fmla="*/ 39243 h 57150"/>
                <a:gd name="connsiteX15" fmla="*/ 143743 w 152311"/>
                <a:gd name="connsiteY15" fmla="*/ 26766 h 57150"/>
                <a:gd name="connsiteX16" fmla="*/ 134224 w 152311"/>
                <a:gd name="connsiteY16" fmla="*/ 26766 h 57150"/>
                <a:gd name="connsiteX17" fmla="*/ 122325 w 152311"/>
                <a:gd name="connsiteY17" fmla="*/ 1438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311" h="57150">
                  <a:moveTo>
                    <a:pt x="122325" y="14383"/>
                  </a:moveTo>
                  <a:lnTo>
                    <a:pt x="122325" y="12383"/>
                  </a:lnTo>
                  <a:cubicBezTo>
                    <a:pt x="122325" y="5544"/>
                    <a:pt x="116784" y="0"/>
                    <a:pt x="109949" y="0"/>
                  </a:cubicBezTo>
                  <a:lnTo>
                    <a:pt x="46931" y="0"/>
                  </a:lnTo>
                  <a:cubicBezTo>
                    <a:pt x="40096" y="-52"/>
                    <a:pt x="34513" y="5449"/>
                    <a:pt x="34461" y="12287"/>
                  </a:cubicBezTo>
                  <a:cubicBezTo>
                    <a:pt x="34461" y="12319"/>
                    <a:pt x="34460" y="12351"/>
                    <a:pt x="34460" y="12383"/>
                  </a:cubicBezTo>
                  <a:lnTo>
                    <a:pt x="34460" y="14383"/>
                  </a:lnTo>
                  <a:cubicBezTo>
                    <a:pt x="34408" y="21237"/>
                    <a:pt x="28840" y="26766"/>
                    <a:pt x="21990" y="26766"/>
                  </a:cubicBezTo>
                  <a:lnTo>
                    <a:pt x="12470" y="26766"/>
                  </a:lnTo>
                  <a:cubicBezTo>
                    <a:pt x="5583" y="26766"/>
                    <a:pt x="0" y="32352"/>
                    <a:pt x="0" y="39243"/>
                  </a:cubicBezTo>
                  <a:lnTo>
                    <a:pt x="0" y="52674"/>
                  </a:lnTo>
                  <a:cubicBezTo>
                    <a:pt x="0" y="59565"/>
                    <a:pt x="5583" y="65151"/>
                    <a:pt x="12470" y="65151"/>
                  </a:cubicBezTo>
                  <a:lnTo>
                    <a:pt x="143743" y="65151"/>
                  </a:lnTo>
                  <a:cubicBezTo>
                    <a:pt x="150631" y="65151"/>
                    <a:pt x="156214" y="59565"/>
                    <a:pt x="156214" y="52674"/>
                  </a:cubicBezTo>
                  <a:lnTo>
                    <a:pt x="156214" y="39243"/>
                  </a:lnTo>
                  <a:cubicBezTo>
                    <a:pt x="156214" y="32352"/>
                    <a:pt x="150631" y="26766"/>
                    <a:pt x="143743" y="26766"/>
                  </a:cubicBezTo>
                  <a:lnTo>
                    <a:pt x="134224" y="26766"/>
                  </a:lnTo>
                  <a:cubicBezTo>
                    <a:pt x="127597" y="26462"/>
                    <a:pt x="122368" y="21020"/>
                    <a:pt x="122325" y="14383"/>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6" name="Freeform 98">
              <a:extLst>
                <a:ext uri="{FF2B5EF4-FFF2-40B4-BE49-F238E27FC236}">
                  <a16:creationId xmlns:a16="http://schemas.microsoft.com/office/drawing/2014/main" id="{5DC571AF-F357-41EC-80AB-8DC8DC99C9F6}"/>
                </a:ext>
              </a:extLst>
            </p:cNvPr>
            <p:cNvSpPr/>
            <p:nvPr/>
          </p:nvSpPr>
          <p:spPr>
            <a:xfrm>
              <a:off x="7346953" y="2477810"/>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7" name="Freeform 99">
              <a:extLst>
                <a:ext uri="{FF2B5EF4-FFF2-40B4-BE49-F238E27FC236}">
                  <a16:creationId xmlns:a16="http://schemas.microsoft.com/office/drawing/2014/main" id="{A5ADC9DF-7A28-4F60-904D-932E765EC1F9}"/>
                </a:ext>
              </a:extLst>
            </p:cNvPr>
            <p:cNvSpPr/>
            <p:nvPr/>
          </p:nvSpPr>
          <p:spPr>
            <a:xfrm>
              <a:off x="7395712" y="2551123"/>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8" name="Freeform 100">
              <a:extLst>
                <a:ext uri="{FF2B5EF4-FFF2-40B4-BE49-F238E27FC236}">
                  <a16:creationId xmlns:a16="http://schemas.microsoft.com/office/drawing/2014/main" id="{D74EC40B-1F76-469C-8613-1B5ED2300626}"/>
                </a:ext>
              </a:extLst>
            </p:cNvPr>
            <p:cNvSpPr/>
            <p:nvPr/>
          </p:nvSpPr>
          <p:spPr>
            <a:xfrm>
              <a:off x="7595808" y="2542583"/>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69" name="Freeform 101">
              <a:extLst>
                <a:ext uri="{FF2B5EF4-FFF2-40B4-BE49-F238E27FC236}">
                  <a16:creationId xmlns:a16="http://schemas.microsoft.com/office/drawing/2014/main" id="{4081749B-CAB5-4C00-AAA8-CB87C88B27EB}"/>
                </a:ext>
              </a:extLst>
            </p:cNvPr>
            <p:cNvSpPr/>
            <p:nvPr/>
          </p:nvSpPr>
          <p:spPr>
            <a:xfrm>
              <a:off x="7595808" y="2586112"/>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0" name="Freeform 102">
              <a:extLst>
                <a:ext uri="{FF2B5EF4-FFF2-40B4-BE49-F238E27FC236}">
                  <a16:creationId xmlns:a16="http://schemas.microsoft.com/office/drawing/2014/main" id="{27B2BD20-A4DF-40F4-992A-9576A0E512E2}"/>
                </a:ext>
              </a:extLst>
            </p:cNvPr>
            <p:cNvSpPr/>
            <p:nvPr/>
          </p:nvSpPr>
          <p:spPr>
            <a:xfrm>
              <a:off x="7595808" y="2629850"/>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1" name="Freeform 103">
              <a:extLst>
                <a:ext uri="{FF2B5EF4-FFF2-40B4-BE49-F238E27FC236}">
                  <a16:creationId xmlns:a16="http://schemas.microsoft.com/office/drawing/2014/main" id="{ED3B5929-A97E-4E36-94ED-B6E952EA453B}"/>
                </a:ext>
              </a:extLst>
            </p:cNvPr>
            <p:cNvSpPr/>
            <p:nvPr/>
          </p:nvSpPr>
          <p:spPr>
            <a:xfrm>
              <a:off x="7346953" y="2769393"/>
              <a:ext cx="202321" cy="208273"/>
            </a:xfrm>
            <a:custGeom>
              <a:avLst/>
              <a:gdLst>
                <a:gd name="connsiteX0" fmla="*/ 95575 w 95194"/>
                <a:gd name="connsiteY0" fmla="*/ 47816 h 95250"/>
                <a:gd name="connsiteX1" fmla="*/ 47787 w 95194"/>
                <a:gd name="connsiteY1" fmla="*/ 95631 h 95250"/>
                <a:gd name="connsiteX2" fmla="*/ -1 w 95194"/>
                <a:gd name="connsiteY2" fmla="*/ 47816 h 95250"/>
                <a:gd name="connsiteX3" fmla="*/ 47787 w 95194"/>
                <a:gd name="connsiteY3" fmla="*/ 0 h 95250"/>
                <a:gd name="connsiteX4" fmla="*/ 95575 w 95194"/>
                <a:gd name="connsiteY4" fmla="*/ 4781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6"/>
                  </a:moveTo>
                  <a:cubicBezTo>
                    <a:pt x="95575" y="74223"/>
                    <a:pt x="74179" y="95631"/>
                    <a:pt x="47787" y="95631"/>
                  </a:cubicBezTo>
                  <a:cubicBezTo>
                    <a:pt x="21395" y="95631"/>
                    <a:pt x="-1" y="74223"/>
                    <a:pt x="-1" y="47816"/>
                  </a:cubicBezTo>
                  <a:cubicBezTo>
                    <a:pt x="-1" y="21408"/>
                    <a:pt x="21395" y="0"/>
                    <a:pt x="47787" y="0"/>
                  </a:cubicBezTo>
                  <a:cubicBezTo>
                    <a:pt x="74179" y="0"/>
                    <a:pt x="95575" y="21408"/>
                    <a:pt x="95575" y="47816"/>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2" name="Freeform 104">
              <a:extLst>
                <a:ext uri="{FF2B5EF4-FFF2-40B4-BE49-F238E27FC236}">
                  <a16:creationId xmlns:a16="http://schemas.microsoft.com/office/drawing/2014/main" id="{D7CEE90D-8DDF-4E11-80FA-30D072C24D9B}"/>
                </a:ext>
              </a:extLst>
            </p:cNvPr>
            <p:cNvSpPr/>
            <p:nvPr/>
          </p:nvSpPr>
          <p:spPr>
            <a:xfrm>
              <a:off x="7395712" y="2842704"/>
              <a:ext cx="101160" cy="62481"/>
            </a:xfrm>
            <a:custGeom>
              <a:avLst/>
              <a:gdLst>
                <a:gd name="connsiteX0" fmla="*/ 0 w 47597"/>
                <a:gd name="connsiteY0" fmla="*/ 14288 h 28575"/>
                <a:gd name="connsiteX1" fmla="*/ 17801 w 47597"/>
                <a:gd name="connsiteY1" fmla="*/ 32004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288"/>
                  </a:moveTo>
                  <a:lnTo>
                    <a:pt x="17801" y="32004"/>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3" name="Freeform 105">
              <a:extLst>
                <a:ext uri="{FF2B5EF4-FFF2-40B4-BE49-F238E27FC236}">
                  <a16:creationId xmlns:a16="http://schemas.microsoft.com/office/drawing/2014/main" id="{E4B11C8C-1AAE-4E45-AEB6-6A9C11C25355}"/>
                </a:ext>
              </a:extLst>
            </p:cNvPr>
            <p:cNvSpPr/>
            <p:nvPr/>
          </p:nvSpPr>
          <p:spPr>
            <a:xfrm>
              <a:off x="7595808" y="2833958"/>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4" name="Freeform 106">
              <a:extLst>
                <a:ext uri="{FF2B5EF4-FFF2-40B4-BE49-F238E27FC236}">
                  <a16:creationId xmlns:a16="http://schemas.microsoft.com/office/drawing/2014/main" id="{AEFF518E-65C9-4BA4-9C78-6BDC8B983970}"/>
                </a:ext>
              </a:extLst>
            </p:cNvPr>
            <p:cNvSpPr/>
            <p:nvPr/>
          </p:nvSpPr>
          <p:spPr>
            <a:xfrm>
              <a:off x="7595808" y="2877695"/>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5" name="Freeform 107">
              <a:extLst>
                <a:ext uri="{FF2B5EF4-FFF2-40B4-BE49-F238E27FC236}">
                  <a16:creationId xmlns:a16="http://schemas.microsoft.com/office/drawing/2014/main" id="{7CA0A728-2B0D-4A91-907D-253AC2BF0866}"/>
                </a:ext>
              </a:extLst>
            </p:cNvPr>
            <p:cNvSpPr/>
            <p:nvPr/>
          </p:nvSpPr>
          <p:spPr>
            <a:xfrm>
              <a:off x="7595808" y="2921225"/>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6" name="Freeform 108">
              <a:extLst>
                <a:ext uri="{FF2B5EF4-FFF2-40B4-BE49-F238E27FC236}">
                  <a16:creationId xmlns:a16="http://schemas.microsoft.com/office/drawing/2014/main" id="{A5997915-42B4-4E52-BF9D-E68D3994AE38}"/>
                </a:ext>
              </a:extLst>
            </p:cNvPr>
            <p:cNvSpPr/>
            <p:nvPr/>
          </p:nvSpPr>
          <p:spPr>
            <a:xfrm>
              <a:off x="7346953" y="3060767"/>
              <a:ext cx="202321" cy="208273"/>
            </a:xfrm>
            <a:custGeom>
              <a:avLst/>
              <a:gdLst>
                <a:gd name="connsiteX0" fmla="*/ 95575 w 95194"/>
                <a:gd name="connsiteY0" fmla="*/ 47815 h 95250"/>
                <a:gd name="connsiteX1" fmla="*/ 47787 w 95194"/>
                <a:gd name="connsiteY1" fmla="*/ 95631 h 95250"/>
                <a:gd name="connsiteX2" fmla="*/ -1 w 95194"/>
                <a:gd name="connsiteY2" fmla="*/ 47815 h 95250"/>
                <a:gd name="connsiteX3" fmla="*/ 47787 w 95194"/>
                <a:gd name="connsiteY3" fmla="*/ 0 h 95250"/>
                <a:gd name="connsiteX4" fmla="*/ 95575 w 95194"/>
                <a:gd name="connsiteY4" fmla="*/ 47815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4" h="95250">
                  <a:moveTo>
                    <a:pt x="95575" y="47815"/>
                  </a:moveTo>
                  <a:cubicBezTo>
                    <a:pt x="95575" y="74223"/>
                    <a:pt x="74179" y="95631"/>
                    <a:pt x="47787" y="95631"/>
                  </a:cubicBezTo>
                  <a:cubicBezTo>
                    <a:pt x="21395" y="95631"/>
                    <a:pt x="-1" y="74223"/>
                    <a:pt x="-1" y="47815"/>
                  </a:cubicBezTo>
                  <a:cubicBezTo>
                    <a:pt x="-1" y="21408"/>
                    <a:pt x="21395" y="0"/>
                    <a:pt x="47787" y="0"/>
                  </a:cubicBezTo>
                  <a:cubicBezTo>
                    <a:pt x="74179" y="0"/>
                    <a:pt x="95575" y="21408"/>
                    <a:pt x="95575" y="47815"/>
                  </a:cubicBezTo>
                  <a:close/>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7" name="Freeform 109">
              <a:extLst>
                <a:ext uri="{FF2B5EF4-FFF2-40B4-BE49-F238E27FC236}">
                  <a16:creationId xmlns:a16="http://schemas.microsoft.com/office/drawing/2014/main" id="{464CA0A8-CFCC-4FA5-BF7A-E7E30C8A8020}"/>
                </a:ext>
              </a:extLst>
            </p:cNvPr>
            <p:cNvSpPr/>
            <p:nvPr/>
          </p:nvSpPr>
          <p:spPr>
            <a:xfrm>
              <a:off x="7395712" y="3134286"/>
              <a:ext cx="101160" cy="62481"/>
            </a:xfrm>
            <a:custGeom>
              <a:avLst/>
              <a:gdLst>
                <a:gd name="connsiteX0" fmla="*/ 0 w 47597"/>
                <a:gd name="connsiteY0" fmla="*/ 14192 h 28575"/>
                <a:gd name="connsiteX1" fmla="*/ 17801 w 47597"/>
                <a:gd name="connsiteY1" fmla="*/ 31909 h 28575"/>
                <a:gd name="connsiteX2" fmla="*/ 49691 w 47597"/>
                <a:gd name="connsiteY2" fmla="*/ 0 h 28575"/>
              </a:gdLst>
              <a:ahLst/>
              <a:cxnLst>
                <a:cxn ang="0">
                  <a:pos x="connsiteX0" y="connsiteY0"/>
                </a:cxn>
                <a:cxn ang="0">
                  <a:pos x="connsiteX1" y="connsiteY1"/>
                </a:cxn>
                <a:cxn ang="0">
                  <a:pos x="connsiteX2" y="connsiteY2"/>
                </a:cxn>
              </a:cxnLst>
              <a:rect l="l" t="t" r="r" b="b"/>
              <a:pathLst>
                <a:path w="47597" h="28575">
                  <a:moveTo>
                    <a:pt x="0" y="14192"/>
                  </a:moveTo>
                  <a:lnTo>
                    <a:pt x="17801" y="31909"/>
                  </a:lnTo>
                  <a:lnTo>
                    <a:pt x="49691" y="0"/>
                  </a:lnTo>
                </a:path>
              </a:pathLst>
            </a:custGeom>
            <a:noFill/>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8" name="Freeform 110">
              <a:extLst>
                <a:ext uri="{FF2B5EF4-FFF2-40B4-BE49-F238E27FC236}">
                  <a16:creationId xmlns:a16="http://schemas.microsoft.com/office/drawing/2014/main" id="{188A541C-9435-4D37-8BF1-29E84C8856AC}"/>
                </a:ext>
              </a:extLst>
            </p:cNvPr>
            <p:cNvSpPr/>
            <p:nvPr/>
          </p:nvSpPr>
          <p:spPr>
            <a:xfrm>
              <a:off x="7595808" y="3125540"/>
              <a:ext cx="283250" cy="20827"/>
            </a:xfrm>
            <a:custGeom>
              <a:avLst/>
              <a:gdLst>
                <a:gd name="connsiteX0" fmla="*/ 0 w 133272"/>
                <a:gd name="connsiteY0" fmla="*/ 0 h 0"/>
                <a:gd name="connsiteX1" fmla="*/ 136318 w 133272"/>
                <a:gd name="connsiteY1" fmla="*/ 0 h 0"/>
              </a:gdLst>
              <a:ahLst/>
              <a:cxnLst>
                <a:cxn ang="0">
                  <a:pos x="connsiteX0" y="connsiteY0"/>
                </a:cxn>
                <a:cxn ang="0">
                  <a:pos x="connsiteX1" y="connsiteY1"/>
                </a:cxn>
              </a:cxnLst>
              <a:rect l="l" t="t" r="r" b="b"/>
              <a:pathLst>
                <a:path w="133272">
                  <a:moveTo>
                    <a:pt x="0" y="0"/>
                  </a:moveTo>
                  <a:lnTo>
                    <a:pt x="136318"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79" name="Freeform 111">
              <a:extLst>
                <a:ext uri="{FF2B5EF4-FFF2-40B4-BE49-F238E27FC236}">
                  <a16:creationId xmlns:a16="http://schemas.microsoft.com/office/drawing/2014/main" id="{6CFD971F-4E5A-4686-9558-A24B1C562EEB}"/>
                </a:ext>
              </a:extLst>
            </p:cNvPr>
            <p:cNvSpPr/>
            <p:nvPr/>
          </p:nvSpPr>
          <p:spPr>
            <a:xfrm>
              <a:off x="7595808" y="3169276"/>
              <a:ext cx="323714" cy="20827"/>
            </a:xfrm>
            <a:custGeom>
              <a:avLst/>
              <a:gdLst>
                <a:gd name="connsiteX0" fmla="*/ 0 w 152311"/>
                <a:gd name="connsiteY0" fmla="*/ 0 h 0"/>
                <a:gd name="connsiteX1" fmla="*/ 161640 w 152311"/>
                <a:gd name="connsiteY1" fmla="*/ 0 h 0"/>
              </a:gdLst>
              <a:ahLst/>
              <a:cxnLst>
                <a:cxn ang="0">
                  <a:pos x="connsiteX0" y="connsiteY0"/>
                </a:cxn>
                <a:cxn ang="0">
                  <a:pos x="connsiteX1" y="connsiteY1"/>
                </a:cxn>
              </a:cxnLst>
              <a:rect l="l" t="t" r="r" b="b"/>
              <a:pathLst>
                <a:path w="152311">
                  <a:moveTo>
                    <a:pt x="0" y="0"/>
                  </a:moveTo>
                  <a:lnTo>
                    <a:pt x="16164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0" name="Freeform 112">
              <a:extLst>
                <a:ext uri="{FF2B5EF4-FFF2-40B4-BE49-F238E27FC236}">
                  <a16:creationId xmlns:a16="http://schemas.microsoft.com/office/drawing/2014/main" id="{04AEC591-DCD9-4C9A-BF1F-047D4266808B}"/>
                </a:ext>
              </a:extLst>
            </p:cNvPr>
            <p:cNvSpPr/>
            <p:nvPr/>
          </p:nvSpPr>
          <p:spPr>
            <a:xfrm>
              <a:off x="7595808" y="3212807"/>
              <a:ext cx="161858" cy="20827"/>
            </a:xfrm>
            <a:custGeom>
              <a:avLst/>
              <a:gdLst>
                <a:gd name="connsiteX0" fmla="*/ 0 w 76155"/>
                <a:gd name="connsiteY0" fmla="*/ 0 h 0"/>
                <a:gd name="connsiteX1" fmla="*/ 80820 w 76155"/>
                <a:gd name="connsiteY1" fmla="*/ 0 h 0"/>
              </a:gdLst>
              <a:ahLst/>
              <a:cxnLst>
                <a:cxn ang="0">
                  <a:pos x="connsiteX0" y="connsiteY0"/>
                </a:cxn>
                <a:cxn ang="0">
                  <a:pos x="connsiteX1" y="connsiteY1"/>
                </a:cxn>
              </a:cxnLst>
              <a:rect l="l" t="t" r="r" b="b"/>
              <a:pathLst>
                <a:path w="76155">
                  <a:moveTo>
                    <a:pt x="0" y="0"/>
                  </a:moveTo>
                  <a:lnTo>
                    <a:pt x="80820" y="0"/>
                  </a:lnTo>
                </a:path>
              </a:pathLst>
            </a:custGeom>
            <a:ln w="25400" cap="flat">
              <a:solidFill>
                <a:srgbClr val="AD32DF"/>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nvGrpSpPr>
          <p:cNvPr id="188" name="Group 187">
            <a:extLst>
              <a:ext uri="{FF2B5EF4-FFF2-40B4-BE49-F238E27FC236}">
                <a16:creationId xmlns:a16="http://schemas.microsoft.com/office/drawing/2014/main" id="{14BDFDF1-8C78-466C-AACC-A57291D5941E}"/>
              </a:ext>
            </a:extLst>
          </p:cNvPr>
          <p:cNvGrpSpPr/>
          <p:nvPr/>
        </p:nvGrpSpPr>
        <p:grpSpPr>
          <a:xfrm>
            <a:off x="3521216" y="2320663"/>
            <a:ext cx="2370050" cy="3042557"/>
            <a:chOff x="3522133" y="2184401"/>
            <a:chExt cx="2370667" cy="3043350"/>
          </a:xfrm>
        </p:grpSpPr>
        <p:sp>
          <p:nvSpPr>
            <p:cNvPr id="189" name="Content Placeholder 2">
              <a:extLst>
                <a:ext uri="{FF2B5EF4-FFF2-40B4-BE49-F238E27FC236}">
                  <a16:creationId xmlns:a16="http://schemas.microsoft.com/office/drawing/2014/main" id="{FC11579E-CFD8-4098-BC94-6142016EC772}"/>
                </a:ext>
              </a:extLst>
            </p:cNvPr>
            <p:cNvSpPr txBox="1">
              <a:spLocks/>
            </p:cNvSpPr>
            <p:nvPr/>
          </p:nvSpPr>
          <p:spPr>
            <a:xfrm>
              <a:off x="3522133" y="4489087"/>
              <a:ext cx="2370667"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Manage</a:t>
              </a:r>
              <a:b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FF2F92"/>
                  </a:solidFill>
                  <a:latin typeface="Polaris" panose="02000000000000000000" pitchFamily="2" charset="0"/>
                  <a:ea typeface="Polaris" panose="02000000000000000000" pitchFamily="2" charset="0"/>
                  <a:cs typeface="Polaris" panose="02000000000000000000" pitchFamily="2" charset="0"/>
                </a:rPr>
                <a:t>Business Risks</a:t>
              </a:r>
            </a:p>
          </p:txBody>
        </p:sp>
        <p:grpSp>
          <p:nvGrpSpPr>
            <p:cNvPr id="190" name="Group 189">
              <a:extLst>
                <a:ext uri="{FF2B5EF4-FFF2-40B4-BE49-F238E27FC236}">
                  <a16:creationId xmlns:a16="http://schemas.microsoft.com/office/drawing/2014/main" id="{D8093D1F-9267-40A4-A38A-98C1DADFDD65}"/>
                </a:ext>
              </a:extLst>
            </p:cNvPr>
            <p:cNvGrpSpPr/>
            <p:nvPr/>
          </p:nvGrpSpPr>
          <p:grpSpPr>
            <a:xfrm>
              <a:off x="3619255" y="2184401"/>
              <a:ext cx="2200263" cy="2200263"/>
              <a:chOff x="3564943" y="2119422"/>
              <a:chExt cx="2349908" cy="2349908"/>
            </a:xfrm>
          </p:grpSpPr>
          <p:sp>
            <p:nvSpPr>
              <p:cNvPr id="191" name="Oval 190">
                <a:extLst>
                  <a:ext uri="{FF2B5EF4-FFF2-40B4-BE49-F238E27FC236}">
                    <a16:creationId xmlns:a16="http://schemas.microsoft.com/office/drawing/2014/main" id="{D80E11E6-BE50-4052-8EF7-A80EDC3470E0}"/>
                  </a:ext>
                </a:extLst>
              </p:cNvPr>
              <p:cNvSpPr/>
              <p:nvPr/>
            </p:nvSpPr>
            <p:spPr>
              <a:xfrm>
                <a:off x="3564943" y="2119422"/>
                <a:ext cx="2349908" cy="2349908"/>
              </a:xfrm>
              <a:prstGeom prst="ellipse">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grpSp>
            <p:nvGrpSpPr>
              <p:cNvPr id="192" name="Group 191">
                <a:extLst>
                  <a:ext uri="{FF2B5EF4-FFF2-40B4-BE49-F238E27FC236}">
                    <a16:creationId xmlns:a16="http://schemas.microsoft.com/office/drawing/2014/main" id="{BEED1227-04CB-4D7D-9487-FD6FC3D857F6}"/>
                  </a:ext>
                </a:extLst>
              </p:cNvPr>
              <p:cNvGrpSpPr/>
              <p:nvPr/>
            </p:nvGrpSpPr>
            <p:grpSpPr>
              <a:xfrm>
                <a:off x="3971078" y="2507618"/>
                <a:ext cx="1565628" cy="1566545"/>
                <a:chOff x="3678484" y="2592484"/>
                <a:chExt cx="1151751" cy="1152425"/>
              </a:xfrm>
            </p:grpSpPr>
            <p:sp>
              <p:nvSpPr>
                <p:cNvPr id="193" name="Freeform 34">
                  <a:extLst>
                    <a:ext uri="{FF2B5EF4-FFF2-40B4-BE49-F238E27FC236}">
                      <a16:creationId xmlns:a16="http://schemas.microsoft.com/office/drawing/2014/main" id="{1DFDBB8B-EF3E-4CDA-8852-B4857B2A1B20}"/>
                    </a:ext>
                  </a:extLst>
                </p:cNvPr>
                <p:cNvSpPr/>
                <p:nvPr/>
              </p:nvSpPr>
              <p:spPr>
                <a:xfrm>
                  <a:off x="3867967" y="2782081"/>
                  <a:ext cx="772189" cy="772641"/>
                </a:xfrm>
                <a:custGeom>
                  <a:avLst/>
                  <a:gdLst>
                    <a:gd name="connsiteX0" fmla="*/ 373924 w 371258"/>
                    <a:gd name="connsiteY0" fmla="*/ 187071 h 371475"/>
                    <a:gd name="connsiteX1" fmla="*/ 186962 w 371258"/>
                    <a:gd name="connsiteY1" fmla="*/ 374142 h 371475"/>
                    <a:gd name="connsiteX2" fmla="*/ 0 w 371258"/>
                    <a:gd name="connsiteY2" fmla="*/ 187071 h 371475"/>
                    <a:gd name="connsiteX3" fmla="*/ 186962 w 371258"/>
                    <a:gd name="connsiteY3" fmla="*/ 0 h 371475"/>
                    <a:gd name="connsiteX4" fmla="*/ 373924 w 371258"/>
                    <a:gd name="connsiteY4" fmla="*/ 187071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58" h="371475">
                      <a:moveTo>
                        <a:pt x="373924" y="187071"/>
                      </a:moveTo>
                      <a:cubicBezTo>
                        <a:pt x="373924" y="290387"/>
                        <a:pt x="290218" y="374142"/>
                        <a:pt x="186962" y="374142"/>
                      </a:cubicBezTo>
                      <a:cubicBezTo>
                        <a:pt x="83706" y="374142"/>
                        <a:pt x="0" y="290387"/>
                        <a:pt x="0" y="187071"/>
                      </a:cubicBezTo>
                      <a:cubicBezTo>
                        <a:pt x="0" y="83755"/>
                        <a:pt x="83706" y="0"/>
                        <a:pt x="186962" y="0"/>
                      </a:cubicBezTo>
                      <a:cubicBezTo>
                        <a:pt x="290218" y="0"/>
                        <a:pt x="373924" y="83755"/>
                        <a:pt x="373924" y="18707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4" name="Freeform 35">
                  <a:extLst>
                    <a:ext uri="{FF2B5EF4-FFF2-40B4-BE49-F238E27FC236}">
                      <a16:creationId xmlns:a16="http://schemas.microsoft.com/office/drawing/2014/main" id="{3FF6EAD7-810F-42AF-AD88-E04718D507C3}"/>
                    </a:ext>
                  </a:extLst>
                </p:cNvPr>
                <p:cNvSpPr/>
                <p:nvPr/>
              </p:nvSpPr>
              <p:spPr>
                <a:xfrm>
                  <a:off x="4228124" y="3142447"/>
                  <a:ext cx="39600" cy="39623"/>
                </a:xfrm>
                <a:custGeom>
                  <a:avLst/>
                  <a:gdLst>
                    <a:gd name="connsiteX0" fmla="*/ 27606 w 19038"/>
                    <a:gd name="connsiteY0" fmla="*/ 13811 h 19050"/>
                    <a:gd name="connsiteX1" fmla="*/ 13803 w 19038"/>
                    <a:gd name="connsiteY1" fmla="*/ 27622 h 19050"/>
                    <a:gd name="connsiteX2" fmla="*/ 0 w 19038"/>
                    <a:gd name="connsiteY2" fmla="*/ 13811 h 19050"/>
                    <a:gd name="connsiteX3" fmla="*/ 13803 w 19038"/>
                    <a:gd name="connsiteY3" fmla="*/ 0 h 19050"/>
                    <a:gd name="connsiteX4" fmla="*/ 27606 w 19038"/>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8" h="19050">
                      <a:moveTo>
                        <a:pt x="27606" y="13811"/>
                      </a:moveTo>
                      <a:cubicBezTo>
                        <a:pt x="27606" y="21439"/>
                        <a:pt x="21426" y="27622"/>
                        <a:pt x="13803" y="27622"/>
                      </a:cubicBezTo>
                      <a:cubicBezTo>
                        <a:pt x="6180" y="27622"/>
                        <a:pt x="0" y="21439"/>
                        <a:pt x="0" y="13811"/>
                      </a:cubicBezTo>
                      <a:cubicBezTo>
                        <a:pt x="0" y="6183"/>
                        <a:pt x="6180" y="0"/>
                        <a:pt x="13803" y="0"/>
                      </a:cubicBezTo>
                      <a:cubicBezTo>
                        <a:pt x="21426" y="0"/>
                        <a:pt x="27606" y="6183"/>
                        <a:pt x="27606" y="13811"/>
                      </a:cubicBezTo>
                      <a:close/>
                    </a:path>
                  </a:pathLst>
                </a:custGeom>
                <a:no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5" name="Freeform 36">
                  <a:extLst>
                    <a:ext uri="{FF2B5EF4-FFF2-40B4-BE49-F238E27FC236}">
                      <a16:creationId xmlns:a16="http://schemas.microsoft.com/office/drawing/2014/main" id="{6DF26859-A592-4CA6-B63E-DAF3982AACA9}"/>
                    </a:ext>
                  </a:extLst>
                </p:cNvPr>
                <p:cNvSpPr/>
                <p:nvPr/>
              </p:nvSpPr>
              <p:spPr>
                <a:xfrm>
                  <a:off x="4256835" y="2781881"/>
                  <a:ext cx="19799" cy="99057"/>
                </a:xfrm>
                <a:custGeom>
                  <a:avLst/>
                  <a:gdLst>
                    <a:gd name="connsiteX0" fmla="*/ 0 w 0"/>
                    <a:gd name="connsiteY0" fmla="*/ 0 h 47625"/>
                    <a:gd name="connsiteX1" fmla="*/ 0 w 0"/>
                    <a:gd name="connsiteY1" fmla="*/ 47625 h 47625"/>
                  </a:gdLst>
                  <a:ahLst/>
                  <a:cxnLst>
                    <a:cxn ang="0">
                      <a:pos x="connsiteX0" y="connsiteY0"/>
                    </a:cxn>
                    <a:cxn ang="0">
                      <a:pos x="connsiteX1" y="connsiteY1"/>
                    </a:cxn>
                  </a:cxnLst>
                  <a:rect l="l" t="t" r="r" b="b"/>
                  <a:pathLst>
                    <a:path h="47625">
                      <a:moveTo>
                        <a:pt x="0" y="0"/>
                      </a:moveTo>
                      <a:lnTo>
                        <a:pt x="0" y="47625"/>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6" name="Freeform 37">
                  <a:extLst>
                    <a:ext uri="{FF2B5EF4-FFF2-40B4-BE49-F238E27FC236}">
                      <a16:creationId xmlns:a16="http://schemas.microsoft.com/office/drawing/2014/main" id="{86DAE336-DFA9-44DB-9160-7CEED487F111}"/>
                    </a:ext>
                  </a:extLst>
                </p:cNvPr>
                <p:cNvSpPr/>
                <p:nvPr/>
              </p:nvSpPr>
              <p:spPr>
                <a:xfrm>
                  <a:off x="4461761" y="2895993"/>
                  <a:ext cx="59399" cy="59434"/>
                </a:xfrm>
                <a:custGeom>
                  <a:avLst/>
                  <a:gdLst>
                    <a:gd name="connsiteX0" fmla="*/ 33699 w 28558"/>
                    <a:gd name="connsiteY0" fmla="*/ 0 h 28575"/>
                    <a:gd name="connsiteX1" fmla="*/ 0 w 28558"/>
                    <a:gd name="connsiteY1" fmla="*/ 33623 h 28575"/>
                  </a:gdLst>
                  <a:ahLst/>
                  <a:cxnLst>
                    <a:cxn ang="0">
                      <a:pos x="connsiteX0" y="connsiteY0"/>
                    </a:cxn>
                    <a:cxn ang="0">
                      <a:pos x="connsiteX1" y="connsiteY1"/>
                    </a:cxn>
                  </a:cxnLst>
                  <a:rect l="l" t="t" r="r" b="b"/>
                  <a:pathLst>
                    <a:path w="28558" h="28575">
                      <a:moveTo>
                        <a:pt x="33699" y="0"/>
                      </a:moveTo>
                      <a:lnTo>
                        <a:pt x="0"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7" name="Freeform 38">
                  <a:extLst>
                    <a:ext uri="{FF2B5EF4-FFF2-40B4-BE49-F238E27FC236}">
                      <a16:creationId xmlns:a16="http://schemas.microsoft.com/office/drawing/2014/main" id="{9BBACB97-A82B-436A-ADF7-D60A7E426D28}"/>
                    </a:ext>
                  </a:extLst>
                </p:cNvPr>
                <p:cNvSpPr/>
                <p:nvPr/>
              </p:nvSpPr>
              <p:spPr>
                <a:xfrm>
                  <a:off x="4546901" y="3171175"/>
                  <a:ext cx="79199" cy="19811"/>
                </a:xfrm>
                <a:custGeom>
                  <a:avLst/>
                  <a:gdLst>
                    <a:gd name="connsiteX0" fmla="*/ 47502 w 38077"/>
                    <a:gd name="connsiteY0" fmla="*/ 0 h 0"/>
                    <a:gd name="connsiteX1" fmla="*/ 0 w 38077"/>
                    <a:gd name="connsiteY1" fmla="*/ 0 h 0"/>
                  </a:gdLst>
                  <a:ahLst/>
                  <a:cxnLst>
                    <a:cxn ang="0">
                      <a:pos x="connsiteX0" y="connsiteY0"/>
                    </a:cxn>
                    <a:cxn ang="0">
                      <a:pos x="connsiteX1" y="connsiteY1"/>
                    </a:cxn>
                  </a:cxnLst>
                  <a:rect l="l" t="t" r="r" b="b"/>
                  <a:pathLst>
                    <a:path w="38077">
                      <a:moveTo>
                        <a:pt x="47502"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8" name="Freeform 39">
                  <a:extLst>
                    <a:ext uri="{FF2B5EF4-FFF2-40B4-BE49-F238E27FC236}">
                      <a16:creationId xmlns:a16="http://schemas.microsoft.com/office/drawing/2014/main" id="{A43CC445-42CB-42C6-B16B-FB654901C83A}"/>
                    </a:ext>
                  </a:extLst>
                </p:cNvPr>
                <p:cNvSpPr/>
                <p:nvPr/>
              </p:nvSpPr>
              <p:spPr>
                <a:xfrm>
                  <a:off x="3867769" y="3171175"/>
                  <a:ext cx="98998" cy="19811"/>
                </a:xfrm>
                <a:custGeom>
                  <a:avLst/>
                  <a:gdLst>
                    <a:gd name="connsiteX0" fmla="*/ 0 w 47597"/>
                    <a:gd name="connsiteY0" fmla="*/ 0 h 0"/>
                    <a:gd name="connsiteX1" fmla="*/ 47597 w 47597"/>
                    <a:gd name="connsiteY1" fmla="*/ 0 h 0"/>
                  </a:gdLst>
                  <a:ahLst/>
                  <a:cxnLst>
                    <a:cxn ang="0">
                      <a:pos x="connsiteX0" y="connsiteY0"/>
                    </a:cxn>
                    <a:cxn ang="0">
                      <a:pos x="connsiteX1" y="connsiteY1"/>
                    </a:cxn>
                  </a:cxnLst>
                  <a:rect l="l" t="t" r="r" b="b"/>
                  <a:pathLst>
                    <a:path w="47597">
                      <a:moveTo>
                        <a:pt x="0" y="0"/>
                      </a:moveTo>
                      <a:lnTo>
                        <a:pt x="4759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99" name="Freeform 40">
                  <a:extLst>
                    <a:ext uri="{FF2B5EF4-FFF2-40B4-BE49-F238E27FC236}">
                      <a16:creationId xmlns:a16="http://schemas.microsoft.com/office/drawing/2014/main" id="{3BCBB504-5D2B-473E-A248-405AF11D9B0A}"/>
                    </a:ext>
                  </a:extLst>
                </p:cNvPr>
                <p:cNvSpPr/>
                <p:nvPr/>
              </p:nvSpPr>
              <p:spPr>
                <a:xfrm>
                  <a:off x="3981816" y="2895993"/>
                  <a:ext cx="59399" cy="59434"/>
                </a:xfrm>
                <a:custGeom>
                  <a:avLst/>
                  <a:gdLst>
                    <a:gd name="connsiteX0" fmla="*/ 0 w 28558"/>
                    <a:gd name="connsiteY0" fmla="*/ 0 h 28575"/>
                    <a:gd name="connsiteX1" fmla="*/ 33604 w 28558"/>
                    <a:gd name="connsiteY1" fmla="*/ 33623 h 28575"/>
                  </a:gdLst>
                  <a:ahLst/>
                  <a:cxnLst>
                    <a:cxn ang="0">
                      <a:pos x="connsiteX0" y="connsiteY0"/>
                    </a:cxn>
                    <a:cxn ang="0">
                      <a:pos x="connsiteX1" y="connsiteY1"/>
                    </a:cxn>
                  </a:cxnLst>
                  <a:rect l="l" t="t" r="r" b="b"/>
                  <a:pathLst>
                    <a:path w="28558" h="28575">
                      <a:moveTo>
                        <a:pt x="0" y="0"/>
                      </a:moveTo>
                      <a:lnTo>
                        <a:pt x="33604" y="33623"/>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0" name="Freeform 41">
                  <a:extLst>
                    <a:ext uri="{FF2B5EF4-FFF2-40B4-BE49-F238E27FC236}">
                      <a16:creationId xmlns:a16="http://schemas.microsoft.com/office/drawing/2014/main" id="{B4978628-BEA0-43DB-A37B-DF13A1D11A54}"/>
                    </a:ext>
                  </a:extLst>
                </p:cNvPr>
                <p:cNvSpPr/>
                <p:nvPr/>
              </p:nvSpPr>
              <p:spPr>
                <a:xfrm>
                  <a:off x="3903804" y="3334617"/>
                  <a:ext cx="692990" cy="19811"/>
                </a:xfrm>
                <a:custGeom>
                  <a:avLst/>
                  <a:gdLst>
                    <a:gd name="connsiteX0" fmla="*/ 0 w 333180"/>
                    <a:gd name="connsiteY0" fmla="*/ 0 h 0"/>
                    <a:gd name="connsiteX1" fmla="*/ 339368 w 333180"/>
                    <a:gd name="connsiteY1" fmla="*/ 0 h 0"/>
                  </a:gdLst>
                  <a:ahLst/>
                  <a:cxnLst>
                    <a:cxn ang="0">
                      <a:pos x="connsiteX0" y="connsiteY0"/>
                    </a:cxn>
                    <a:cxn ang="0">
                      <a:pos x="connsiteX1" y="connsiteY1"/>
                    </a:cxn>
                  </a:cxnLst>
                  <a:rect l="l" t="t" r="r" b="b"/>
                  <a:pathLst>
                    <a:path w="333180">
                      <a:moveTo>
                        <a:pt x="0" y="0"/>
                      </a:moveTo>
                      <a:lnTo>
                        <a:pt x="339368"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1" name="Freeform 42">
                  <a:extLst>
                    <a:ext uri="{FF2B5EF4-FFF2-40B4-BE49-F238E27FC236}">
                      <a16:creationId xmlns:a16="http://schemas.microsoft.com/office/drawing/2014/main" id="{7D40BC03-7688-4832-8B51-CD0ECD3F5366}"/>
                    </a:ext>
                  </a:extLst>
                </p:cNvPr>
                <p:cNvSpPr/>
                <p:nvPr/>
              </p:nvSpPr>
              <p:spPr>
                <a:xfrm>
                  <a:off x="4155459" y="3435061"/>
                  <a:ext cx="197997" cy="19811"/>
                </a:xfrm>
                <a:custGeom>
                  <a:avLst/>
                  <a:gdLst>
                    <a:gd name="connsiteX0" fmla="*/ 0 w 95194"/>
                    <a:gd name="connsiteY0" fmla="*/ 0 h 0"/>
                    <a:gd name="connsiteX1" fmla="*/ 97384 w 95194"/>
                    <a:gd name="connsiteY1" fmla="*/ 0 h 0"/>
                  </a:gdLst>
                  <a:ahLst/>
                  <a:cxnLst>
                    <a:cxn ang="0">
                      <a:pos x="connsiteX0" y="connsiteY0"/>
                    </a:cxn>
                    <a:cxn ang="0">
                      <a:pos x="connsiteX1" y="connsiteY1"/>
                    </a:cxn>
                  </a:cxnLst>
                  <a:rect l="l" t="t" r="r" b="b"/>
                  <a:pathLst>
                    <a:path w="95194">
                      <a:moveTo>
                        <a:pt x="0" y="0"/>
                      </a:moveTo>
                      <a:lnTo>
                        <a:pt x="97384"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2" name="Freeform 43">
                  <a:extLst>
                    <a:ext uri="{FF2B5EF4-FFF2-40B4-BE49-F238E27FC236}">
                      <a16:creationId xmlns:a16="http://schemas.microsoft.com/office/drawing/2014/main" id="{69FAECD6-66FE-4F45-A7B8-3B22B82E8714}"/>
                    </a:ext>
                  </a:extLst>
                </p:cNvPr>
                <p:cNvSpPr/>
                <p:nvPr/>
              </p:nvSpPr>
              <p:spPr>
                <a:xfrm>
                  <a:off x="4277031" y="3025955"/>
                  <a:ext cx="118799" cy="118868"/>
                </a:xfrm>
                <a:custGeom>
                  <a:avLst/>
                  <a:gdLst>
                    <a:gd name="connsiteX0" fmla="*/ 0 w 57116"/>
                    <a:gd name="connsiteY0" fmla="*/ 60007 h 57150"/>
                    <a:gd name="connsiteX1" fmla="*/ 59972 w 57116"/>
                    <a:gd name="connsiteY1" fmla="*/ 0 h 57150"/>
                  </a:gdLst>
                  <a:ahLst/>
                  <a:cxnLst>
                    <a:cxn ang="0">
                      <a:pos x="connsiteX0" y="connsiteY0"/>
                    </a:cxn>
                    <a:cxn ang="0">
                      <a:pos x="connsiteX1" y="connsiteY1"/>
                    </a:cxn>
                  </a:cxnLst>
                  <a:rect l="l" t="t" r="r" b="b"/>
                  <a:pathLst>
                    <a:path w="57116" h="57150">
                      <a:moveTo>
                        <a:pt x="0" y="60007"/>
                      </a:moveTo>
                      <a:lnTo>
                        <a:pt x="59972"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3" name="Freeform 44">
                  <a:extLst>
                    <a:ext uri="{FF2B5EF4-FFF2-40B4-BE49-F238E27FC236}">
                      <a16:creationId xmlns:a16="http://schemas.microsoft.com/office/drawing/2014/main" id="{4EE1E453-3E4D-47A9-B0E8-6F16E1366CCA}"/>
                    </a:ext>
                  </a:extLst>
                </p:cNvPr>
                <p:cNvSpPr/>
                <p:nvPr/>
              </p:nvSpPr>
              <p:spPr>
                <a:xfrm>
                  <a:off x="4256835" y="2645977"/>
                  <a:ext cx="19799" cy="79245"/>
                </a:xfrm>
                <a:custGeom>
                  <a:avLst/>
                  <a:gdLst>
                    <a:gd name="connsiteX0" fmla="*/ 0 w 0"/>
                    <a:gd name="connsiteY0" fmla="*/ 46291 h 38100"/>
                    <a:gd name="connsiteX1" fmla="*/ 0 w 0"/>
                    <a:gd name="connsiteY1" fmla="*/ 0 h 38100"/>
                  </a:gdLst>
                  <a:ahLst/>
                  <a:cxnLst>
                    <a:cxn ang="0">
                      <a:pos x="connsiteX0" y="connsiteY0"/>
                    </a:cxn>
                    <a:cxn ang="0">
                      <a:pos x="connsiteX1" y="connsiteY1"/>
                    </a:cxn>
                  </a:cxnLst>
                  <a:rect l="l" t="t" r="r" b="b"/>
                  <a:pathLst>
                    <a:path h="38100">
                      <a:moveTo>
                        <a:pt x="0" y="46291"/>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4" name="Freeform 45">
                  <a:extLst>
                    <a:ext uri="{FF2B5EF4-FFF2-40B4-BE49-F238E27FC236}">
                      <a16:creationId xmlns:a16="http://schemas.microsoft.com/office/drawing/2014/main" id="{64289278-4203-4B5C-8128-DF86EF6B88C7}"/>
                    </a:ext>
                  </a:extLst>
                </p:cNvPr>
                <p:cNvSpPr/>
                <p:nvPr/>
              </p:nvSpPr>
              <p:spPr>
                <a:xfrm>
                  <a:off x="4219810" y="2592484"/>
                  <a:ext cx="59399" cy="59434"/>
                </a:xfrm>
                <a:custGeom>
                  <a:avLst/>
                  <a:gdLst>
                    <a:gd name="connsiteX0" fmla="*/ 35603 w 28558"/>
                    <a:gd name="connsiteY0" fmla="*/ 30861 h 28575"/>
                    <a:gd name="connsiteX1" fmla="*/ 17801 w 28558"/>
                    <a:gd name="connsiteY1" fmla="*/ 0 h 28575"/>
                    <a:gd name="connsiteX2" fmla="*/ 0 w 28558"/>
                    <a:gd name="connsiteY2" fmla="*/ 30861 h 28575"/>
                    <a:gd name="connsiteX3" fmla="*/ 35603 w 28558"/>
                    <a:gd name="connsiteY3" fmla="*/ 30861 h 28575"/>
                  </a:gdLst>
                  <a:ahLst/>
                  <a:cxnLst>
                    <a:cxn ang="0">
                      <a:pos x="connsiteX0" y="connsiteY0"/>
                    </a:cxn>
                    <a:cxn ang="0">
                      <a:pos x="connsiteX1" y="connsiteY1"/>
                    </a:cxn>
                    <a:cxn ang="0">
                      <a:pos x="connsiteX2" y="connsiteY2"/>
                    </a:cxn>
                    <a:cxn ang="0">
                      <a:pos x="connsiteX3" y="connsiteY3"/>
                    </a:cxn>
                  </a:cxnLst>
                  <a:rect l="l" t="t" r="r" b="b"/>
                  <a:pathLst>
                    <a:path w="28558" h="28575">
                      <a:moveTo>
                        <a:pt x="35603" y="30861"/>
                      </a:moveTo>
                      <a:lnTo>
                        <a:pt x="17801" y="0"/>
                      </a:lnTo>
                      <a:lnTo>
                        <a:pt x="0" y="30861"/>
                      </a:lnTo>
                      <a:lnTo>
                        <a:pt x="35603" y="3086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5" name="Freeform 46">
                  <a:extLst>
                    <a:ext uri="{FF2B5EF4-FFF2-40B4-BE49-F238E27FC236}">
                      <a16:creationId xmlns:a16="http://schemas.microsoft.com/office/drawing/2014/main" id="{8EA6E867-79DA-42AB-B7A4-789F2E157FA9}"/>
                    </a:ext>
                  </a:extLst>
                </p:cNvPr>
                <p:cNvSpPr/>
                <p:nvPr/>
              </p:nvSpPr>
              <p:spPr>
                <a:xfrm>
                  <a:off x="4559770" y="2799711"/>
                  <a:ext cx="59399" cy="59434"/>
                </a:xfrm>
                <a:custGeom>
                  <a:avLst/>
                  <a:gdLst>
                    <a:gd name="connsiteX0" fmla="*/ 0 w 28558"/>
                    <a:gd name="connsiteY0" fmla="*/ 32766 h 28575"/>
                    <a:gd name="connsiteX1" fmla="*/ 32747 w 28558"/>
                    <a:gd name="connsiteY1" fmla="*/ 0 h 28575"/>
                  </a:gdLst>
                  <a:ahLst/>
                  <a:cxnLst>
                    <a:cxn ang="0">
                      <a:pos x="connsiteX0" y="connsiteY0"/>
                    </a:cxn>
                    <a:cxn ang="0">
                      <a:pos x="connsiteX1" y="connsiteY1"/>
                    </a:cxn>
                  </a:cxnLst>
                  <a:rect l="l" t="t" r="r" b="b"/>
                  <a:pathLst>
                    <a:path w="28558" h="28575">
                      <a:moveTo>
                        <a:pt x="0" y="32766"/>
                      </a:moveTo>
                      <a:lnTo>
                        <a:pt x="32747"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6" name="Freeform 47">
                  <a:extLst>
                    <a:ext uri="{FF2B5EF4-FFF2-40B4-BE49-F238E27FC236}">
                      <a16:creationId xmlns:a16="http://schemas.microsoft.com/office/drawing/2014/main" id="{784DF34C-287A-4FF3-BD15-356CCC00B10E}"/>
                    </a:ext>
                  </a:extLst>
                </p:cNvPr>
                <p:cNvSpPr/>
                <p:nvPr/>
              </p:nvSpPr>
              <p:spPr>
                <a:xfrm>
                  <a:off x="4594024" y="2762069"/>
                  <a:ext cx="59399" cy="59434"/>
                </a:xfrm>
                <a:custGeom>
                  <a:avLst/>
                  <a:gdLst>
                    <a:gd name="connsiteX0" fmla="*/ 25226 w 28558"/>
                    <a:gd name="connsiteY0" fmla="*/ 34385 h 28575"/>
                    <a:gd name="connsiteX1" fmla="*/ 34460 w 28558"/>
                    <a:gd name="connsiteY1" fmla="*/ 0 h 28575"/>
                    <a:gd name="connsiteX2" fmla="*/ 0 w 28558"/>
                    <a:gd name="connsiteY2" fmla="*/ 9144 h 28575"/>
                    <a:gd name="connsiteX3" fmla="*/ 25226 w 28558"/>
                    <a:gd name="connsiteY3" fmla="*/ 34385 h 28575"/>
                  </a:gdLst>
                  <a:ahLst/>
                  <a:cxnLst>
                    <a:cxn ang="0">
                      <a:pos x="connsiteX0" y="connsiteY0"/>
                    </a:cxn>
                    <a:cxn ang="0">
                      <a:pos x="connsiteX1" y="connsiteY1"/>
                    </a:cxn>
                    <a:cxn ang="0">
                      <a:pos x="connsiteX2" y="connsiteY2"/>
                    </a:cxn>
                    <a:cxn ang="0">
                      <a:pos x="connsiteX3" y="connsiteY3"/>
                    </a:cxn>
                  </a:cxnLst>
                  <a:rect l="l" t="t" r="r" b="b"/>
                  <a:pathLst>
                    <a:path w="28558" h="28575">
                      <a:moveTo>
                        <a:pt x="25226" y="34385"/>
                      </a:moveTo>
                      <a:lnTo>
                        <a:pt x="34460" y="0"/>
                      </a:lnTo>
                      <a:lnTo>
                        <a:pt x="0" y="9144"/>
                      </a:lnTo>
                      <a:lnTo>
                        <a:pt x="25226" y="34385"/>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7" name="Freeform 48">
                  <a:extLst>
                    <a:ext uri="{FF2B5EF4-FFF2-40B4-BE49-F238E27FC236}">
                      <a16:creationId xmlns:a16="http://schemas.microsoft.com/office/drawing/2014/main" id="{192A7E61-48A7-4174-BF19-4DC4228C6941}"/>
                    </a:ext>
                  </a:extLst>
                </p:cNvPr>
                <p:cNvSpPr/>
                <p:nvPr/>
              </p:nvSpPr>
              <p:spPr>
                <a:xfrm>
                  <a:off x="4685302" y="3171175"/>
                  <a:ext cx="79199" cy="19811"/>
                </a:xfrm>
                <a:custGeom>
                  <a:avLst/>
                  <a:gdLst>
                    <a:gd name="connsiteX0" fmla="*/ 0 w 38077"/>
                    <a:gd name="connsiteY0" fmla="*/ 0 h 0"/>
                    <a:gd name="connsiteX1" fmla="*/ 46360 w 38077"/>
                    <a:gd name="connsiteY1" fmla="*/ 0 h 0"/>
                  </a:gdLst>
                  <a:ahLst/>
                  <a:cxnLst>
                    <a:cxn ang="0">
                      <a:pos x="connsiteX0" y="connsiteY0"/>
                    </a:cxn>
                    <a:cxn ang="0">
                      <a:pos x="connsiteX1" y="connsiteY1"/>
                    </a:cxn>
                  </a:cxnLst>
                  <a:rect l="l" t="t" r="r" b="b"/>
                  <a:pathLst>
                    <a:path w="38077">
                      <a:moveTo>
                        <a:pt x="0" y="0"/>
                      </a:moveTo>
                      <a:lnTo>
                        <a:pt x="4636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8" name="Freeform 49">
                  <a:extLst>
                    <a:ext uri="{FF2B5EF4-FFF2-40B4-BE49-F238E27FC236}">
                      <a16:creationId xmlns:a16="http://schemas.microsoft.com/office/drawing/2014/main" id="{A77E9D21-2041-4C4C-AC62-6D184AFA2892}"/>
                    </a:ext>
                  </a:extLst>
                </p:cNvPr>
                <p:cNvSpPr/>
                <p:nvPr/>
              </p:nvSpPr>
              <p:spPr>
                <a:xfrm>
                  <a:off x="4770836" y="3134126"/>
                  <a:ext cx="59399" cy="59434"/>
                </a:xfrm>
                <a:custGeom>
                  <a:avLst/>
                  <a:gdLst>
                    <a:gd name="connsiteX0" fmla="*/ 0 w 28558"/>
                    <a:gd name="connsiteY0" fmla="*/ 35624 h 28575"/>
                    <a:gd name="connsiteX1" fmla="*/ 30843 w 28558"/>
                    <a:gd name="connsiteY1" fmla="*/ 17812 h 28575"/>
                    <a:gd name="connsiteX2" fmla="*/ 0 w 28558"/>
                    <a:gd name="connsiteY2" fmla="*/ 0 h 28575"/>
                    <a:gd name="connsiteX3" fmla="*/ 0 w 28558"/>
                    <a:gd name="connsiteY3" fmla="*/ 35624 h 28575"/>
                  </a:gdLst>
                  <a:ahLst/>
                  <a:cxnLst>
                    <a:cxn ang="0">
                      <a:pos x="connsiteX0" y="connsiteY0"/>
                    </a:cxn>
                    <a:cxn ang="0">
                      <a:pos x="connsiteX1" y="connsiteY1"/>
                    </a:cxn>
                    <a:cxn ang="0">
                      <a:pos x="connsiteX2" y="connsiteY2"/>
                    </a:cxn>
                    <a:cxn ang="0">
                      <a:pos x="connsiteX3" y="connsiteY3"/>
                    </a:cxn>
                  </a:cxnLst>
                  <a:rect l="l" t="t" r="r" b="b"/>
                  <a:pathLst>
                    <a:path w="28558" h="28575">
                      <a:moveTo>
                        <a:pt x="0" y="35624"/>
                      </a:moveTo>
                      <a:lnTo>
                        <a:pt x="30843" y="17812"/>
                      </a:lnTo>
                      <a:lnTo>
                        <a:pt x="0" y="0"/>
                      </a:lnTo>
                      <a:lnTo>
                        <a:pt x="0" y="3562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09" name="Freeform 50">
                  <a:extLst>
                    <a:ext uri="{FF2B5EF4-FFF2-40B4-BE49-F238E27FC236}">
                      <a16:creationId xmlns:a16="http://schemas.microsoft.com/office/drawing/2014/main" id="{AE1DC7F4-006F-4501-842C-7DC1A00B16BA}"/>
                    </a:ext>
                  </a:extLst>
                </p:cNvPr>
                <p:cNvSpPr/>
                <p:nvPr/>
              </p:nvSpPr>
              <p:spPr>
                <a:xfrm>
                  <a:off x="4559770" y="3474286"/>
                  <a:ext cx="59399" cy="59434"/>
                </a:xfrm>
                <a:custGeom>
                  <a:avLst/>
                  <a:gdLst>
                    <a:gd name="connsiteX0" fmla="*/ 0 w 28558"/>
                    <a:gd name="connsiteY0" fmla="*/ 0 h 28575"/>
                    <a:gd name="connsiteX1" fmla="*/ 32747 w 28558"/>
                    <a:gd name="connsiteY1" fmla="*/ 32766 h 28575"/>
                  </a:gdLst>
                  <a:ahLst/>
                  <a:cxnLst>
                    <a:cxn ang="0">
                      <a:pos x="connsiteX0" y="connsiteY0"/>
                    </a:cxn>
                    <a:cxn ang="0">
                      <a:pos x="connsiteX1" y="connsiteY1"/>
                    </a:cxn>
                  </a:cxnLst>
                  <a:rect l="l" t="t" r="r" b="b"/>
                  <a:pathLst>
                    <a:path w="28558" h="28575">
                      <a:moveTo>
                        <a:pt x="0" y="0"/>
                      </a:moveTo>
                      <a:lnTo>
                        <a:pt x="32747"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0" name="Freeform 51">
                  <a:extLst>
                    <a:ext uri="{FF2B5EF4-FFF2-40B4-BE49-F238E27FC236}">
                      <a16:creationId xmlns:a16="http://schemas.microsoft.com/office/drawing/2014/main" id="{CA7926BC-9F16-4E45-A617-430186E6AF0E}"/>
                    </a:ext>
                  </a:extLst>
                </p:cNvPr>
                <p:cNvSpPr/>
                <p:nvPr/>
              </p:nvSpPr>
              <p:spPr>
                <a:xfrm>
                  <a:off x="4594024" y="3508559"/>
                  <a:ext cx="59399" cy="59434"/>
                </a:xfrm>
                <a:custGeom>
                  <a:avLst/>
                  <a:gdLst>
                    <a:gd name="connsiteX0" fmla="*/ 0 w 28558"/>
                    <a:gd name="connsiteY0" fmla="*/ 25241 h 28575"/>
                    <a:gd name="connsiteX1" fmla="*/ 34460 w 28558"/>
                    <a:gd name="connsiteY1" fmla="*/ 34480 h 28575"/>
                    <a:gd name="connsiteX2" fmla="*/ 25226 w 28558"/>
                    <a:gd name="connsiteY2" fmla="*/ 0 h 28575"/>
                    <a:gd name="connsiteX3" fmla="*/ 0 w 28558"/>
                    <a:gd name="connsiteY3" fmla="*/ 25241 h 28575"/>
                  </a:gdLst>
                  <a:ahLst/>
                  <a:cxnLst>
                    <a:cxn ang="0">
                      <a:pos x="connsiteX0" y="connsiteY0"/>
                    </a:cxn>
                    <a:cxn ang="0">
                      <a:pos x="connsiteX1" y="connsiteY1"/>
                    </a:cxn>
                    <a:cxn ang="0">
                      <a:pos x="connsiteX2" y="connsiteY2"/>
                    </a:cxn>
                    <a:cxn ang="0">
                      <a:pos x="connsiteX3" y="connsiteY3"/>
                    </a:cxn>
                  </a:cxnLst>
                  <a:rect l="l" t="t" r="r" b="b"/>
                  <a:pathLst>
                    <a:path w="28558" h="28575">
                      <a:moveTo>
                        <a:pt x="0" y="25241"/>
                      </a:moveTo>
                      <a:lnTo>
                        <a:pt x="34460" y="34480"/>
                      </a:lnTo>
                      <a:lnTo>
                        <a:pt x="25226" y="0"/>
                      </a:lnTo>
                      <a:lnTo>
                        <a:pt x="0" y="25241"/>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1" name="Freeform 52">
                  <a:extLst>
                    <a:ext uri="{FF2B5EF4-FFF2-40B4-BE49-F238E27FC236}">
                      <a16:creationId xmlns:a16="http://schemas.microsoft.com/office/drawing/2014/main" id="{A6A2682A-D6DE-497D-AEFE-0DDF87489BCC}"/>
                    </a:ext>
                  </a:extLst>
                </p:cNvPr>
                <p:cNvSpPr/>
                <p:nvPr/>
              </p:nvSpPr>
              <p:spPr>
                <a:xfrm>
                  <a:off x="4256835" y="3599891"/>
                  <a:ext cx="19799" cy="79245"/>
                </a:xfrm>
                <a:custGeom>
                  <a:avLst/>
                  <a:gdLst>
                    <a:gd name="connsiteX0" fmla="*/ 0 w 0"/>
                    <a:gd name="connsiteY0" fmla="*/ 0 h 38100"/>
                    <a:gd name="connsiteX1" fmla="*/ 0 w 0"/>
                    <a:gd name="connsiteY1" fmla="*/ 46387 h 38100"/>
                  </a:gdLst>
                  <a:ahLst/>
                  <a:cxnLst>
                    <a:cxn ang="0">
                      <a:pos x="connsiteX0" y="connsiteY0"/>
                    </a:cxn>
                    <a:cxn ang="0">
                      <a:pos x="connsiteX1" y="connsiteY1"/>
                    </a:cxn>
                  </a:cxnLst>
                  <a:rect l="l" t="t" r="r" b="b"/>
                  <a:pathLst>
                    <a:path h="38100">
                      <a:moveTo>
                        <a:pt x="0" y="0"/>
                      </a:moveTo>
                      <a:lnTo>
                        <a:pt x="0" y="46387"/>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2" name="Freeform 53">
                  <a:extLst>
                    <a:ext uri="{FF2B5EF4-FFF2-40B4-BE49-F238E27FC236}">
                      <a16:creationId xmlns:a16="http://schemas.microsoft.com/office/drawing/2014/main" id="{1A3E004A-0FAB-491E-8972-CB31B747EA7F}"/>
                    </a:ext>
                  </a:extLst>
                </p:cNvPr>
                <p:cNvSpPr/>
                <p:nvPr/>
              </p:nvSpPr>
              <p:spPr>
                <a:xfrm>
                  <a:off x="4219810" y="3685475"/>
                  <a:ext cx="59399" cy="59434"/>
                </a:xfrm>
                <a:custGeom>
                  <a:avLst/>
                  <a:gdLst>
                    <a:gd name="connsiteX0" fmla="*/ 0 w 28558"/>
                    <a:gd name="connsiteY0" fmla="*/ 0 h 28575"/>
                    <a:gd name="connsiteX1" fmla="*/ 17801 w 28558"/>
                    <a:gd name="connsiteY1" fmla="*/ 30861 h 28575"/>
                    <a:gd name="connsiteX2" fmla="*/ 35603 w 28558"/>
                    <a:gd name="connsiteY2" fmla="*/ 0 h 28575"/>
                    <a:gd name="connsiteX3" fmla="*/ 0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0" y="0"/>
                      </a:moveTo>
                      <a:lnTo>
                        <a:pt x="17801" y="30861"/>
                      </a:lnTo>
                      <a:lnTo>
                        <a:pt x="35603" y="0"/>
                      </a:lnTo>
                      <a:lnTo>
                        <a:pt x="0"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3" name="Freeform 54">
                  <a:extLst>
                    <a:ext uri="{FF2B5EF4-FFF2-40B4-BE49-F238E27FC236}">
                      <a16:creationId xmlns:a16="http://schemas.microsoft.com/office/drawing/2014/main" id="{97FFE6A9-CF5B-4353-A6EA-FFBCF40B8484}"/>
                    </a:ext>
                  </a:extLst>
                </p:cNvPr>
                <p:cNvSpPr/>
                <p:nvPr/>
              </p:nvSpPr>
              <p:spPr>
                <a:xfrm>
                  <a:off x="3885589" y="3474286"/>
                  <a:ext cx="59399" cy="59434"/>
                </a:xfrm>
                <a:custGeom>
                  <a:avLst/>
                  <a:gdLst>
                    <a:gd name="connsiteX0" fmla="*/ 32747 w 28558"/>
                    <a:gd name="connsiteY0" fmla="*/ 0 h 28575"/>
                    <a:gd name="connsiteX1" fmla="*/ 0 w 28558"/>
                    <a:gd name="connsiteY1" fmla="*/ 32766 h 28575"/>
                  </a:gdLst>
                  <a:ahLst/>
                  <a:cxnLst>
                    <a:cxn ang="0">
                      <a:pos x="connsiteX0" y="connsiteY0"/>
                    </a:cxn>
                    <a:cxn ang="0">
                      <a:pos x="connsiteX1" y="connsiteY1"/>
                    </a:cxn>
                  </a:cxnLst>
                  <a:rect l="l" t="t" r="r" b="b"/>
                  <a:pathLst>
                    <a:path w="28558" h="28575">
                      <a:moveTo>
                        <a:pt x="32747" y="0"/>
                      </a:moveTo>
                      <a:lnTo>
                        <a:pt x="0" y="32766"/>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4" name="Freeform 55">
                  <a:extLst>
                    <a:ext uri="{FF2B5EF4-FFF2-40B4-BE49-F238E27FC236}">
                      <a16:creationId xmlns:a16="http://schemas.microsoft.com/office/drawing/2014/main" id="{24884838-B1FB-4A67-B3A9-4B3D4510985D}"/>
                    </a:ext>
                  </a:extLst>
                </p:cNvPr>
                <p:cNvSpPr/>
                <p:nvPr/>
              </p:nvSpPr>
              <p:spPr>
                <a:xfrm>
                  <a:off x="3847971" y="3508559"/>
                  <a:ext cx="59399" cy="59434"/>
                </a:xfrm>
                <a:custGeom>
                  <a:avLst/>
                  <a:gdLst>
                    <a:gd name="connsiteX0" fmla="*/ 9234 w 28558"/>
                    <a:gd name="connsiteY0" fmla="*/ 0 h 28575"/>
                    <a:gd name="connsiteX1" fmla="*/ 0 w 28558"/>
                    <a:gd name="connsiteY1" fmla="*/ 34480 h 28575"/>
                    <a:gd name="connsiteX2" fmla="*/ 34365 w 28558"/>
                    <a:gd name="connsiteY2" fmla="*/ 25241 h 28575"/>
                    <a:gd name="connsiteX3" fmla="*/ 9234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9234" y="0"/>
                      </a:moveTo>
                      <a:lnTo>
                        <a:pt x="0" y="34480"/>
                      </a:lnTo>
                      <a:lnTo>
                        <a:pt x="34365" y="25241"/>
                      </a:lnTo>
                      <a:lnTo>
                        <a:pt x="9234"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5" name="Freeform 56">
                  <a:extLst>
                    <a:ext uri="{FF2B5EF4-FFF2-40B4-BE49-F238E27FC236}">
                      <a16:creationId xmlns:a16="http://schemas.microsoft.com/office/drawing/2014/main" id="{3D48444D-6B94-40A2-B6B1-7BB9C51D1A12}"/>
                    </a:ext>
                  </a:extLst>
                </p:cNvPr>
                <p:cNvSpPr/>
                <p:nvPr/>
              </p:nvSpPr>
              <p:spPr>
                <a:xfrm>
                  <a:off x="3731944" y="3171175"/>
                  <a:ext cx="79199" cy="19811"/>
                </a:xfrm>
                <a:custGeom>
                  <a:avLst/>
                  <a:gdLst>
                    <a:gd name="connsiteX0" fmla="*/ 46264 w 38077"/>
                    <a:gd name="connsiteY0" fmla="*/ 0 h 0"/>
                    <a:gd name="connsiteX1" fmla="*/ 0 w 38077"/>
                    <a:gd name="connsiteY1" fmla="*/ 0 h 0"/>
                  </a:gdLst>
                  <a:ahLst/>
                  <a:cxnLst>
                    <a:cxn ang="0">
                      <a:pos x="connsiteX0" y="connsiteY0"/>
                    </a:cxn>
                    <a:cxn ang="0">
                      <a:pos x="connsiteX1" y="connsiteY1"/>
                    </a:cxn>
                  </a:cxnLst>
                  <a:rect l="l" t="t" r="r" b="b"/>
                  <a:pathLst>
                    <a:path w="38077">
                      <a:moveTo>
                        <a:pt x="46264" y="0"/>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6" name="Freeform 57">
                  <a:extLst>
                    <a:ext uri="{FF2B5EF4-FFF2-40B4-BE49-F238E27FC236}">
                      <a16:creationId xmlns:a16="http://schemas.microsoft.com/office/drawing/2014/main" id="{1AA9CFF3-A75E-4BC8-A6C1-B9B3A46FC7E8}"/>
                    </a:ext>
                  </a:extLst>
                </p:cNvPr>
                <p:cNvSpPr/>
                <p:nvPr/>
              </p:nvSpPr>
              <p:spPr>
                <a:xfrm>
                  <a:off x="3678484" y="3134126"/>
                  <a:ext cx="59399" cy="59434"/>
                </a:xfrm>
                <a:custGeom>
                  <a:avLst/>
                  <a:gdLst>
                    <a:gd name="connsiteX0" fmla="*/ 30843 w 28558"/>
                    <a:gd name="connsiteY0" fmla="*/ 0 h 28575"/>
                    <a:gd name="connsiteX1" fmla="*/ 0 w 28558"/>
                    <a:gd name="connsiteY1" fmla="*/ 17812 h 28575"/>
                    <a:gd name="connsiteX2" fmla="*/ 30843 w 28558"/>
                    <a:gd name="connsiteY2" fmla="*/ 35624 h 28575"/>
                    <a:gd name="connsiteX3" fmla="*/ 30843 w 28558"/>
                    <a:gd name="connsiteY3" fmla="*/ 0 h 28575"/>
                  </a:gdLst>
                  <a:ahLst/>
                  <a:cxnLst>
                    <a:cxn ang="0">
                      <a:pos x="connsiteX0" y="connsiteY0"/>
                    </a:cxn>
                    <a:cxn ang="0">
                      <a:pos x="connsiteX1" y="connsiteY1"/>
                    </a:cxn>
                    <a:cxn ang="0">
                      <a:pos x="connsiteX2" y="connsiteY2"/>
                    </a:cxn>
                    <a:cxn ang="0">
                      <a:pos x="connsiteX3" y="connsiteY3"/>
                    </a:cxn>
                  </a:cxnLst>
                  <a:rect l="l" t="t" r="r" b="b"/>
                  <a:pathLst>
                    <a:path w="28558" h="28575">
                      <a:moveTo>
                        <a:pt x="30843" y="0"/>
                      </a:moveTo>
                      <a:lnTo>
                        <a:pt x="0" y="17812"/>
                      </a:lnTo>
                      <a:lnTo>
                        <a:pt x="30843" y="35624"/>
                      </a:lnTo>
                      <a:lnTo>
                        <a:pt x="30843" y="0"/>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7" name="Freeform 58">
                  <a:extLst>
                    <a:ext uri="{FF2B5EF4-FFF2-40B4-BE49-F238E27FC236}">
                      <a16:creationId xmlns:a16="http://schemas.microsoft.com/office/drawing/2014/main" id="{FDEEC987-B58C-46E2-8E52-78CF7368FE5B}"/>
                    </a:ext>
                  </a:extLst>
                </p:cNvPr>
                <p:cNvSpPr/>
                <p:nvPr/>
              </p:nvSpPr>
              <p:spPr>
                <a:xfrm>
                  <a:off x="3885589" y="2799711"/>
                  <a:ext cx="59399" cy="59434"/>
                </a:xfrm>
                <a:custGeom>
                  <a:avLst/>
                  <a:gdLst>
                    <a:gd name="connsiteX0" fmla="*/ 32747 w 28558"/>
                    <a:gd name="connsiteY0" fmla="*/ 32766 h 28575"/>
                    <a:gd name="connsiteX1" fmla="*/ 0 w 28558"/>
                    <a:gd name="connsiteY1" fmla="*/ 0 h 28575"/>
                  </a:gdLst>
                  <a:ahLst/>
                  <a:cxnLst>
                    <a:cxn ang="0">
                      <a:pos x="connsiteX0" y="connsiteY0"/>
                    </a:cxn>
                    <a:cxn ang="0">
                      <a:pos x="connsiteX1" y="connsiteY1"/>
                    </a:cxn>
                  </a:cxnLst>
                  <a:rect l="l" t="t" r="r" b="b"/>
                  <a:pathLst>
                    <a:path w="28558" h="28575">
                      <a:moveTo>
                        <a:pt x="32747" y="32766"/>
                      </a:moveTo>
                      <a:lnTo>
                        <a:pt x="0" y="0"/>
                      </a:lnTo>
                    </a:path>
                  </a:pathLst>
                </a:custGeom>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218" name="Freeform 59">
                  <a:extLst>
                    <a:ext uri="{FF2B5EF4-FFF2-40B4-BE49-F238E27FC236}">
                      <a16:creationId xmlns:a16="http://schemas.microsoft.com/office/drawing/2014/main" id="{E7AEF8D9-23C8-4372-BDC1-9A75AA7913B6}"/>
                    </a:ext>
                  </a:extLst>
                </p:cNvPr>
                <p:cNvSpPr/>
                <p:nvPr/>
              </p:nvSpPr>
              <p:spPr>
                <a:xfrm>
                  <a:off x="3847971" y="2762069"/>
                  <a:ext cx="59399" cy="59434"/>
                </a:xfrm>
                <a:custGeom>
                  <a:avLst/>
                  <a:gdLst>
                    <a:gd name="connsiteX0" fmla="*/ 34365 w 28558"/>
                    <a:gd name="connsiteY0" fmla="*/ 9144 h 28575"/>
                    <a:gd name="connsiteX1" fmla="*/ 0 w 28558"/>
                    <a:gd name="connsiteY1" fmla="*/ 0 h 28575"/>
                    <a:gd name="connsiteX2" fmla="*/ 9234 w 28558"/>
                    <a:gd name="connsiteY2" fmla="*/ 34385 h 28575"/>
                    <a:gd name="connsiteX3" fmla="*/ 34365 w 28558"/>
                    <a:gd name="connsiteY3" fmla="*/ 9144 h 28575"/>
                  </a:gdLst>
                  <a:ahLst/>
                  <a:cxnLst>
                    <a:cxn ang="0">
                      <a:pos x="connsiteX0" y="connsiteY0"/>
                    </a:cxn>
                    <a:cxn ang="0">
                      <a:pos x="connsiteX1" y="connsiteY1"/>
                    </a:cxn>
                    <a:cxn ang="0">
                      <a:pos x="connsiteX2" y="connsiteY2"/>
                    </a:cxn>
                    <a:cxn ang="0">
                      <a:pos x="connsiteX3" y="connsiteY3"/>
                    </a:cxn>
                  </a:cxnLst>
                  <a:rect l="l" t="t" r="r" b="b"/>
                  <a:pathLst>
                    <a:path w="28558" h="28575">
                      <a:moveTo>
                        <a:pt x="34365" y="9144"/>
                      </a:moveTo>
                      <a:lnTo>
                        <a:pt x="0" y="0"/>
                      </a:lnTo>
                      <a:lnTo>
                        <a:pt x="9234" y="34385"/>
                      </a:lnTo>
                      <a:lnTo>
                        <a:pt x="34365" y="9144"/>
                      </a:lnTo>
                      <a:close/>
                    </a:path>
                  </a:pathLst>
                </a:custGeom>
                <a:solidFill>
                  <a:srgbClr val="FF2F92"/>
                </a:solidFill>
                <a:ln w="25400" cap="flat">
                  <a:solidFill>
                    <a:srgbClr val="FF2F92"/>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grpSp>
      <p:grpSp>
        <p:nvGrpSpPr>
          <p:cNvPr id="2" name="Group 1">
            <a:extLst>
              <a:ext uri="{FF2B5EF4-FFF2-40B4-BE49-F238E27FC236}">
                <a16:creationId xmlns:a16="http://schemas.microsoft.com/office/drawing/2014/main" id="{C2188CDA-5FA3-5A4D-90BA-D7E9F33918AE}"/>
              </a:ext>
            </a:extLst>
          </p:cNvPr>
          <p:cNvGrpSpPr/>
          <p:nvPr/>
        </p:nvGrpSpPr>
        <p:grpSpPr>
          <a:xfrm>
            <a:off x="9186819" y="2817788"/>
            <a:ext cx="2468237" cy="2531971"/>
            <a:chOff x="9189212" y="2817628"/>
            <a:chExt cx="2468880" cy="2532631"/>
          </a:xfrm>
        </p:grpSpPr>
        <p:grpSp>
          <p:nvGrpSpPr>
            <p:cNvPr id="136" name="Group 135">
              <a:extLst>
                <a:ext uri="{FF2B5EF4-FFF2-40B4-BE49-F238E27FC236}">
                  <a16:creationId xmlns:a16="http://schemas.microsoft.com/office/drawing/2014/main" id="{D9A4F7D3-8160-47CE-9FC8-AC68844B425B}"/>
                </a:ext>
              </a:extLst>
            </p:cNvPr>
            <p:cNvGrpSpPr/>
            <p:nvPr/>
          </p:nvGrpSpPr>
          <p:grpSpPr>
            <a:xfrm>
              <a:off x="9189212" y="2817628"/>
              <a:ext cx="2468880" cy="2532631"/>
              <a:chOff x="9189212" y="2817628"/>
              <a:chExt cx="2468880" cy="2532631"/>
            </a:xfrm>
          </p:grpSpPr>
          <p:sp>
            <p:nvSpPr>
              <p:cNvPr id="137" name="Content Placeholder 2">
                <a:extLst>
                  <a:ext uri="{FF2B5EF4-FFF2-40B4-BE49-F238E27FC236}">
                    <a16:creationId xmlns:a16="http://schemas.microsoft.com/office/drawing/2014/main" id="{B35BEB5C-B716-4106-B1A7-4222CFC51933}"/>
                  </a:ext>
                </a:extLst>
              </p:cNvPr>
              <p:cNvSpPr txBox="1">
                <a:spLocks/>
              </p:cNvSpPr>
              <p:nvPr/>
            </p:nvSpPr>
            <p:spPr>
              <a:xfrm>
                <a:off x="9189212" y="4611852"/>
                <a:ext cx="2468880" cy="738407"/>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Evolving technology landscape</a:t>
                </a:r>
              </a:p>
            </p:txBody>
          </p:sp>
          <p:sp>
            <p:nvSpPr>
              <p:cNvPr id="138" name="Freeform 29">
                <a:extLst>
                  <a:ext uri="{FF2B5EF4-FFF2-40B4-BE49-F238E27FC236}">
                    <a16:creationId xmlns:a16="http://schemas.microsoft.com/office/drawing/2014/main" id="{72199DDE-8E39-48F0-B8EA-C29207B5A056}"/>
                  </a:ext>
                </a:extLst>
              </p:cNvPr>
              <p:cNvSpPr>
                <a:spLocks noChangeAspect="1" noEditPoints="1"/>
              </p:cNvSpPr>
              <p:nvPr/>
            </p:nvSpPr>
            <p:spPr bwMode="auto">
              <a:xfrm>
                <a:off x="9389273" y="2817628"/>
                <a:ext cx="2091003" cy="1109025"/>
              </a:xfrm>
              <a:custGeom>
                <a:avLst/>
                <a:gdLst>
                  <a:gd name="T0" fmla="*/ 35 w 385"/>
                  <a:gd name="T1" fmla="*/ 119 h 204"/>
                  <a:gd name="T2" fmla="*/ 37 w 385"/>
                  <a:gd name="T3" fmla="*/ 49 h 204"/>
                  <a:gd name="T4" fmla="*/ 78 w 385"/>
                  <a:gd name="T5" fmla="*/ 24 h 204"/>
                  <a:gd name="T6" fmla="*/ 130 w 385"/>
                  <a:gd name="T7" fmla="*/ 0 h 204"/>
                  <a:gd name="T8" fmla="*/ 162 w 385"/>
                  <a:gd name="T9" fmla="*/ 53 h 204"/>
                  <a:gd name="T10" fmla="*/ 130 w 385"/>
                  <a:gd name="T11" fmla="*/ 16 h 204"/>
                  <a:gd name="T12" fmla="*/ 99 w 385"/>
                  <a:gd name="T13" fmla="*/ 38 h 204"/>
                  <a:gd name="T14" fmla="*/ 88 w 385"/>
                  <a:gd name="T15" fmla="*/ 42 h 204"/>
                  <a:gd name="T16" fmla="*/ 51 w 385"/>
                  <a:gd name="T17" fmla="*/ 60 h 204"/>
                  <a:gd name="T18" fmla="*/ 41 w 385"/>
                  <a:gd name="T19" fmla="*/ 66 h 204"/>
                  <a:gd name="T20" fmla="*/ 36 w 385"/>
                  <a:gd name="T21" fmla="*/ 65 h 204"/>
                  <a:gd name="T22" fmla="*/ 36 w 385"/>
                  <a:gd name="T23" fmla="*/ 103 h 204"/>
                  <a:gd name="T24" fmla="*/ 50 w 385"/>
                  <a:gd name="T25" fmla="*/ 98 h 204"/>
                  <a:gd name="T26" fmla="*/ 57 w 385"/>
                  <a:gd name="T27" fmla="*/ 105 h 204"/>
                  <a:gd name="T28" fmla="*/ 361 w 385"/>
                  <a:gd name="T29" fmla="*/ 67 h 204"/>
                  <a:gd name="T30" fmla="*/ 282 w 385"/>
                  <a:gd name="T31" fmla="*/ 53 h 204"/>
                  <a:gd name="T32" fmla="*/ 267 w 385"/>
                  <a:gd name="T33" fmla="*/ 52 h 204"/>
                  <a:gd name="T34" fmla="*/ 282 w 385"/>
                  <a:gd name="T35" fmla="*/ 70 h 204"/>
                  <a:gd name="T36" fmla="*/ 293 w 385"/>
                  <a:gd name="T37" fmla="*/ 66 h 204"/>
                  <a:gd name="T38" fmla="*/ 319 w 385"/>
                  <a:gd name="T39" fmla="*/ 47 h 204"/>
                  <a:gd name="T40" fmla="*/ 347 w 385"/>
                  <a:gd name="T41" fmla="*/ 81 h 204"/>
                  <a:gd name="T42" fmla="*/ 369 w 385"/>
                  <a:gd name="T43" fmla="*/ 103 h 204"/>
                  <a:gd name="T44" fmla="*/ 351 w 385"/>
                  <a:gd name="T45" fmla="*/ 123 h 204"/>
                  <a:gd name="T46" fmla="*/ 338 w 385"/>
                  <a:gd name="T47" fmla="*/ 117 h 204"/>
                  <a:gd name="T48" fmla="*/ 319 w 385"/>
                  <a:gd name="T49" fmla="*/ 133 h 204"/>
                  <a:gd name="T50" fmla="*/ 317 w 385"/>
                  <a:gd name="T51" fmla="*/ 149 h 204"/>
                  <a:gd name="T52" fmla="*/ 351 w 385"/>
                  <a:gd name="T53" fmla="*/ 139 h 204"/>
                  <a:gd name="T54" fmla="*/ 385 w 385"/>
                  <a:gd name="T55" fmla="*/ 103 h 204"/>
                  <a:gd name="T56" fmla="*/ 313 w 385"/>
                  <a:gd name="T57" fmla="*/ 138 h 204"/>
                  <a:gd name="T58" fmla="*/ 265 w 385"/>
                  <a:gd name="T59" fmla="*/ 189 h 204"/>
                  <a:gd name="T60" fmla="*/ 212 w 385"/>
                  <a:gd name="T61" fmla="*/ 204 h 204"/>
                  <a:gd name="T62" fmla="*/ 179 w 385"/>
                  <a:gd name="T63" fmla="*/ 192 h 204"/>
                  <a:gd name="T64" fmla="*/ 104 w 385"/>
                  <a:gd name="T65" fmla="*/ 185 h 204"/>
                  <a:gd name="T66" fmla="*/ 43 w 385"/>
                  <a:gd name="T67" fmla="*/ 142 h 204"/>
                  <a:gd name="T68" fmla="*/ 93 w 385"/>
                  <a:gd name="T69" fmla="*/ 99 h 204"/>
                  <a:gd name="T70" fmla="*/ 160 w 385"/>
                  <a:gd name="T71" fmla="*/ 65 h 204"/>
                  <a:gd name="T72" fmla="*/ 277 w 385"/>
                  <a:gd name="T73" fmla="*/ 86 h 204"/>
                  <a:gd name="T74" fmla="*/ 297 w 385"/>
                  <a:gd name="T75" fmla="*/ 137 h 204"/>
                  <a:gd name="T76" fmla="*/ 262 w 385"/>
                  <a:gd name="T77" fmla="*/ 100 h 204"/>
                  <a:gd name="T78" fmla="*/ 216 w 385"/>
                  <a:gd name="T79" fmla="*/ 47 h 204"/>
                  <a:gd name="T80" fmla="*/ 215 w 385"/>
                  <a:gd name="T81" fmla="*/ 47 h 204"/>
                  <a:gd name="T82" fmla="*/ 168 w 385"/>
                  <a:gd name="T83" fmla="*/ 87 h 204"/>
                  <a:gd name="T84" fmla="*/ 145 w 385"/>
                  <a:gd name="T85" fmla="*/ 79 h 204"/>
                  <a:gd name="T86" fmla="*/ 104 w 385"/>
                  <a:gd name="T87" fmla="*/ 118 h 204"/>
                  <a:gd name="T88" fmla="*/ 89 w 385"/>
                  <a:gd name="T89" fmla="*/ 114 h 204"/>
                  <a:gd name="T90" fmla="*/ 59 w 385"/>
                  <a:gd name="T91" fmla="*/ 142 h 204"/>
                  <a:gd name="T92" fmla="*/ 102 w 385"/>
                  <a:gd name="T93" fmla="*/ 168 h 204"/>
                  <a:gd name="T94" fmla="*/ 111 w 385"/>
                  <a:gd name="T95" fmla="*/ 170 h 204"/>
                  <a:gd name="T96" fmla="*/ 176 w 385"/>
                  <a:gd name="T97" fmla="*/ 176 h 204"/>
                  <a:gd name="T98" fmla="*/ 187 w 385"/>
                  <a:gd name="T99" fmla="*/ 177 h 204"/>
                  <a:gd name="T100" fmla="*/ 241 w 385"/>
                  <a:gd name="T101" fmla="*/ 172 h 204"/>
                  <a:gd name="T102" fmla="*/ 252 w 385"/>
                  <a:gd name="T103" fmla="*/ 169 h 204"/>
                  <a:gd name="T104" fmla="*/ 285 w 385"/>
                  <a:gd name="T105" fmla="*/ 16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 h="204">
                    <a:moveTo>
                      <a:pt x="44" y="118"/>
                    </a:moveTo>
                    <a:cubicBezTo>
                      <a:pt x="42" y="119"/>
                      <a:pt x="39" y="119"/>
                      <a:pt x="35" y="119"/>
                    </a:cubicBezTo>
                    <a:cubicBezTo>
                      <a:pt x="16" y="119"/>
                      <a:pt x="0" y="103"/>
                      <a:pt x="1" y="83"/>
                    </a:cubicBezTo>
                    <a:cubicBezTo>
                      <a:pt x="1" y="64"/>
                      <a:pt x="18" y="49"/>
                      <a:pt x="37" y="49"/>
                    </a:cubicBezTo>
                    <a:cubicBezTo>
                      <a:pt x="37" y="49"/>
                      <a:pt x="38" y="49"/>
                      <a:pt x="38" y="49"/>
                    </a:cubicBezTo>
                    <a:cubicBezTo>
                      <a:pt x="45" y="34"/>
                      <a:pt x="60" y="23"/>
                      <a:pt x="78" y="24"/>
                    </a:cubicBezTo>
                    <a:cubicBezTo>
                      <a:pt x="81" y="24"/>
                      <a:pt x="85" y="24"/>
                      <a:pt x="88" y="25"/>
                    </a:cubicBezTo>
                    <a:cubicBezTo>
                      <a:pt x="97" y="9"/>
                      <a:pt x="113" y="0"/>
                      <a:pt x="130" y="0"/>
                    </a:cubicBezTo>
                    <a:cubicBezTo>
                      <a:pt x="152" y="1"/>
                      <a:pt x="171" y="17"/>
                      <a:pt x="176" y="39"/>
                    </a:cubicBezTo>
                    <a:cubicBezTo>
                      <a:pt x="171" y="43"/>
                      <a:pt x="166" y="48"/>
                      <a:pt x="162" y="53"/>
                    </a:cubicBezTo>
                    <a:cubicBezTo>
                      <a:pt x="161" y="48"/>
                      <a:pt x="161" y="48"/>
                      <a:pt x="161" y="48"/>
                    </a:cubicBezTo>
                    <a:cubicBezTo>
                      <a:pt x="160" y="30"/>
                      <a:pt x="146" y="17"/>
                      <a:pt x="130" y="16"/>
                    </a:cubicBezTo>
                    <a:cubicBezTo>
                      <a:pt x="129" y="16"/>
                      <a:pt x="129" y="16"/>
                      <a:pt x="129" y="16"/>
                    </a:cubicBezTo>
                    <a:cubicBezTo>
                      <a:pt x="116" y="16"/>
                      <a:pt x="104" y="25"/>
                      <a:pt x="99" y="38"/>
                    </a:cubicBezTo>
                    <a:cubicBezTo>
                      <a:pt x="96" y="46"/>
                      <a:pt x="96" y="46"/>
                      <a:pt x="96" y="46"/>
                    </a:cubicBezTo>
                    <a:cubicBezTo>
                      <a:pt x="88" y="42"/>
                      <a:pt x="88" y="42"/>
                      <a:pt x="88" y="42"/>
                    </a:cubicBezTo>
                    <a:cubicBezTo>
                      <a:pt x="85" y="41"/>
                      <a:pt x="82" y="40"/>
                      <a:pt x="78" y="40"/>
                    </a:cubicBezTo>
                    <a:cubicBezTo>
                      <a:pt x="65" y="39"/>
                      <a:pt x="54" y="48"/>
                      <a:pt x="51" y="60"/>
                    </a:cubicBezTo>
                    <a:cubicBezTo>
                      <a:pt x="50" y="68"/>
                      <a:pt x="50" y="68"/>
                      <a:pt x="50" y="68"/>
                    </a:cubicBezTo>
                    <a:cubicBezTo>
                      <a:pt x="41" y="66"/>
                      <a:pt x="41" y="66"/>
                      <a:pt x="41" y="66"/>
                    </a:cubicBezTo>
                    <a:cubicBezTo>
                      <a:pt x="40" y="66"/>
                      <a:pt x="38" y="65"/>
                      <a:pt x="37" y="65"/>
                    </a:cubicBezTo>
                    <a:cubicBezTo>
                      <a:pt x="36" y="65"/>
                      <a:pt x="36" y="65"/>
                      <a:pt x="36" y="65"/>
                    </a:cubicBezTo>
                    <a:cubicBezTo>
                      <a:pt x="26" y="65"/>
                      <a:pt x="17" y="74"/>
                      <a:pt x="17" y="84"/>
                    </a:cubicBezTo>
                    <a:cubicBezTo>
                      <a:pt x="17" y="94"/>
                      <a:pt x="25" y="103"/>
                      <a:pt x="36" y="103"/>
                    </a:cubicBezTo>
                    <a:cubicBezTo>
                      <a:pt x="39" y="103"/>
                      <a:pt x="42" y="102"/>
                      <a:pt x="45" y="101"/>
                    </a:cubicBezTo>
                    <a:cubicBezTo>
                      <a:pt x="50" y="98"/>
                      <a:pt x="50" y="98"/>
                      <a:pt x="50" y="98"/>
                    </a:cubicBezTo>
                    <a:cubicBezTo>
                      <a:pt x="54" y="103"/>
                      <a:pt x="54" y="103"/>
                      <a:pt x="54" y="103"/>
                    </a:cubicBezTo>
                    <a:cubicBezTo>
                      <a:pt x="55" y="103"/>
                      <a:pt x="56" y="104"/>
                      <a:pt x="57" y="105"/>
                    </a:cubicBezTo>
                    <a:cubicBezTo>
                      <a:pt x="52" y="108"/>
                      <a:pt x="48" y="113"/>
                      <a:pt x="44" y="118"/>
                    </a:cubicBezTo>
                    <a:close/>
                    <a:moveTo>
                      <a:pt x="361" y="67"/>
                    </a:moveTo>
                    <a:cubicBezTo>
                      <a:pt x="357" y="47"/>
                      <a:pt x="340" y="32"/>
                      <a:pt x="320" y="31"/>
                    </a:cubicBezTo>
                    <a:cubicBezTo>
                      <a:pt x="304" y="31"/>
                      <a:pt x="290" y="39"/>
                      <a:pt x="282" y="53"/>
                    </a:cubicBezTo>
                    <a:cubicBezTo>
                      <a:pt x="279" y="52"/>
                      <a:pt x="276" y="52"/>
                      <a:pt x="274" y="52"/>
                    </a:cubicBezTo>
                    <a:cubicBezTo>
                      <a:pt x="271" y="52"/>
                      <a:pt x="269" y="52"/>
                      <a:pt x="267" y="52"/>
                    </a:cubicBezTo>
                    <a:cubicBezTo>
                      <a:pt x="271" y="57"/>
                      <a:pt x="274" y="63"/>
                      <a:pt x="276" y="68"/>
                    </a:cubicBezTo>
                    <a:cubicBezTo>
                      <a:pt x="278" y="69"/>
                      <a:pt x="280" y="69"/>
                      <a:pt x="282" y="70"/>
                    </a:cubicBezTo>
                    <a:cubicBezTo>
                      <a:pt x="290" y="74"/>
                      <a:pt x="290" y="74"/>
                      <a:pt x="290" y="74"/>
                    </a:cubicBezTo>
                    <a:cubicBezTo>
                      <a:pt x="293" y="66"/>
                      <a:pt x="293" y="66"/>
                      <a:pt x="293" y="66"/>
                    </a:cubicBezTo>
                    <a:cubicBezTo>
                      <a:pt x="298" y="54"/>
                      <a:pt x="308" y="47"/>
                      <a:pt x="319" y="47"/>
                    </a:cubicBezTo>
                    <a:cubicBezTo>
                      <a:pt x="319" y="47"/>
                      <a:pt x="319" y="47"/>
                      <a:pt x="319" y="47"/>
                    </a:cubicBezTo>
                    <a:cubicBezTo>
                      <a:pt x="333" y="48"/>
                      <a:pt x="345" y="59"/>
                      <a:pt x="346" y="75"/>
                    </a:cubicBezTo>
                    <a:cubicBezTo>
                      <a:pt x="347" y="81"/>
                      <a:pt x="347" y="81"/>
                      <a:pt x="347" y="81"/>
                    </a:cubicBezTo>
                    <a:cubicBezTo>
                      <a:pt x="353" y="82"/>
                      <a:pt x="353" y="82"/>
                      <a:pt x="353" y="82"/>
                    </a:cubicBezTo>
                    <a:cubicBezTo>
                      <a:pt x="362" y="83"/>
                      <a:pt x="369" y="92"/>
                      <a:pt x="369" y="103"/>
                    </a:cubicBezTo>
                    <a:cubicBezTo>
                      <a:pt x="369" y="109"/>
                      <a:pt x="366" y="115"/>
                      <a:pt x="362" y="119"/>
                    </a:cubicBezTo>
                    <a:cubicBezTo>
                      <a:pt x="360" y="121"/>
                      <a:pt x="356" y="123"/>
                      <a:pt x="351" y="123"/>
                    </a:cubicBezTo>
                    <a:cubicBezTo>
                      <a:pt x="349" y="123"/>
                      <a:pt x="347" y="122"/>
                      <a:pt x="344" y="121"/>
                    </a:cubicBezTo>
                    <a:cubicBezTo>
                      <a:pt x="338" y="117"/>
                      <a:pt x="338" y="117"/>
                      <a:pt x="338" y="117"/>
                    </a:cubicBezTo>
                    <a:cubicBezTo>
                      <a:pt x="333" y="124"/>
                      <a:pt x="333" y="124"/>
                      <a:pt x="333" y="124"/>
                    </a:cubicBezTo>
                    <a:cubicBezTo>
                      <a:pt x="330" y="129"/>
                      <a:pt x="325" y="132"/>
                      <a:pt x="319" y="133"/>
                    </a:cubicBezTo>
                    <a:cubicBezTo>
                      <a:pt x="319" y="134"/>
                      <a:pt x="319" y="135"/>
                      <a:pt x="319" y="136"/>
                    </a:cubicBezTo>
                    <a:cubicBezTo>
                      <a:pt x="319" y="140"/>
                      <a:pt x="318" y="145"/>
                      <a:pt x="317" y="149"/>
                    </a:cubicBezTo>
                    <a:cubicBezTo>
                      <a:pt x="327" y="149"/>
                      <a:pt x="336" y="145"/>
                      <a:pt x="343" y="138"/>
                    </a:cubicBezTo>
                    <a:cubicBezTo>
                      <a:pt x="345" y="139"/>
                      <a:pt x="348" y="139"/>
                      <a:pt x="351" y="139"/>
                    </a:cubicBezTo>
                    <a:cubicBezTo>
                      <a:pt x="359" y="139"/>
                      <a:pt x="367" y="136"/>
                      <a:pt x="373" y="130"/>
                    </a:cubicBezTo>
                    <a:cubicBezTo>
                      <a:pt x="380" y="123"/>
                      <a:pt x="385" y="114"/>
                      <a:pt x="385" y="103"/>
                    </a:cubicBezTo>
                    <a:cubicBezTo>
                      <a:pt x="385" y="86"/>
                      <a:pt x="375" y="72"/>
                      <a:pt x="361" y="67"/>
                    </a:cubicBezTo>
                    <a:close/>
                    <a:moveTo>
                      <a:pt x="313" y="138"/>
                    </a:moveTo>
                    <a:cubicBezTo>
                      <a:pt x="312" y="153"/>
                      <a:pt x="306" y="167"/>
                      <a:pt x="296" y="176"/>
                    </a:cubicBezTo>
                    <a:cubicBezTo>
                      <a:pt x="288" y="185"/>
                      <a:pt x="276" y="189"/>
                      <a:pt x="265" y="189"/>
                    </a:cubicBezTo>
                    <a:cubicBezTo>
                      <a:pt x="260" y="189"/>
                      <a:pt x="255" y="188"/>
                      <a:pt x="251" y="186"/>
                    </a:cubicBezTo>
                    <a:cubicBezTo>
                      <a:pt x="241" y="197"/>
                      <a:pt x="227" y="204"/>
                      <a:pt x="212" y="204"/>
                    </a:cubicBezTo>
                    <a:cubicBezTo>
                      <a:pt x="212" y="204"/>
                      <a:pt x="211" y="204"/>
                      <a:pt x="211" y="204"/>
                    </a:cubicBezTo>
                    <a:cubicBezTo>
                      <a:pt x="199" y="204"/>
                      <a:pt x="188" y="200"/>
                      <a:pt x="179" y="192"/>
                    </a:cubicBezTo>
                    <a:cubicBezTo>
                      <a:pt x="170" y="197"/>
                      <a:pt x="158" y="200"/>
                      <a:pt x="145" y="200"/>
                    </a:cubicBezTo>
                    <a:cubicBezTo>
                      <a:pt x="129" y="199"/>
                      <a:pt x="114" y="194"/>
                      <a:pt x="104" y="185"/>
                    </a:cubicBezTo>
                    <a:cubicBezTo>
                      <a:pt x="98" y="187"/>
                      <a:pt x="93" y="188"/>
                      <a:pt x="87" y="188"/>
                    </a:cubicBezTo>
                    <a:cubicBezTo>
                      <a:pt x="62" y="187"/>
                      <a:pt x="42" y="166"/>
                      <a:pt x="43" y="142"/>
                    </a:cubicBezTo>
                    <a:cubicBezTo>
                      <a:pt x="44" y="117"/>
                      <a:pt x="64" y="98"/>
                      <a:pt x="89" y="98"/>
                    </a:cubicBezTo>
                    <a:cubicBezTo>
                      <a:pt x="90" y="98"/>
                      <a:pt x="92" y="98"/>
                      <a:pt x="93" y="99"/>
                    </a:cubicBezTo>
                    <a:cubicBezTo>
                      <a:pt x="101" y="77"/>
                      <a:pt x="122" y="63"/>
                      <a:pt x="145" y="63"/>
                    </a:cubicBezTo>
                    <a:cubicBezTo>
                      <a:pt x="150" y="63"/>
                      <a:pt x="155" y="64"/>
                      <a:pt x="160" y="65"/>
                    </a:cubicBezTo>
                    <a:cubicBezTo>
                      <a:pt x="171" y="44"/>
                      <a:pt x="193" y="31"/>
                      <a:pt x="216" y="31"/>
                    </a:cubicBezTo>
                    <a:cubicBezTo>
                      <a:pt x="246" y="32"/>
                      <a:pt x="271" y="55"/>
                      <a:pt x="277" y="86"/>
                    </a:cubicBezTo>
                    <a:cubicBezTo>
                      <a:pt x="298" y="91"/>
                      <a:pt x="313" y="113"/>
                      <a:pt x="313" y="138"/>
                    </a:cubicBezTo>
                    <a:close/>
                    <a:moveTo>
                      <a:pt x="297" y="137"/>
                    </a:moveTo>
                    <a:cubicBezTo>
                      <a:pt x="297" y="118"/>
                      <a:pt x="285" y="102"/>
                      <a:pt x="269" y="101"/>
                    </a:cubicBezTo>
                    <a:cubicBezTo>
                      <a:pt x="262" y="100"/>
                      <a:pt x="262" y="100"/>
                      <a:pt x="262" y="100"/>
                    </a:cubicBezTo>
                    <a:cubicBezTo>
                      <a:pt x="262" y="93"/>
                      <a:pt x="262" y="93"/>
                      <a:pt x="262" y="93"/>
                    </a:cubicBezTo>
                    <a:cubicBezTo>
                      <a:pt x="259" y="68"/>
                      <a:pt x="240" y="48"/>
                      <a:pt x="216" y="47"/>
                    </a:cubicBezTo>
                    <a:cubicBezTo>
                      <a:pt x="216" y="47"/>
                      <a:pt x="216" y="47"/>
                      <a:pt x="216" y="47"/>
                    </a:cubicBezTo>
                    <a:cubicBezTo>
                      <a:pt x="216" y="47"/>
                      <a:pt x="215" y="47"/>
                      <a:pt x="215" y="47"/>
                    </a:cubicBezTo>
                    <a:cubicBezTo>
                      <a:pt x="196" y="47"/>
                      <a:pt x="179" y="59"/>
                      <a:pt x="172" y="79"/>
                    </a:cubicBezTo>
                    <a:cubicBezTo>
                      <a:pt x="168" y="87"/>
                      <a:pt x="168" y="87"/>
                      <a:pt x="168" y="87"/>
                    </a:cubicBezTo>
                    <a:cubicBezTo>
                      <a:pt x="161" y="83"/>
                      <a:pt x="161" y="83"/>
                      <a:pt x="161" y="83"/>
                    </a:cubicBezTo>
                    <a:cubicBezTo>
                      <a:pt x="156" y="81"/>
                      <a:pt x="151" y="79"/>
                      <a:pt x="145" y="79"/>
                    </a:cubicBezTo>
                    <a:cubicBezTo>
                      <a:pt x="126" y="79"/>
                      <a:pt x="110" y="91"/>
                      <a:pt x="106" y="109"/>
                    </a:cubicBezTo>
                    <a:cubicBezTo>
                      <a:pt x="104" y="118"/>
                      <a:pt x="104" y="118"/>
                      <a:pt x="104" y="118"/>
                    </a:cubicBezTo>
                    <a:cubicBezTo>
                      <a:pt x="96" y="115"/>
                      <a:pt x="96" y="115"/>
                      <a:pt x="96" y="115"/>
                    </a:cubicBezTo>
                    <a:cubicBezTo>
                      <a:pt x="94" y="115"/>
                      <a:pt x="92" y="114"/>
                      <a:pt x="89" y="114"/>
                    </a:cubicBezTo>
                    <a:cubicBezTo>
                      <a:pt x="89" y="114"/>
                      <a:pt x="88" y="114"/>
                      <a:pt x="88" y="114"/>
                    </a:cubicBezTo>
                    <a:cubicBezTo>
                      <a:pt x="72" y="114"/>
                      <a:pt x="59" y="127"/>
                      <a:pt x="59" y="142"/>
                    </a:cubicBezTo>
                    <a:cubicBezTo>
                      <a:pt x="59" y="158"/>
                      <a:pt x="71" y="171"/>
                      <a:pt x="88" y="172"/>
                    </a:cubicBezTo>
                    <a:cubicBezTo>
                      <a:pt x="93" y="172"/>
                      <a:pt x="97" y="171"/>
                      <a:pt x="102" y="168"/>
                    </a:cubicBezTo>
                    <a:cubicBezTo>
                      <a:pt x="107" y="166"/>
                      <a:pt x="107" y="166"/>
                      <a:pt x="107" y="166"/>
                    </a:cubicBezTo>
                    <a:cubicBezTo>
                      <a:pt x="111" y="170"/>
                      <a:pt x="111" y="170"/>
                      <a:pt x="111" y="170"/>
                    </a:cubicBezTo>
                    <a:cubicBezTo>
                      <a:pt x="119" y="178"/>
                      <a:pt x="132" y="183"/>
                      <a:pt x="146" y="184"/>
                    </a:cubicBezTo>
                    <a:cubicBezTo>
                      <a:pt x="157" y="184"/>
                      <a:pt x="168" y="181"/>
                      <a:pt x="176" y="176"/>
                    </a:cubicBezTo>
                    <a:cubicBezTo>
                      <a:pt x="182" y="172"/>
                      <a:pt x="182" y="172"/>
                      <a:pt x="182" y="172"/>
                    </a:cubicBezTo>
                    <a:cubicBezTo>
                      <a:pt x="187" y="177"/>
                      <a:pt x="187" y="177"/>
                      <a:pt x="187" y="177"/>
                    </a:cubicBezTo>
                    <a:cubicBezTo>
                      <a:pt x="193" y="184"/>
                      <a:pt x="202" y="188"/>
                      <a:pt x="211" y="188"/>
                    </a:cubicBezTo>
                    <a:cubicBezTo>
                      <a:pt x="223" y="189"/>
                      <a:pt x="235" y="182"/>
                      <a:pt x="241" y="172"/>
                    </a:cubicBezTo>
                    <a:cubicBezTo>
                      <a:pt x="246" y="165"/>
                      <a:pt x="246" y="165"/>
                      <a:pt x="246" y="165"/>
                    </a:cubicBezTo>
                    <a:cubicBezTo>
                      <a:pt x="252" y="169"/>
                      <a:pt x="252" y="169"/>
                      <a:pt x="252" y="169"/>
                    </a:cubicBezTo>
                    <a:cubicBezTo>
                      <a:pt x="256" y="171"/>
                      <a:pt x="261" y="173"/>
                      <a:pt x="265" y="173"/>
                    </a:cubicBezTo>
                    <a:cubicBezTo>
                      <a:pt x="273" y="173"/>
                      <a:pt x="280" y="170"/>
                      <a:pt x="285" y="165"/>
                    </a:cubicBezTo>
                    <a:cubicBezTo>
                      <a:pt x="292" y="158"/>
                      <a:pt x="297" y="148"/>
                      <a:pt x="297" y="137"/>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sp>
          <p:nvSpPr>
            <p:cNvPr id="219" name="Freeform 26">
              <a:extLst>
                <a:ext uri="{FF2B5EF4-FFF2-40B4-BE49-F238E27FC236}">
                  <a16:creationId xmlns:a16="http://schemas.microsoft.com/office/drawing/2014/main" id="{743398EB-FB62-2B41-9ABD-2F4E0E812330}"/>
                </a:ext>
              </a:extLst>
            </p:cNvPr>
            <p:cNvSpPr>
              <a:spLocks noChangeAspect="1" noEditPoints="1"/>
            </p:cNvSpPr>
            <p:nvPr/>
          </p:nvSpPr>
          <p:spPr bwMode="auto">
            <a:xfrm>
              <a:off x="10276403" y="3264316"/>
              <a:ext cx="423156" cy="422619"/>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B689CECF-3945-0142-A23C-749139F6C14B}"/>
              </a:ext>
            </a:extLst>
          </p:cNvPr>
          <p:cNvGrpSpPr/>
          <p:nvPr/>
        </p:nvGrpSpPr>
        <p:grpSpPr>
          <a:xfrm>
            <a:off x="9425057" y="2320663"/>
            <a:ext cx="2199690" cy="3042557"/>
            <a:chOff x="11875437" y="2320374"/>
            <a:chExt cx="2200263" cy="3043350"/>
          </a:xfrm>
        </p:grpSpPr>
        <p:grpSp>
          <p:nvGrpSpPr>
            <p:cNvPr id="181" name="Group 180">
              <a:extLst>
                <a:ext uri="{FF2B5EF4-FFF2-40B4-BE49-F238E27FC236}">
                  <a16:creationId xmlns:a16="http://schemas.microsoft.com/office/drawing/2014/main" id="{196C89AE-598A-478D-8919-B8E94717ED20}"/>
                </a:ext>
              </a:extLst>
            </p:cNvPr>
            <p:cNvGrpSpPr/>
            <p:nvPr/>
          </p:nvGrpSpPr>
          <p:grpSpPr>
            <a:xfrm>
              <a:off x="11875437" y="2320374"/>
              <a:ext cx="2200263" cy="3043350"/>
              <a:chOff x="6493032" y="2184401"/>
              <a:chExt cx="2200263" cy="3043350"/>
            </a:xfrm>
          </p:grpSpPr>
          <p:sp>
            <p:nvSpPr>
              <p:cNvPr id="182" name="Content Placeholder 2">
                <a:extLst>
                  <a:ext uri="{FF2B5EF4-FFF2-40B4-BE49-F238E27FC236}">
                    <a16:creationId xmlns:a16="http://schemas.microsoft.com/office/drawing/2014/main" id="{51229177-27D9-401C-B5B5-6D1957850B26}"/>
                  </a:ext>
                </a:extLst>
              </p:cNvPr>
              <p:cNvSpPr txBox="1">
                <a:spLocks/>
              </p:cNvSpPr>
              <p:nvPr/>
            </p:nvSpPr>
            <p:spPr>
              <a:xfrm>
                <a:off x="6733446" y="4489087"/>
                <a:ext cx="1737360" cy="738664"/>
              </a:xfrm>
              <a:prstGeom prst="rect">
                <a:avLst/>
              </a:prstGeom>
            </p:spPr>
            <p:txBody>
              <a:bodyPr vert="horz" wrap="square" lIns="121888" tIns="60944" rIns="121888" bIns="60944" rtlCol="0">
                <a:sp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8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1pPr>
                <a:lvl2pPr marL="365760" indent="-137160" algn="l" defTabSz="914400" rtl="0" eaLnBrk="1" latinLnBrk="0" hangingPunct="1">
                  <a:lnSpc>
                    <a:spcPct val="90000"/>
                  </a:lnSpc>
                  <a:spcBef>
                    <a:spcPts val="0"/>
                  </a:spcBef>
                  <a:spcAft>
                    <a:spcPts val="600"/>
                  </a:spcAft>
                  <a:buFont typeface="STIXGeneral-Regular" pitchFamily="2" charset="2"/>
                  <a:buChar char="⎯"/>
                  <a:defRPr sz="16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2pPr>
                <a:lvl3pPr marL="731520" indent="-182880" algn="l" defTabSz="914400" rtl="0" eaLnBrk="1" latinLnBrk="0" hangingPunct="1">
                  <a:lnSpc>
                    <a:spcPct val="90000"/>
                  </a:lnSpc>
                  <a:spcBef>
                    <a:spcPts val="0"/>
                  </a:spcBef>
                  <a:spcAft>
                    <a:spcPts val="600"/>
                  </a:spcAft>
                  <a:buFont typeface="Arial" panose="020B0604020202020204" pitchFamily="34" charset="0"/>
                  <a:buChar char="•"/>
                  <a:defRPr sz="14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3pPr>
                <a:lvl4pPr marL="1085850" indent="-137160" algn="l" defTabSz="914400" rtl="0" eaLnBrk="1" latinLnBrk="0" hangingPunct="1">
                  <a:lnSpc>
                    <a:spcPct val="90000"/>
                  </a:lnSpc>
                  <a:spcBef>
                    <a:spcPts val="0"/>
                  </a:spcBef>
                  <a:spcAft>
                    <a:spcPts val="600"/>
                  </a:spcAft>
                  <a:buFont typeface="STIXGeneral-Regular" pitchFamily="2" charset="2"/>
                  <a:buChar char="⎯"/>
                  <a:defRPr sz="120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4pPr>
                <a:lvl5pPr marL="1371600" indent="-182880" algn="l" defTabSz="914400" rtl="0" eaLnBrk="1" latinLnBrk="0" hangingPunct="1">
                  <a:lnSpc>
                    <a:spcPct val="90000"/>
                  </a:lnSpc>
                  <a:spcBef>
                    <a:spcPts val="0"/>
                  </a:spcBef>
                  <a:spcAft>
                    <a:spcPts val="600"/>
                  </a:spcAft>
                  <a:buFont typeface="Arial" panose="020B0604020202020204" pitchFamily="34" charset="0"/>
                  <a:buChar char="•"/>
                  <a:defRPr sz="1050" b="1" i="0" kern="1200">
                    <a:solidFill>
                      <a:schemeClr val="tx1"/>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8804">
                  <a:lnSpc>
                    <a:spcPct val="100000"/>
                  </a:lnSpc>
                  <a:spcAft>
                    <a:spcPts val="1000"/>
                  </a:spcAft>
                  <a:defRPr/>
                </a:pP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Prepare for</a:t>
                </a:r>
                <a:b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br>
                <a:r>
                  <a:rPr lang="en-US" sz="1999" b="0">
                    <a:solidFill>
                      <a:srgbClr val="0070C0"/>
                    </a:solidFill>
                    <a:latin typeface="Polaris" panose="02000000000000000000" pitchFamily="2" charset="0"/>
                    <a:ea typeface="Polaris" panose="02000000000000000000" pitchFamily="2" charset="0"/>
                    <a:cs typeface="Polaris" panose="02000000000000000000" pitchFamily="2" charset="0"/>
                  </a:rPr>
                  <a:t>the Future</a:t>
                </a:r>
              </a:p>
            </p:txBody>
          </p:sp>
          <p:grpSp>
            <p:nvGrpSpPr>
              <p:cNvPr id="183" name="Group 182">
                <a:extLst>
                  <a:ext uri="{FF2B5EF4-FFF2-40B4-BE49-F238E27FC236}">
                    <a16:creationId xmlns:a16="http://schemas.microsoft.com/office/drawing/2014/main" id="{1E1D6943-11D7-4BE5-B450-766C30245990}"/>
                  </a:ext>
                </a:extLst>
              </p:cNvPr>
              <p:cNvGrpSpPr/>
              <p:nvPr/>
            </p:nvGrpSpPr>
            <p:grpSpPr>
              <a:xfrm>
                <a:off x="6493032" y="2184401"/>
                <a:ext cx="2200263" cy="2200263"/>
                <a:chOff x="6401342" y="2119422"/>
                <a:chExt cx="2349908" cy="2349908"/>
              </a:xfrm>
            </p:grpSpPr>
            <p:sp>
              <p:nvSpPr>
                <p:cNvPr id="184" name="Oval 183">
                  <a:extLst>
                    <a:ext uri="{FF2B5EF4-FFF2-40B4-BE49-F238E27FC236}">
                      <a16:creationId xmlns:a16="http://schemas.microsoft.com/office/drawing/2014/main" id="{1E6B8566-2EFA-4592-AFB0-B4E2850FC800}"/>
                    </a:ext>
                  </a:extLst>
                </p:cNvPr>
                <p:cNvSpPr/>
                <p:nvPr/>
              </p:nvSpPr>
              <p:spPr>
                <a:xfrm>
                  <a:off x="6401342" y="2119422"/>
                  <a:ext cx="2349908" cy="23499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03">
                    <a:defRPr/>
                  </a:pPr>
                  <a:endParaRPr lang="en-US" sz="1799">
                    <a:solidFill>
                      <a:prstClr val="white"/>
                    </a:solidFill>
                    <a:latin typeface="Polaris Light" panose="02000000000000000000" pitchFamily="2" charset="0"/>
                    <a:ea typeface="Polaris Light" panose="02000000000000000000" pitchFamily="2" charset="0"/>
                    <a:cs typeface="Polaris Light" panose="02000000000000000000" pitchFamily="2" charset="0"/>
                  </a:endParaRPr>
                </a:p>
              </p:txBody>
            </p:sp>
            <p:sp>
              <p:nvSpPr>
                <p:cNvPr id="185" name="Freeform 75">
                  <a:extLst>
                    <a:ext uri="{FF2B5EF4-FFF2-40B4-BE49-F238E27FC236}">
                      <a16:creationId xmlns:a16="http://schemas.microsoft.com/office/drawing/2014/main" id="{B124B867-4E45-4D5D-9211-16ADCC8E303F}"/>
                    </a:ext>
                  </a:extLst>
                </p:cNvPr>
                <p:cNvSpPr/>
                <p:nvPr/>
              </p:nvSpPr>
              <p:spPr>
                <a:xfrm>
                  <a:off x="6909320" y="2750851"/>
                  <a:ext cx="1306782" cy="792452"/>
                </a:xfrm>
                <a:custGeom>
                  <a:avLst/>
                  <a:gdLst>
                    <a:gd name="connsiteX0" fmla="*/ 187915 w 628283"/>
                    <a:gd name="connsiteY0" fmla="*/ 382890 h 381000"/>
                    <a:gd name="connsiteX1" fmla="*/ 97670 w 628283"/>
                    <a:gd name="connsiteY1" fmla="*/ 382890 h 381000"/>
                    <a:gd name="connsiteX2" fmla="*/ 1 w 628283"/>
                    <a:gd name="connsiteY2" fmla="*/ 281830 h 381000"/>
                    <a:gd name="connsiteX3" fmla="*/ 73967 w 628283"/>
                    <a:gd name="connsiteY3" fmla="*/ 183532 h 381000"/>
                    <a:gd name="connsiteX4" fmla="*/ 93006 w 628283"/>
                    <a:gd name="connsiteY4" fmla="*/ 178865 h 381000"/>
                    <a:gd name="connsiteX5" fmla="*/ 90911 w 628283"/>
                    <a:gd name="connsiteY5" fmla="*/ 159339 h 381000"/>
                    <a:gd name="connsiteX6" fmla="*/ 89959 w 628283"/>
                    <a:gd name="connsiteY6" fmla="*/ 143146 h 381000"/>
                    <a:gd name="connsiteX7" fmla="*/ 231335 w 628283"/>
                    <a:gd name="connsiteY7" fmla="*/ 3 h 381000"/>
                    <a:gd name="connsiteX8" fmla="*/ 352220 w 628283"/>
                    <a:gd name="connsiteY8" fmla="*/ 65994 h 381000"/>
                    <a:gd name="connsiteX9" fmla="*/ 370402 w 628283"/>
                    <a:gd name="connsiteY9" fmla="*/ 94569 h 381000"/>
                    <a:gd name="connsiteX10" fmla="*/ 389441 w 628283"/>
                    <a:gd name="connsiteY10" fmla="*/ 66851 h 381000"/>
                    <a:gd name="connsiteX11" fmla="*/ 504104 w 628283"/>
                    <a:gd name="connsiteY11" fmla="*/ 45754 h 381000"/>
                    <a:gd name="connsiteX12" fmla="*/ 539753 w 628283"/>
                    <a:gd name="connsiteY12" fmla="*/ 113523 h 381000"/>
                    <a:gd name="connsiteX13" fmla="*/ 531090 w 628283"/>
                    <a:gd name="connsiteY13" fmla="*/ 150099 h 381000"/>
                    <a:gd name="connsiteX14" fmla="*/ 517383 w 628283"/>
                    <a:gd name="connsiteY14" fmla="*/ 177531 h 381000"/>
                    <a:gd name="connsiteX15" fmla="*/ 547654 w 628283"/>
                    <a:gd name="connsiteY15" fmla="*/ 182389 h 381000"/>
                    <a:gd name="connsiteX16" fmla="*/ 627542 w 628283"/>
                    <a:gd name="connsiteY16" fmla="*/ 301516 h 381000"/>
                    <a:gd name="connsiteX17" fmla="*/ 532328 w 628283"/>
                    <a:gd name="connsiteY17" fmla="*/ 383271 h 381000"/>
                    <a:gd name="connsiteX18" fmla="*/ 442084 w 628283"/>
                    <a:gd name="connsiteY18" fmla="*/ 3832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283" h="381000">
                      <a:moveTo>
                        <a:pt x="187915" y="382890"/>
                      </a:moveTo>
                      <a:lnTo>
                        <a:pt x="97670" y="382890"/>
                      </a:lnTo>
                      <a:cubicBezTo>
                        <a:pt x="43107" y="381289"/>
                        <a:pt x="-229" y="336448"/>
                        <a:pt x="1" y="281830"/>
                      </a:cubicBezTo>
                      <a:cubicBezTo>
                        <a:pt x="6" y="236232"/>
                        <a:pt x="30172" y="196142"/>
                        <a:pt x="73967" y="183532"/>
                      </a:cubicBezTo>
                      <a:lnTo>
                        <a:pt x="93006" y="178865"/>
                      </a:lnTo>
                      <a:lnTo>
                        <a:pt x="90911" y="159339"/>
                      </a:lnTo>
                      <a:cubicBezTo>
                        <a:pt x="90295" y="153963"/>
                        <a:pt x="89977" y="148557"/>
                        <a:pt x="89959" y="143146"/>
                      </a:cubicBezTo>
                      <a:cubicBezTo>
                        <a:pt x="89494" y="64555"/>
                        <a:pt x="152791" y="468"/>
                        <a:pt x="231335" y="3"/>
                      </a:cubicBezTo>
                      <a:cubicBezTo>
                        <a:pt x="280297" y="-288"/>
                        <a:pt x="325964" y="24642"/>
                        <a:pt x="352220" y="65994"/>
                      </a:cubicBezTo>
                      <a:lnTo>
                        <a:pt x="370402" y="94569"/>
                      </a:lnTo>
                      <a:lnTo>
                        <a:pt x="389441" y="66851"/>
                      </a:lnTo>
                      <a:cubicBezTo>
                        <a:pt x="415282" y="29343"/>
                        <a:pt x="466619" y="19898"/>
                        <a:pt x="504104" y="45754"/>
                      </a:cubicBezTo>
                      <a:cubicBezTo>
                        <a:pt x="526383" y="61121"/>
                        <a:pt x="539706" y="86449"/>
                        <a:pt x="539753" y="113523"/>
                      </a:cubicBezTo>
                      <a:cubicBezTo>
                        <a:pt x="539748" y="126224"/>
                        <a:pt x="536782" y="138748"/>
                        <a:pt x="531090" y="150099"/>
                      </a:cubicBezTo>
                      <a:lnTo>
                        <a:pt x="517383" y="177531"/>
                      </a:lnTo>
                      <a:lnTo>
                        <a:pt x="547654" y="182389"/>
                      </a:lnTo>
                      <a:cubicBezTo>
                        <a:pt x="602592" y="193212"/>
                        <a:pt x="638358" y="246546"/>
                        <a:pt x="627542" y="301516"/>
                      </a:cubicBezTo>
                      <a:cubicBezTo>
                        <a:pt x="618493" y="347505"/>
                        <a:pt x="579132" y="381303"/>
                        <a:pt x="532328" y="383271"/>
                      </a:cubicBezTo>
                      <a:lnTo>
                        <a:pt x="442084" y="383271"/>
                      </a:lnTo>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6" name="Freeform 76">
                  <a:extLst>
                    <a:ext uri="{FF2B5EF4-FFF2-40B4-BE49-F238E27FC236}">
                      <a16:creationId xmlns:a16="http://schemas.microsoft.com/office/drawing/2014/main" id="{C66B6109-9523-493D-982E-8568AB18D3BA}"/>
                    </a:ext>
                  </a:extLst>
                </p:cNvPr>
                <p:cNvSpPr/>
                <p:nvPr/>
              </p:nvSpPr>
              <p:spPr>
                <a:xfrm>
                  <a:off x="7299970" y="3282952"/>
                  <a:ext cx="514792" cy="515094"/>
                </a:xfrm>
                <a:custGeom>
                  <a:avLst/>
                  <a:gdLst>
                    <a:gd name="connsiteX0" fmla="*/ 253979 w 247505"/>
                    <a:gd name="connsiteY0" fmla="*/ 127063 h 247650"/>
                    <a:gd name="connsiteX1" fmla="*/ 126989 w 247505"/>
                    <a:gd name="connsiteY1" fmla="*/ 254127 h 247650"/>
                    <a:gd name="connsiteX2" fmla="*/ 0 w 247505"/>
                    <a:gd name="connsiteY2" fmla="*/ 127063 h 247650"/>
                    <a:gd name="connsiteX3" fmla="*/ 126989 w 247505"/>
                    <a:gd name="connsiteY3" fmla="*/ 0 h 247650"/>
                    <a:gd name="connsiteX4" fmla="*/ 253979 w 247505"/>
                    <a:gd name="connsiteY4" fmla="*/ 127063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05" h="247650">
                      <a:moveTo>
                        <a:pt x="253979" y="127063"/>
                      </a:moveTo>
                      <a:cubicBezTo>
                        <a:pt x="253979" y="197239"/>
                        <a:pt x="197124" y="254127"/>
                        <a:pt x="126989" y="254127"/>
                      </a:cubicBezTo>
                      <a:cubicBezTo>
                        <a:pt x="56855" y="254127"/>
                        <a:pt x="0" y="197239"/>
                        <a:pt x="0" y="127063"/>
                      </a:cubicBezTo>
                      <a:cubicBezTo>
                        <a:pt x="0" y="56888"/>
                        <a:pt x="56855" y="0"/>
                        <a:pt x="126989" y="0"/>
                      </a:cubicBezTo>
                      <a:cubicBezTo>
                        <a:pt x="197124" y="0"/>
                        <a:pt x="253979" y="56888"/>
                        <a:pt x="253979" y="127063"/>
                      </a:cubicBezTo>
                      <a:close/>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sp>
              <p:nvSpPr>
                <p:cNvPr id="187" name="Freeform 77">
                  <a:extLst>
                    <a:ext uri="{FF2B5EF4-FFF2-40B4-BE49-F238E27FC236}">
                      <a16:creationId xmlns:a16="http://schemas.microsoft.com/office/drawing/2014/main" id="{F37F2364-0A34-49C9-A564-DAF2E8D685C2}"/>
                    </a:ext>
                  </a:extLst>
                </p:cNvPr>
                <p:cNvSpPr/>
                <p:nvPr/>
              </p:nvSpPr>
              <p:spPr>
                <a:xfrm>
                  <a:off x="7426888" y="3468584"/>
                  <a:ext cx="257397" cy="158490"/>
                </a:xfrm>
                <a:custGeom>
                  <a:avLst/>
                  <a:gdLst>
                    <a:gd name="connsiteX0" fmla="*/ 0 w 123752"/>
                    <a:gd name="connsiteY0" fmla="*/ 37814 h 76200"/>
                    <a:gd name="connsiteX1" fmla="*/ 47121 w 123752"/>
                    <a:gd name="connsiteY1" fmla="*/ 84963 h 76200"/>
                    <a:gd name="connsiteX2" fmla="*/ 132035 w 123752"/>
                    <a:gd name="connsiteY2" fmla="*/ 0 h 76200"/>
                  </a:gdLst>
                  <a:ahLst/>
                  <a:cxnLst>
                    <a:cxn ang="0">
                      <a:pos x="connsiteX0" y="connsiteY0"/>
                    </a:cxn>
                    <a:cxn ang="0">
                      <a:pos x="connsiteX1" y="connsiteY1"/>
                    </a:cxn>
                    <a:cxn ang="0">
                      <a:pos x="connsiteX2" y="connsiteY2"/>
                    </a:cxn>
                  </a:cxnLst>
                  <a:rect l="l" t="t" r="r" b="b"/>
                  <a:pathLst>
                    <a:path w="123752" h="76200">
                      <a:moveTo>
                        <a:pt x="0" y="37814"/>
                      </a:moveTo>
                      <a:lnTo>
                        <a:pt x="47121" y="84963"/>
                      </a:lnTo>
                      <a:lnTo>
                        <a:pt x="132035" y="0"/>
                      </a:lnTo>
                    </a:path>
                  </a:pathLst>
                </a:custGeom>
                <a:noFill/>
                <a:ln w="25400" cap="flat">
                  <a:solidFill>
                    <a:srgbClr val="0070C0"/>
                  </a:solidFill>
                  <a:prstDash val="solid"/>
                  <a:miter/>
                </a:ln>
              </p:spPr>
              <p:txBody>
                <a:bodyPr rtlCol="0" anchor="ctr"/>
                <a:lstStyle/>
                <a:p>
                  <a:pPr defTabSz="914103">
                    <a:defRPr/>
                  </a:pPr>
                  <a:endParaRPr lang="en-US" sz="1799">
                    <a:solidFill>
                      <a:prstClr val="white"/>
                    </a:solidFill>
                    <a:latin typeface="Calibri" panose="020F0502020204030204"/>
                  </a:endParaRPr>
                </a:p>
              </p:txBody>
            </p:sp>
          </p:grpSp>
        </p:grpSp>
        <p:sp>
          <p:nvSpPr>
            <p:cNvPr id="220" name="Freeform 26">
              <a:extLst>
                <a:ext uri="{FF2B5EF4-FFF2-40B4-BE49-F238E27FC236}">
                  <a16:creationId xmlns:a16="http://schemas.microsoft.com/office/drawing/2014/main" id="{041AA241-AA4C-974E-A71F-CB87C8A0706A}"/>
                </a:ext>
              </a:extLst>
            </p:cNvPr>
            <p:cNvSpPr>
              <a:spLocks noChangeAspect="1" noEditPoints="1"/>
            </p:cNvSpPr>
            <p:nvPr/>
          </p:nvSpPr>
          <p:spPr bwMode="auto">
            <a:xfrm>
              <a:off x="12634070" y="3058930"/>
              <a:ext cx="317923" cy="317520"/>
            </a:xfrm>
            <a:custGeom>
              <a:avLst/>
              <a:gdLst>
                <a:gd name="T0" fmla="*/ 40 w 384"/>
                <a:gd name="T1" fmla="*/ 67 h 384"/>
                <a:gd name="T2" fmla="*/ 316 w 384"/>
                <a:gd name="T3" fmla="*/ 342 h 384"/>
                <a:gd name="T4" fmla="*/ 316 w 384"/>
                <a:gd name="T5" fmla="*/ 39 h 384"/>
                <a:gd name="T6" fmla="*/ 68 w 384"/>
                <a:gd name="T7" fmla="*/ 326 h 384"/>
                <a:gd name="T8" fmla="*/ 68 w 384"/>
                <a:gd name="T9" fmla="*/ 55 h 384"/>
                <a:gd name="T10" fmla="*/ 328 w 384"/>
                <a:gd name="T11" fmla="*/ 314 h 384"/>
                <a:gd name="T12" fmla="*/ 285 w 384"/>
                <a:gd name="T13" fmla="*/ 0 h 384"/>
                <a:gd name="T14" fmla="*/ 251 w 384"/>
                <a:gd name="T15" fmla="*/ 27 h 384"/>
                <a:gd name="T16" fmla="*/ 251 w 384"/>
                <a:gd name="T17" fmla="*/ 0 h 384"/>
                <a:gd name="T18" fmla="*/ 184 w 384"/>
                <a:gd name="T19" fmla="*/ 27 h 384"/>
                <a:gd name="T20" fmla="*/ 200 w 384"/>
                <a:gd name="T21" fmla="*/ 27 h 384"/>
                <a:gd name="T22" fmla="*/ 133 w 384"/>
                <a:gd name="T23" fmla="*/ 0 h 384"/>
                <a:gd name="T24" fmla="*/ 99 w 384"/>
                <a:gd name="T25" fmla="*/ 27 h 384"/>
                <a:gd name="T26" fmla="*/ 99 w 384"/>
                <a:gd name="T27" fmla="*/ 0 h 384"/>
                <a:gd name="T28" fmla="*/ 301 w 384"/>
                <a:gd name="T29" fmla="*/ 357 h 384"/>
                <a:gd name="T30" fmla="*/ 285 w 384"/>
                <a:gd name="T31" fmla="*/ 357 h 384"/>
                <a:gd name="T32" fmla="*/ 251 w 384"/>
                <a:gd name="T33" fmla="*/ 384 h 384"/>
                <a:gd name="T34" fmla="*/ 184 w 384"/>
                <a:gd name="T35" fmla="*/ 357 h 384"/>
                <a:gd name="T36" fmla="*/ 184 w 384"/>
                <a:gd name="T37" fmla="*/ 384 h 384"/>
                <a:gd name="T38" fmla="*/ 149 w 384"/>
                <a:gd name="T39" fmla="*/ 357 h 384"/>
                <a:gd name="T40" fmla="*/ 133 w 384"/>
                <a:gd name="T41" fmla="*/ 357 h 384"/>
                <a:gd name="T42" fmla="*/ 99 w 384"/>
                <a:gd name="T43" fmla="*/ 384 h 384"/>
                <a:gd name="T44" fmla="*/ 357 w 384"/>
                <a:gd name="T45" fmla="*/ 285 h 384"/>
                <a:gd name="T46" fmla="*/ 357 w 384"/>
                <a:gd name="T47" fmla="*/ 301 h 384"/>
                <a:gd name="T48" fmla="*/ 384 w 384"/>
                <a:gd name="T49" fmla="*/ 235 h 384"/>
                <a:gd name="T50" fmla="*/ 357 w 384"/>
                <a:gd name="T51" fmla="*/ 235 h 384"/>
                <a:gd name="T52" fmla="*/ 384 w 384"/>
                <a:gd name="T53" fmla="*/ 200 h 384"/>
                <a:gd name="T54" fmla="*/ 357 w 384"/>
                <a:gd name="T55" fmla="*/ 133 h 384"/>
                <a:gd name="T56" fmla="*/ 357 w 384"/>
                <a:gd name="T57" fmla="*/ 149 h 384"/>
                <a:gd name="T58" fmla="*/ 384 w 384"/>
                <a:gd name="T59" fmla="*/ 99 h 384"/>
                <a:gd name="T60" fmla="*/ 384 w 384"/>
                <a:gd name="T61" fmla="*/ 83 h 384"/>
                <a:gd name="T62" fmla="*/ 27 w 384"/>
                <a:gd name="T63" fmla="*/ 301 h 384"/>
                <a:gd name="T64" fmla="*/ 0 w 384"/>
                <a:gd name="T65" fmla="*/ 235 h 384"/>
                <a:gd name="T66" fmla="*/ 0 w 384"/>
                <a:gd name="T67" fmla="*/ 251 h 384"/>
                <a:gd name="T68" fmla="*/ 27 w 384"/>
                <a:gd name="T69" fmla="*/ 184 h 384"/>
                <a:gd name="T70" fmla="*/ 0 w 384"/>
                <a:gd name="T71" fmla="*/ 184 h 384"/>
                <a:gd name="T72" fmla="*/ 27 w 384"/>
                <a:gd name="T73" fmla="*/ 149 h 384"/>
                <a:gd name="T74" fmla="*/ 0 w 384"/>
                <a:gd name="T75" fmla="*/ 83 h 384"/>
                <a:gd name="T76" fmla="*/ 0 w 384"/>
                <a:gd name="T77" fmla="*/ 99 h 384"/>
                <a:gd name="T78" fmla="*/ 128 w 384"/>
                <a:gd name="T79" fmla="*/ 108 h 384"/>
                <a:gd name="T80" fmla="*/ 98 w 384"/>
                <a:gd name="T81" fmla="*/ 202 h 384"/>
                <a:gd name="T82" fmla="*/ 111 w 384"/>
                <a:gd name="T83" fmla="*/ 219 h 384"/>
                <a:gd name="T84" fmla="*/ 111 w 384"/>
                <a:gd name="T85" fmla="*/ 243 h 384"/>
                <a:gd name="T86" fmla="*/ 143 w 384"/>
                <a:gd name="T87" fmla="*/ 266 h 384"/>
                <a:gd name="T88" fmla="*/ 152 w 384"/>
                <a:gd name="T89" fmla="*/ 290 h 384"/>
                <a:gd name="T90" fmla="*/ 250 w 384"/>
                <a:gd name="T91" fmla="*/ 236 h 384"/>
                <a:gd name="T92" fmla="*/ 193 w 384"/>
                <a:gd name="T93" fmla="*/ 84 h 384"/>
                <a:gd name="T94" fmla="*/ 168 w 384"/>
                <a:gd name="T95" fmla="*/ 274 h 384"/>
                <a:gd name="T96" fmla="*/ 134 w 384"/>
                <a:gd name="T97" fmla="*/ 250 h 384"/>
                <a:gd name="T98" fmla="*/ 116 w 384"/>
                <a:gd name="T99" fmla="*/ 203 h 384"/>
                <a:gd name="T100" fmla="*/ 194 w 384"/>
                <a:gd name="T101" fmla="*/ 100 h 384"/>
                <a:gd name="T102" fmla="*/ 236 w 384"/>
                <a:gd name="T103" fmla="*/ 2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384">
                  <a:moveTo>
                    <a:pt x="316" y="39"/>
                  </a:moveTo>
                  <a:cubicBezTo>
                    <a:pt x="68" y="39"/>
                    <a:pt x="68" y="39"/>
                    <a:pt x="68" y="39"/>
                  </a:cubicBezTo>
                  <a:cubicBezTo>
                    <a:pt x="53" y="39"/>
                    <a:pt x="40" y="51"/>
                    <a:pt x="40" y="67"/>
                  </a:cubicBezTo>
                  <a:cubicBezTo>
                    <a:pt x="40" y="314"/>
                    <a:pt x="40" y="314"/>
                    <a:pt x="40" y="314"/>
                  </a:cubicBezTo>
                  <a:cubicBezTo>
                    <a:pt x="40" y="330"/>
                    <a:pt x="53" y="342"/>
                    <a:pt x="68" y="342"/>
                  </a:cubicBezTo>
                  <a:cubicBezTo>
                    <a:pt x="316" y="342"/>
                    <a:pt x="316" y="342"/>
                    <a:pt x="316" y="342"/>
                  </a:cubicBezTo>
                  <a:cubicBezTo>
                    <a:pt x="331" y="342"/>
                    <a:pt x="344" y="330"/>
                    <a:pt x="344" y="314"/>
                  </a:cubicBezTo>
                  <a:cubicBezTo>
                    <a:pt x="344" y="67"/>
                    <a:pt x="344" y="67"/>
                    <a:pt x="344" y="67"/>
                  </a:cubicBezTo>
                  <a:cubicBezTo>
                    <a:pt x="344" y="51"/>
                    <a:pt x="331" y="39"/>
                    <a:pt x="316" y="39"/>
                  </a:cubicBezTo>
                  <a:close/>
                  <a:moveTo>
                    <a:pt x="328" y="314"/>
                  </a:moveTo>
                  <a:cubicBezTo>
                    <a:pt x="328" y="321"/>
                    <a:pt x="322" y="326"/>
                    <a:pt x="316" y="326"/>
                  </a:cubicBezTo>
                  <a:cubicBezTo>
                    <a:pt x="68" y="326"/>
                    <a:pt x="68" y="326"/>
                    <a:pt x="68" y="326"/>
                  </a:cubicBezTo>
                  <a:cubicBezTo>
                    <a:pt x="62" y="326"/>
                    <a:pt x="56" y="321"/>
                    <a:pt x="56" y="314"/>
                  </a:cubicBezTo>
                  <a:cubicBezTo>
                    <a:pt x="56" y="67"/>
                    <a:pt x="56" y="67"/>
                    <a:pt x="56" y="67"/>
                  </a:cubicBezTo>
                  <a:cubicBezTo>
                    <a:pt x="56" y="60"/>
                    <a:pt x="62" y="55"/>
                    <a:pt x="68" y="55"/>
                  </a:cubicBezTo>
                  <a:cubicBezTo>
                    <a:pt x="316" y="55"/>
                    <a:pt x="316" y="55"/>
                    <a:pt x="316" y="55"/>
                  </a:cubicBezTo>
                  <a:cubicBezTo>
                    <a:pt x="322" y="55"/>
                    <a:pt x="328" y="60"/>
                    <a:pt x="328" y="67"/>
                  </a:cubicBezTo>
                  <a:lnTo>
                    <a:pt x="328" y="314"/>
                  </a:lnTo>
                  <a:close/>
                  <a:moveTo>
                    <a:pt x="301" y="27"/>
                  </a:moveTo>
                  <a:cubicBezTo>
                    <a:pt x="285" y="27"/>
                    <a:pt x="285" y="27"/>
                    <a:pt x="285" y="27"/>
                  </a:cubicBezTo>
                  <a:cubicBezTo>
                    <a:pt x="285" y="0"/>
                    <a:pt x="285" y="0"/>
                    <a:pt x="285" y="0"/>
                  </a:cubicBezTo>
                  <a:cubicBezTo>
                    <a:pt x="301" y="0"/>
                    <a:pt x="301" y="0"/>
                    <a:pt x="301" y="0"/>
                  </a:cubicBezTo>
                  <a:lnTo>
                    <a:pt x="301" y="27"/>
                  </a:lnTo>
                  <a:close/>
                  <a:moveTo>
                    <a:pt x="251" y="27"/>
                  </a:moveTo>
                  <a:cubicBezTo>
                    <a:pt x="235" y="27"/>
                    <a:pt x="235" y="27"/>
                    <a:pt x="235" y="27"/>
                  </a:cubicBezTo>
                  <a:cubicBezTo>
                    <a:pt x="235" y="0"/>
                    <a:pt x="235" y="0"/>
                    <a:pt x="235" y="0"/>
                  </a:cubicBezTo>
                  <a:cubicBezTo>
                    <a:pt x="251" y="0"/>
                    <a:pt x="251" y="0"/>
                    <a:pt x="251" y="0"/>
                  </a:cubicBezTo>
                  <a:lnTo>
                    <a:pt x="251" y="27"/>
                  </a:lnTo>
                  <a:close/>
                  <a:moveTo>
                    <a:pt x="200" y="27"/>
                  </a:moveTo>
                  <a:cubicBezTo>
                    <a:pt x="184" y="27"/>
                    <a:pt x="184" y="27"/>
                    <a:pt x="184" y="27"/>
                  </a:cubicBezTo>
                  <a:cubicBezTo>
                    <a:pt x="184" y="0"/>
                    <a:pt x="184" y="0"/>
                    <a:pt x="184" y="0"/>
                  </a:cubicBezTo>
                  <a:cubicBezTo>
                    <a:pt x="200" y="0"/>
                    <a:pt x="200" y="0"/>
                    <a:pt x="200" y="0"/>
                  </a:cubicBezTo>
                  <a:lnTo>
                    <a:pt x="200" y="27"/>
                  </a:lnTo>
                  <a:close/>
                  <a:moveTo>
                    <a:pt x="149" y="27"/>
                  </a:moveTo>
                  <a:cubicBezTo>
                    <a:pt x="133" y="27"/>
                    <a:pt x="133" y="27"/>
                    <a:pt x="133" y="27"/>
                  </a:cubicBezTo>
                  <a:cubicBezTo>
                    <a:pt x="133" y="0"/>
                    <a:pt x="133" y="0"/>
                    <a:pt x="133" y="0"/>
                  </a:cubicBezTo>
                  <a:cubicBezTo>
                    <a:pt x="149" y="0"/>
                    <a:pt x="149" y="0"/>
                    <a:pt x="149" y="0"/>
                  </a:cubicBezTo>
                  <a:lnTo>
                    <a:pt x="149" y="27"/>
                  </a:lnTo>
                  <a:close/>
                  <a:moveTo>
                    <a:pt x="99" y="27"/>
                  </a:moveTo>
                  <a:cubicBezTo>
                    <a:pt x="83" y="27"/>
                    <a:pt x="83" y="27"/>
                    <a:pt x="83" y="27"/>
                  </a:cubicBezTo>
                  <a:cubicBezTo>
                    <a:pt x="83" y="0"/>
                    <a:pt x="83" y="0"/>
                    <a:pt x="83" y="0"/>
                  </a:cubicBezTo>
                  <a:cubicBezTo>
                    <a:pt x="99" y="0"/>
                    <a:pt x="99" y="0"/>
                    <a:pt x="99" y="0"/>
                  </a:cubicBezTo>
                  <a:lnTo>
                    <a:pt x="99" y="27"/>
                  </a:lnTo>
                  <a:close/>
                  <a:moveTo>
                    <a:pt x="285" y="357"/>
                  </a:moveTo>
                  <a:cubicBezTo>
                    <a:pt x="301" y="357"/>
                    <a:pt x="301" y="357"/>
                    <a:pt x="301" y="357"/>
                  </a:cubicBezTo>
                  <a:cubicBezTo>
                    <a:pt x="301" y="384"/>
                    <a:pt x="301" y="384"/>
                    <a:pt x="301" y="384"/>
                  </a:cubicBezTo>
                  <a:cubicBezTo>
                    <a:pt x="285" y="384"/>
                    <a:pt x="285" y="384"/>
                    <a:pt x="285" y="384"/>
                  </a:cubicBezTo>
                  <a:lnTo>
                    <a:pt x="285" y="357"/>
                  </a:lnTo>
                  <a:close/>
                  <a:moveTo>
                    <a:pt x="235" y="357"/>
                  </a:moveTo>
                  <a:cubicBezTo>
                    <a:pt x="251" y="357"/>
                    <a:pt x="251" y="357"/>
                    <a:pt x="251" y="357"/>
                  </a:cubicBezTo>
                  <a:cubicBezTo>
                    <a:pt x="251" y="384"/>
                    <a:pt x="251" y="384"/>
                    <a:pt x="251" y="384"/>
                  </a:cubicBezTo>
                  <a:cubicBezTo>
                    <a:pt x="235" y="384"/>
                    <a:pt x="235" y="384"/>
                    <a:pt x="235" y="384"/>
                  </a:cubicBezTo>
                  <a:lnTo>
                    <a:pt x="235" y="357"/>
                  </a:lnTo>
                  <a:close/>
                  <a:moveTo>
                    <a:pt x="184" y="357"/>
                  </a:moveTo>
                  <a:cubicBezTo>
                    <a:pt x="200" y="357"/>
                    <a:pt x="200" y="357"/>
                    <a:pt x="200" y="357"/>
                  </a:cubicBezTo>
                  <a:cubicBezTo>
                    <a:pt x="200" y="384"/>
                    <a:pt x="200" y="384"/>
                    <a:pt x="200" y="384"/>
                  </a:cubicBezTo>
                  <a:cubicBezTo>
                    <a:pt x="184" y="384"/>
                    <a:pt x="184" y="384"/>
                    <a:pt x="184" y="384"/>
                  </a:cubicBezTo>
                  <a:lnTo>
                    <a:pt x="184" y="357"/>
                  </a:lnTo>
                  <a:close/>
                  <a:moveTo>
                    <a:pt x="133" y="357"/>
                  </a:moveTo>
                  <a:cubicBezTo>
                    <a:pt x="149" y="357"/>
                    <a:pt x="149" y="357"/>
                    <a:pt x="149" y="357"/>
                  </a:cubicBezTo>
                  <a:cubicBezTo>
                    <a:pt x="149" y="384"/>
                    <a:pt x="149" y="384"/>
                    <a:pt x="149" y="384"/>
                  </a:cubicBezTo>
                  <a:cubicBezTo>
                    <a:pt x="133" y="384"/>
                    <a:pt x="133" y="384"/>
                    <a:pt x="133" y="384"/>
                  </a:cubicBezTo>
                  <a:lnTo>
                    <a:pt x="133" y="357"/>
                  </a:lnTo>
                  <a:close/>
                  <a:moveTo>
                    <a:pt x="83" y="357"/>
                  </a:moveTo>
                  <a:cubicBezTo>
                    <a:pt x="99" y="357"/>
                    <a:pt x="99" y="357"/>
                    <a:pt x="99" y="357"/>
                  </a:cubicBezTo>
                  <a:cubicBezTo>
                    <a:pt x="99" y="384"/>
                    <a:pt x="99" y="384"/>
                    <a:pt x="99" y="384"/>
                  </a:cubicBezTo>
                  <a:cubicBezTo>
                    <a:pt x="83" y="384"/>
                    <a:pt x="83" y="384"/>
                    <a:pt x="83" y="384"/>
                  </a:cubicBezTo>
                  <a:lnTo>
                    <a:pt x="83" y="357"/>
                  </a:lnTo>
                  <a:close/>
                  <a:moveTo>
                    <a:pt x="357" y="285"/>
                  </a:moveTo>
                  <a:cubicBezTo>
                    <a:pt x="384" y="285"/>
                    <a:pt x="384" y="285"/>
                    <a:pt x="384" y="285"/>
                  </a:cubicBezTo>
                  <a:cubicBezTo>
                    <a:pt x="384" y="301"/>
                    <a:pt x="384" y="301"/>
                    <a:pt x="384" y="301"/>
                  </a:cubicBezTo>
                  <a:cubicBezTo>
                    <a:pt x="357" y="301"/>
                    <a:pt x="357" y="301"/>
                    <a:pt x="357" y="301"/>
                  </a:cubicBezTo>
                  <a:lnTo>
                    <a:pt x="357" y="285"/>
                  </a:lnTo>
                  <a:close/>
                  <a:moveTo>
                    <a:pt x="357" y="235"/>
                  </a:moveTo>
                  <a:cubicBezTo>
                    <a:pt x="384" y="235"/>
                    <a:pt x="384" y="235"/>
                    <a:pt x="384" y="235"/>
                  </a:cubicBezTo>
                  <a:cubicBezTo>
                    <a:pt x="384" y="251"/>
                    <a:pt x="384" y="251"/>
                    <a:pt x="384" y="251"/>
                  </a:cubicBezTo>
                  <a:cubicBezTo>
                    <a:pt x="357" y="251"/>
                    <a:pt x="357" y="251"/>
                    <a:pt x="357" y="251"/>
                  </a:cubicBezTo>
                  <a:lnTo>
                    <a:pt x="357" y="235"/>
                  </a:lnTo>
                  <a:close/>
                  <a:moveTo>
                    <a:pt x="357" y="184"/>
                  </a:moveTo>
                  <a:cubicBezTo>
                    <a:pt x="384" y="184"/>
                    <a:pt x="384" y="184"/>
                    <a:pt x="384" y="184"/>
                  </a:cubicBezTo>
                  <a:cubicBezTo>
                    <a:pt x="384" y="200"/>
                    <a:pt x="384" y="200"/>
                    <a:pt x="384" y="200"/>
                  </a:cubicBezTo>
                  <a:cubicBezTo>
                    <a:pt x="357" y="200"/>
                    <a:pt x="357" y="200"/>
                    <a:pt x="357" y="200"/>
                  </a:cubicBezTo>
                  <a:lnTo>
                    <a:pt x="357" y="184"/>
                  </a:lnTo>
                  <a:close/>
                  <a:moveTo>
                    <a:pt x="357" y="133"/>
                  </a:moveTo>
                  <a:cubicBezTo>
                    <a:pt x="384" y="133"/>
                    <a:pt x="384" y="133"/>
                    <a:pt x="384" y="133"/>
                  </a:cubicBezTo>
                  <a:cubicBezTo>
                    <a:pt x="384" y="149"/>
                    <a:pt x="384" y="149"/>
                    <a:pt x="384" y="149"/>
                  </a:cubicBezTo>
                  <a:cubicBezTo>
                    <a:pt x="357" y="149"/>
                    <a:pt x="357" y="149"/>
                    <a:pt x="357" y="149"/>
                  </a:cubicBezTo>
                  <a:lnTo>
                    <a:pt x="357" y="133"/>
                  </a:lnTo>
                  <a:close/>
                  <a:moveTo>
                    <a:pt x="384" y="83"/>
                  </a:moveTo>
                  <a:cubicBezTo>
                    <a:pt x="384" y="99"/>
                    <a:pt x="384" y="99"/>
                    <a:pt x="384" y="99"/>
                  </a:cubicBezTo>
                  <a:cubicBezTo>
                    <a:pt x="357" y="99"/>
                    <a:pt x="357" y="99"/>
                    <a:pt x="357" y="99"/>
                  </a:cubicBezTo>
                  <a:cubicBezTo>
                    <a:pt x="357" y="83"/>
                    <a:pt x="357" y="83"/>
                    <a:pt x="357" y="83"/>
                  </a:cubicBezTo>
                  <a:lnTo>
                    <a:pt x="384" y="83"/>
                  </a:lnTo>
                  <a:close/>
                  <a:moveTo>
                    <a:pt x="0" y="285"/>
                  </a:moveTo>
                  <a:cubicBezTo>
                    <a:pt x="27" y="285"/>
                    <a:pt x="27" y="285"/>
                    <a:pt x="27" y="285"/>
                  </a:cubicBezTo>
                  <a:cubicBezTo>
                    <a:pt x="27" y="301"/>
                    <a:pt x="27" y="301"/>
                    <a:pt x="27" y="301"/>
                  </a:cubicBezTo>
                  <a:cubicBezTo>
                    <a:pt x="0" y="301"/>
                    <a:pt x="0" y="301"/>
                    <a:pt x="0" y="301"/>
                  </a:cubicBezTo>
                  <a:lnTo>
                    <a:pt x="0" y="285"/>
                  </a:lnTo>
                  <a:close/>
                  <a:moveTo>
                    <a:pt x="0" y="235"/>
                  </a:moveTo>
                  <a:cubicBezTo>
                    <a:pt x="27" y="235"/>
                    <a:pt x="27" y="235"/>
                    <a:pt x="27" y="235"/>
                  </a:cubicBezTo>
                  <a:cubicBezTo>
                    <a:pt x="27" y="251"/>
                    <a:pt x="27" y="251"/>
                    <a:pt x="27" y="251"/>
                  </a:cubicBezTo>
                  <a:cubicBezTo>
                    <a:pt x="0" y="251"/>
                    <a:pt x="0" y="251"/>
                    <a:pt x="0" y="251"/>
                  </a:cubicBezTo>
                  <a:lnTo>
                    <a:pt x="0" y="235"/>
                  </a:lnTo>
                  <a:close/>
                  <a:moveTo>
                    <a:pt x="0" y="184"/>
                  </a:moveTo>
                  <a:cubicBezTo>
                    <a:pt x="27" y="184"/>
                    <a:pt x="27" y="184"/>
                    <a:pt x="27" y="184"/>
                  </a:cubicBezTo>
                  <a:cubicBezTo>
                    <a:pt x="27" y="200"/>
                    <a:pt x="27" y="200"/>
                    <a:pt x="27" y="200"/>
                  </a:cubicBezTo>
                  <a:cubicBezTo>
                    <a:pt x="0" y="200"/>
                    <a:pt x="0" y="200"/>
                    <a:pt x="0" y="200"/>
                  </a:cubicBezTo>
                  <a:lnTo>
                    <a:pt x="0" y="184"/>
                  </a:lnTo>
                  <a:close/>
                  <a:moveTo>
                    <a:pt x="0" y="133"/>
                  </a:moveTo>
                  <a:cubicBezTo>
                    <a:pt x="27" y="133"/>
                    <a:pt x="27" y="133"/>
                    <a:pt x="27" y="133"/>
                  </a:cubicBezTo>
                  <a:cubicBezTo>
                    <a:pt x="27" y="149"/>
                    <a:pt x="27" y="149"/>
                    <a:pt x="27" y="149"/>
                  </a:cubicBezTo>
                  <a:cubicBezTo>
                    <a:pt x="0" y="149"/>
                    <a:pt x="0" y="149"/>
                    <a:pt x="0" y="149"/>
                  </a:cubicBezTo>
                  <a:lnTo>
                    <a:pt x="0" y="133"/>
                  </a:lnTo>
                  <a:close/>
                  <a:moveTo>
                    <a:pt x="0" y="83"/>
                  </a:moveTo>
                  <a:cubicBezTo>
                    <a:pt x="27" y="83"/>
                    <a:pt x="27" y="83"/>
                    <a:pt x="27" y="83"/>
                  </a:cubicBezTo>
                  <a:cubicBezTo>
                    <a:pt x="27" y="99"/>
                    <a:pt x="27" y="99"/>
                    <a:pt x="27" y="99"/>
                  </a:cubicBezTo>
                  <a:cubicBezTo>
                    <a:pt x="0" y="99"/>
                    <a:pt x="0" y="99"/>
                    <a:pt x="0" y="99"/>
                  </a:cubicBezTo>
                  <a:lnTo>
                    <a:pt x="0" y="83"/>
                  </a:lnTo>
                  <a:close/>
                  <a:moveTo>
                    <a:pt x="193" y="84"/>
                  </a:moveTo>
                  <a:cubicBezTo>
                    <a:pt x="167" y="85"/>
                    <a:pt x="142" y="87"/>
                    <a:pt x="128" y="108"/>
                  </a:cubicBezTo>
                  <a:cubicBezTo>
                    <a:pt x="118" y="122"/>
                    <a:pt x="115" y="153"/>
                    <a:pt x="116" y="166"/>
                  </a:cubicBezTo>
                  <a:cubicBezTo>
                    <a:pt x="116" y="172"/>
                    <a:pt x="107" y="188"/>
                    <a:pt x="99" y="200"/>
                  </a:cubicBezTo>
                  <a:cubicBezTo>
                    <a:pt x="98" y="202"/>
                    <a:pt x="98" y="202"/>
                    <a:pt x="98" y="202"/>
                  </a:cubicBezTo>
                  <a:cubicBezTo>
                    <a:pt x="98" y="203"/>
                    <a:pt x="98" y="203"/>
                    <a:pt x="98" y="203"/>
                  </a:cubicBezTo>
                  <a:cubicBezTo>
                    <a:pt x="96" y="210"/>
                    <a:pt x="99" y="215"/>
                    <a:pt x="103" y="217"/>
                  </a:cubicBezTo>
                  <a:cubicBezTo>
                    <a:pt x="105" y="218"/>
                    <a:pt x="107" y="218"/>
                    <a:pt x="111" y="219"/>
                  </a:cubicBezTo>
                  <a:cubicBezTo>
                    <a:pt x="111" y="219"/>
                    <a:pt x="111" y="219"/>
                    <a:pt x="111" y="219"/>
                  </a:cubicBezTo>
                  <a:cubicBezTo>
                    <a:pt x="111" y="224"/>
                    <a:pt x="111" y="233"/>
                    <a:pt x="111" y="242"/>
                  </a:cubicBezTo>
                  <a:cubicBezTo>
                    <a:pt x="111" y="243"/>
                    <a:pt x="111" y="243"/>
                    <a:pt x="111" y="243"/>
                  </a:cubicBezTo>
                  <a:cubicBezTo>
                    <a:pt x="111" y="243"/>
                    <a:pt x="111" y="243"/>
                    <a:pt x="111" y="243"/>
                  </a:cubicBezTo>
                  <a:cubicBezTo>
                    <a:pt x="113" y="251"/>
                    <a:pt x="119" y="264"/>
                    <a:pt x="132" y="265"/>
                  </a:cubicBezTo>
                  <a:cubicBezTo>
                    <a:pt x="135" y="266"/>
                    <a:pt x="139" y="266"/>
                    <a:pt x="143" y="266"/>
                  </a:cubicBezTo>
                  <a:cubicBezTo>
                    <a:pt x="145" y="266"/>
                    <a:pt x="149" y="266"/>
                    <a:pt x="151" y="266"/>
                  </a:cubicBezTo>
                  <a:cubicBezTo>
                    <a:pt x="152" y="275"/>
                    <a:pt x="152" y="282"/>
                    <a:pt x="152" y="282"/>
                  </a:cubicBezTo>
                  <a:cubicBezTo>
                    <a:pt x="152" y="290"/>
                    <a:pt x="152" y="290"/>
                    <a:pt x="152" y="290"/>
                  </a:cubicBezTo>
                  <a:cubicBezTo>
                    <a:pt x="252" y="290"/>
                    <a:pt x="252" y="290"/>
                    <a:pt x="252" y="290"/>
                  </a:cubicBezTo>
                  <a:cubicBezTo>
                    <a:pt x="251" y="281"/>
                    <a:pt x="251" y="281"/>
                    <a:pt x="251" y="281"/>
                  </a:cubicBezTo>
                  <a:cubicBezTo>
                    <a:pt x="248" y="261"/>
                    <a:pt x="248" y="240"/>
                    <a:pt x="250" y="236"/>
                  </a:cubicBezTo>
                  <a:cubicBezTo>
                    <a:pt x="258" y="221"/>
                    <a:pt x="271" y="196"/>
                    <a:pt x="276" y="175"/>
                  </a:cubicBezTo>
                  <a:cubicBezTo>
                    <a:pt x="283" y="149"/>
                    <a:pt x="279" y="128"/>
                    <a:pt x="266" y="112"/>
                  </a:cubicBezTo>
                  <a:cubicBezTo>
                    <a:pt x="242" y="83"/>
                    <a:pt x="195" y="84"/>
                    <a:pt x="193" y="84"/>
                  </a:cubicBezTo>
                  <a:close/>
                  <a:moveTo>
                    <a:pt x="236" y="228"/>
                  </a:moveTo>
                  <a:cubicBezTo>
                    <a:pt x="231" y="237"/>
                    <a:pt x="232" y="260"/>
                    <a:pt x="234" y="274"/>
                  </a:cubicBezTo>
                  <a:cubicBezTo>
                    <a:pt x="168" y="274"/>
                    <a:pt x="168" y="274"/>
                    <a:pt x="168" y="274"/>
                  </a:cubicBezTo>
                  <a:cubicBezTo>
                    <a:pt x="168" y="271"/>
                    <a:pt x="168" y="267"/>
                    <a:pt x="167" y="263"/>
                  </a:cubicBezTo>
                  <a:cubicBezTo>
                    <a:pt x="165" y="250"/>
                    <a:pt x="151" y="250"/>
                    <a:pt x="142" y="250"/>
                  </a:cubicBezTo>
                  <a:cubicBezTo>
                    <a:pt x="139" y="250"/>
                    <a:pt x="136" y="250"/>
                    <a:pt x="134" y="250"/>
                  </a:cubicBezTo>
                  <a:cubicBezTo>
                    <a:pt x="130" y="249"/>
                    <a:pt x="128" y="243"/>
                    <a:pt x="127" y="241"/>
                  </a:cubicBezTo>
                  <a:cubicBezTo>
                    <a:pt x="128" y="213"/>
                    <a:pt x="127" y="211"/>
                    <a:pt x="127" y="210"/>
                  </a:cubicBezTo>
                  <a:cubicBezTo>
                    <a:pt x="125" y="205"/>
                    <a:pt x="121" y="204"/>
                    <a:pt x="116" y="203"/>
                  </a:cubicBezTo>
                  <a:cubicBezTo>
                    <a:pt x="123" y="193"/>
                    <a:pt x="133" y="176"/>
                    <a:pt x="132" y="164"/>
                  </a:cubicBezTo>
                  <a:cubicBezTo>
                    <a:pt x="131" y="152"/>
                    <a:pt x="134" y="126"/>
                    <a:pt x="141" y="117"/>
                  </a:cubicBezTo>
                  <a:cubicBezTo>
                    <a:pt x="150" y="104"/>
                    <a:pt x="167" y="101"/>
                    <a:pt x="194" y="100"/>
                  </a:cubicBezTo>
                  <a:cubicBezTo>
                    <a:pt x="194" y="100"/>
                    <a:pt x="235" y="99"/>
                    <a:pt x="254" y="122"/>
                  </a:cubicBezTo>
                  <a:cubicBezTo>
                    <a:pt x="263" y="134"/>
                    <a:pt x="266" y="151"/>
                    <a:pt x="261" y="172"/>
                  </a:cubicBezTo>
                  <a:cubicBezTo>
                    <a:pt x="256" y="191"/>
                    <a:pt x="243" y="215"/>
                    <a:pt x="236" y="228"/>
                  </a:cubicBezTo>
                  <a:close/>
                </a:path>
              </a:pathLst>
            </a:custGeom>
            <a:solidFill>
              <a:srgbClr val="0070C0"/>
            </a:solidFill>
            <a:ln>
              <a:noFill/>
            </a:ln>
          </p:spPr>
          <p:txBody>
            <a:bodyPr vert="horz" wrap="square" lIns="91416" tIns="45708" rIns="91416" bIns="45708" numCol="1" anchor="t" anchorCtr="0" compatLnSpc="1">
              <a:prstTxWarp prst="textNoShape">
                <a:avLst/>
              </a:prstTxWarp>
            </a:bodyPr>
            <a:lstStyle/>
            <a:p>
              <a:pPr defTabSz="914103">
                <a:defRPr/>
              </a:pPr>
              <a:endParaRPr lang="en-US" sz="1799">
                <a:solidFill>
                  <a:prstClr val="white"/>
                </a:solidFill>
                <a:latin typeface="Calibri" panose="020F0502020204030204"/>
              </a:endParaRPr>
            </a:p>
          </p:txBody>
        </p:sp>
      </p:grpSp>
    </p:spTree>
    <p:extLst>
      <p:ext uri="{BB962C8B-B14F-4D97-AF65-F5344CB8AC3E}">
        <p14:creationId xmlns:p14="http://schemas.microsoft.com/office/powerpoint/2010/main" val="30342074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7"/>
                                        </p:tgtEl>
                                      </p:cBhvr>
                                    </p:animEffect>
                                    <p:set>
                                      <p:cBhvr>
                                        <p:cTn id="14" dur="1" fill="hold">
                                          <p:stCondLst>
                                            <p:cond delay="499"/>
                                          </p:stCondLst>
                                        </p:cTn>
                                        <p:tgtEl>
                                          <p:spTgt spid="67"/>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42"/>
                                        </p:tgtEl>
                                        <p:attrNameLst>
                                          <p:attrName>style.visibility</p:attrName>
                                        </p:attrNameLst>
                                      </p:cBhvr>
                                      <p:to>
                                        <p:strVal val="visible"/>
                                      </p:to>
                                    </p:set>
                                    <p:anim calcmode="lin" valueType="num">
                                      <p:cBhvr>
                                        <p:cTn id="18" dur="500" fill="hold"/>
                                        <p:tgtEl>
                                          <p:spTgt spid="142"/>
                                        </p:tgtEl>
                                        <p:attrNameLst>
                                          <p:attrName>ppt_w</p:attrName>
                                        </p:attrNameLst>
                                      </p:cBhvr>
                                      <p:tavLst>
                                        <p:tav tm="0">
                                          <p:val>
                                            <p:fltVal val="0"/>
                                          </p:val>
                                        </p:tav>
                                        <p:tav tm="100000">
                                          <p:val>
                                            <p:strVal val="#ppt_w"/>
                                          </p:val>
                                        </p:tav>
                                      </p:tavLst>
                                    </p:anim>
                                    <p:anim calcmode="lin" valueType="num">
                                      <p:cBhvr>
                                        <p:cTn id="19" dur="500" fill="hold"/>
                                        <p:tgtEl>
                                          <p:spTgt spid="142"/>
                                        </p:tgtEl>
                                        <p:attrNameLst>
                                          <p:attrName>ppt_h</p:attrName>
                                        </p:attrNameLst>
                                      </p:cBhvr>
                                      <p:tavLst>
                                        <p:tav tm="0">
                                          <p:val>
                                            <p:fltVal val="0"/>
                                          </p:val>
                                        </p:tav>
                                        <p:tav tm="100000">
                                          <p:val>
                                            <p:strVal val="#ppt_h"/>
                                          </p:val>
                                        </p:tav>
                                      </p:tavLst>
                                    </p:anim>
                                    <p:animEffect transition="in" filter="fade">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0"/>
                                        </p:tgtEl>
                                      </p:cBhvr>
                                    </p:animEffect>
                                    <p:set>
                                      <p:cBhvr>
                                        <p:cTn id="25" dur="1" fill="hold">
                                          <p:stCondLst>
                                            <p:cond delay="499"/>
                                          </p:stCondLst>
                                        </p:cTn>
                                        <p:tgtEl>
                                          <p:spTgt spid="90"/>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88"/>
                                        </p:tgtEl>
                                        <p:attrNameLst>
                                          <p:attrName>style.visibility</p:attrName>
                                        </p:attrNameLst>
                                      </p:cBhvr>
                                      <p:to>
                                        <p:strVal val="visible"/>
                                      </p:to>
                                    </p:set>
                                    <p:anim calcmode="lin" valueType="num">
                                      <p:cBhvr>
                                        <p:cTn id="29" dur="500" fill="hold"/>
                                        <p:tgtEl>
                                          <p:spTgt spid="188"/>
                                        </p:tgtEl>
                                        <p:attrNameLst>
                                          <p:attrName>ppt_w</p:attrName>
                                        </p:attrNameLst>
                                      </p:cBhvr>
                                      <p:tavLst>
                                        <p:tav tm="0">
                                          <p:val>
                                            <p:fltVal val="0"/>
                                          </p:val>
                                        </p:tav>
                                        <p:tav tm="100000">
                                          <p:val>
                                            <p:strVal val="#ppt_w"/>
                                          </p:val>
                                        </p:tav>
                                      </p:tavLst>
                                    </p:anim>
                                    <p:anim calcmode="lin" valueType="num">
                                      <p:cBhvr>
                                        <p:cTn id="30" dur="500" fill="hold"/>
                                        <p:tgtEl>
                                          <p:spTgt spid="188"/>
                                        </p:tgtEl>
                                        <p:attrNameLst>
                                          <p:attrName>ppt_h</p:attrName>
                                        </p:attrNameLst>
                                      </p:cBhvr>
                                      <p:tavLst>
                                        <p:tav tm="0">
                                          <p:val>
                                            <p:fltVal val="0"/>
                                          </p:val>
                                        </p:tav>
                                        <p:tav tm="100000">
                                          <p:val>
                                            <p:strVal val="#ppt_h"/>
                                          </p:val>
                                        </p:tav>
                                      </p:tavLst>
                                    </p:anim>
                                    <p:animEffect transition="in" filter="fade">
                                      <p:cBhvr>
                                        <p:cTn id="31" dur="500"/>
                                        <p:tgtEl>
                                          <p:spTgt spid="1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39"/>
                                        </p:tgtEl>
                                      </p:cBhvr>
                                    </p:animEffect>
                                    <p:set>
                                      <p:cBhvr>
                                        <p:cTn id="36" dur="1" fill="hold">
                                          <p:stCondLst>
                                            <p:cond delay="499"/>
                                          </p:stCondLst>
                                        </p:cTn>
                                        <p:tgtEl>
                                          <p:spTgt spid="139"/>
                                        </p:tgtEl>
                                        <p:attrNameLst>
                                          <p:attrName>style.visibility</p:attrName>
                                        </p:attrNameLst>
                                      </p:cBhvr>
                                      <p:to>
                                        <p:strVal val="hidden"/>
                                      </p:to>
                                    </p:set>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161"/>
                                        </p:tgtEl>
                                        <p:attrNameLst>
                                          <p:attrName>style.visibility</p:attrName>
                                        </p:attrNameLst>
                                      </p:cBhvr>
                                      <p:to>
                                        <p:strVal val="visible"/>
                                      </p:to>
                                    </p:set>
                                    <p:anim calcmode="lin" valueType="num">
                                      <p:cBhvr>
                                        <p:cTn id="40" dur="500" fill="hold"/>
                                        <p:tgtEl>
                                          <p:spTgt spid="161"/>
                                        </p:tgtEl>
                                        <p:attrNameLst>
                                          <p:attrName>ppt_w</p:attrName>
                                        </p:attrNameLst>
                                      </p:cBhvr>
                                      <p:tavLst>
                                        <p:tav tm="0">
                                          <p:val>
                                            <p:fltVal val="0"/>
                                          </p:val>
                                        </p:tav>
                                        <p:tav tm="100000">
                                          <p:val>
                                            <p:strVal val="#ppt_w"/>
                                          </p:val>
                                        </p:tav>
                                      </p:tavLst>
                                    </p:anim>
                                    <p:anim calcmode="lin" valueType="num">
                                      <p:cBhvr>
                                        <p:cTn id="41" dur="500" fill="hold"/>
                                        <p:tgtEl>
                                          <p:spTgt spid="161"/>
                                        </p:tgtEl>
                                        <p:attrNameLst>
                                          <p:attrName>ppt_h</p:attrName>
                                        </p:attrNameLst>
                                      </p:cBhvr>
                                      <p:tavLst>
                                        <p:tav tm="0">
                                          <p:val>
                                            <p:fltVal val="0"/>
                                          </p:val>
                                        </p:tav>
                                        <p:tav tm="100000">
                                          <p:val>
                                            <p:strVal val="#ppt_h"/>
                                          </p:val>
                                        </p:tav>
                                      </p:tavLst>
                                    </p:anim>
                                    <p:animEffect transition="in" filter="fade">
                                      <p:cBhvr>
                                        <p:cTn id="42" dur="500"/>
                                        <p:tgtEl>
                                          <p:spTgt spid="16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par>
                          <p:cTn id="48" fill="hold">
                            <p:stCondLst>
                              <p:cond delay="5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1_Veritas_Brand_2017_widescreen">
  <a:themeElements>
    <a:clrScheme name="Custom 1">
      <a:dk1>
        <a:srgbClr val="000000"/>
      </a:dk1>
      <a:lt1>
        <a:srgbClr val="FFFFFF"/>
      </a:lt1>
      <a:dk2>
        <a:srgbClr val="454141"/>
      </a:dk2>
      <a:lt2>
        <a:srgbClr val="6A7171"/>
      </a:lt2>
      <a:accent1>
        <a:srgbClr val="AB2328"/>
      </a:accent1>
      <a:accent2>
        <a:srgbClr val="00D0FF"/>
      </a:accent2>
      <a:accent3>
        <a:srgbClr val="730DF2"/>
      </a:accent3>
      <a:accent4>
        <a:srgbClr val="FC1255"/>
      </a:accent4>
      <a:accent5>
        <a:srgbClr val="0B45C3"/>
      </a:accent5>
      <a:accent6>
        <a:srgbClr val="C1019D"/>
      </a:accent6>
      <a:hlink>
        <a:srgbClr val="3DA1B9"/>
      </a:hlink>
      <a:folHlink>
        <a:srgbClr val="838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2">
              <a:lumMod val="60000"/>
              <a:lumOff val="40000"/>
            </a:schemeClr>
          </a:solidFill>
          <a:prstDash val="solid"/>
          <a:miter lim="800000"/>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1800" dirty="0" smtClean="0">
            <a:solidFill>
              <a:schemeClr val="bg2">
                <a:lumMod val="50000"/>
              </a:schemeClr>
            </a:solidFill>
            <a:latin typeface="+mn-lt"/>
          </a:defRPr>
        </a:defPPr>
      </a:lstStyle>
    </a:spDef>
    <a:lnDef>
      <a:spPr bwMode="auto">
        <a:solidFill>
          <a:schemeClr val="accent1"/>
        </a:solidFill>
        <a:ln w="25400" cap="flat" cmpd="sng" algn="ctr">
          <a:solidFill>
            <a:schemeClr val="bg2">
              <a:lumMod val="60000"/>
              <a:lumOff val="40000"/>
            </a:schemeClr>
          </a:solidFill>
          <a:prstDash val="solid"/>
          <a:miter lim="800000"/>
          <a:headEnd type="none" w="med" len="med"/>
          <a:tailEnd type="triangle"/>
        </a:ln>
        <a:effectLst/>
      </a:spPr>
      <a:bodyPr/>
      <a:lstStyle/>
    </a:lnDef>
    <a:txDef>
      <a:spPr/>
      <a:bodyPr vert="horz" wrap="square" lIns="0" tIns="0" rIns="0" bIns="0" rtlCol="0" anchor="t">
        <a:noAutofit/>
      </a:bodyPr>
      <a:lstStyle>
        <a:defPPr algn="l">
          <a:defRPr b="1" dirty="0" err="1" smtClean="0">
            <a:latin typeface="Polaris Book" panose="02000000000000000000" pitchFamily="2" charset="0"/>
            <a:ea typeface="Polaris Book" panose="02000000000000000000" pitchFamily="2" charset="0"/>
            <a:cs typeface="Polaris Book" panose="02000000000000000000" pitchFamily="2" charset="0"/>
          </a:defRPr>
        </a:defPPr>
      </a:lstStyle>
    </a:txDef>
  </a:objectDefaults>
  <a:extraClrSchemeLst/>
  <a:custClrLst>
    <a:custClr name="173 | 195 | 43">
      <a:srgbClr val="ADC32B"/>
    </a:custClr>
    <a:custClr name="234 | 104 | 60">
      <a:srgbClr val="EA683C"/>
    </a:custClr>
    <a:custClr name="252 | 180 | 69">
      <a:srgbClr val="FCB445"/>
    </a:custClr>
    <a:custClr name="201 | 221 | 229">
      <a:srgbClr val="C9DDE5"/>
    </a:custClr>
  </a:custClrLst>
  <a:extLst>
    <a:ext uri="{05A4C25C-085E-4340-85A3-A5531E510DB2}">
      <thm15:themeFamily xmlns:thm15="http://schemas.microsoft.com/office/thememl/2012/main" name="Veritas_Brand_PPT_Template_wide_light" id="{0C5B3BBB-7D7D-9746-AFE6-7C1E7BF1553D}" vid="{BB7B06DF-6223-FB48-87A9-1C4A97442F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F2B85DA48C5489EFCC29837F19043" ma:contentTypeVersion="13" ma:contentTypeDescription="Create a new document." ma:contentTypeScope="" ma:versionID="0fa92d8c7b9ca82b4e3b1c567463382a">
  <xsd:schema xmlns:xsd="http://www.w3.org/2001/XMLSchema" xmlns:xs="http://www.w3.org/2001/XMLSchema" xmlns:p="http://schemas.microsoft.com/office/2006/metadata/properties" xmlns:ns3="f6366f50-9411-4197-84e4-df9b529e43ec" xmlns:ns4="0b4bd2d9-f1b1-4f8a-8a26-ce847ed5760f" targetNamespace="http://schemas.microsoft.com/office/2006/metadata/properties" ma:root="true" ma:fieldsID="6b67b7410a6505920df27a7ef83c3059" ns3:_="" ns4:_="">
    <xsd:import namespace="f6366f50-9411-4197-84e4-df9b529e43ec"/>
    <xsd:import namespace="0b4bd2d9-f1b1-4f8a-8a26-ce847ed5760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66f50-9411-4197-84e4-df9b529e4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4bd2d9-f1b1-4f8a-8a26-ce847ed5760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CC34-A82E-44F2-B185-2A24018EA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366f50-9411-4197-84e4-df9b529e43ec"/>
    <ds:schemaRef ds:uri="0b4bd2d9-f1b1-4f8a-8a26-ce847ed57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5E2BFC-AF95-45D4-8AD5-EB8F9151056B}">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www.w3.org/XML/1998/namespace"/>
    <ds:schemaRef ds:uri="http://purl.org/dc/elements/1.1/"/>
    <ds:schemaRef ds:uri="0b4bd2d9-f1b1-4f8a-8a26-ce847ed5760f"/>
    <ds:schemaRef ds:uri="http://schemas.microsoft.com/office/2006/documentManagement/types"/>
    <ds:schemaRef ds:uri="f6366f50-9411-4197-84e4-df9b529e43ec"/>
    <ds:schemaRef ds:uri="http://purl.org/dc/dcmitype/"/>
  </ds:schemaRefs>
</ds:datastoreItem>
</file>

<file path=customXml/itemProps3.xml><?xml version="1.0" encoding="utf-8"?>
<ds:datastoreItem xmlns:ds="http://schemas.openxmlformats.org/officeDocument/2006/customXml" ds:itemID="{52473C9D-8298-4194-B806-E1E32849E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Veritas_Brand_PPT_Template_wide_light</Template>
  <TotalTime>87</TotalTime>
  <Words>2839</Words>
  <Application>Microsoft Office PowerPoint</Application>
  <PresentationFormat>Custom</PresentationFormat>
  <Paragraphs>413</Paragraphs>
  <Slides>30</Slides>
  <Notes>28</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Corbel</vt:lpstr>
      <vt:lpstr>Courier New</vt:lpstr>
      <vt:lpstr>Polaris</vt:lpstr>
      <vt:lpstr>Polaris Bold</vt:lpstr>
      <vt:lpstr>Polaris Book</vt:lpstr>
      <vt:lpstr>Polaris Light</vt:lpstr>
      <vt:lpstr>1_Veritas_Brand_2017_widescreen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Veritas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21 Partner Presentation</dc:title>
  <dc:subject/>
  <dc:creator>Jonathan Brown</dc:creator>
  <cp:keywords/>
  <dc:description/>
  <cp:lastModifiedBy>Jill Hayward</cp:lastModifiedBy>
  <cp:revision>22</cp:revision>
  <dcterms:created xsi:type="dcterms:W3CDTF">2020-02-20T15:56:58Z</dcterms:created>
  <dcterms:modified xsi:type="dcterms:W3CDTF">2020-04-08T17:43:53Z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0x010100E78F2B85DA48C5489EFCC29837F19043</vt:lpwstr>
  </property>
</Properties>
</file>